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handoutMasterIdLst>
    <p:handoutMasterId r:id="rId34"/>
  </p:handoutMasterIdLst>
  <p:sldIdLst>
    <p:sldId id="256" r:id="rId2"/>
    <p:sldId id="389" r:id="rId3"/>
    <p:sldId id="390" r:id="rId4"/>
    <p:sldId id="391" r:id="rId5"/>
    <p:sldId id="392" r:id="rId6"/>
    <p:sldId id="393" r:id="rId7"/>
    <p:sldId id="394" r:id="rId8"/>
    <p:sldId id="395" r:id="rId9"/>
    <p:sldId id="399" r:id="rId10"/>
    <p:sldId id="400" r:id="rId11"/>
    <p:sldId id="396" r:id="rId12"/>
    <p:sldId id="397" r:id="rId13"/>
    <p:sldId id="398" r:id="rId14"/>
    <p:sldId id="401" r:id="rId15"/>
    <p:sldId id="402" r:id="rId16"/>
    <p:sldId id="403" r:id="rId17"/>
    <p:sldId id="404" r:id="rId18"/>
    <p:sldId id="405" r:id="rId19"/>
    <p:sldId id="406" r:id="rId20"/>
    <p:sldId id="407" r:id="rId21"/>
    <p:sldId id="408" r:id="rId22"/>
    <p:sldId id="409" r:id="rId23"/>
    <p:sldId id="410" r:id="rId24"/>
    <p:sldId id="411" r:id="rId25"/>
    <p:sldId id="412" r:id="rId26"/>
    <p:sldId id="413" r:id="rId27"/>
    <p:sldId id="414" r:id="rId28"/>
    <p:sldId id="415" r:id="rId29"/>
    <p:sldId id="416" r:id="rId30"/>
    <p:sldId id="417" r:id="rId31"/>
    <p:sldId id="418" r:id="rId32"/>
  </p:sldIdLst>
  <p:sldSz cx="12192000" cy="6858000"/>
  <p:notesSz cx="6858000" cy="9144000"/>
  <p:custDataLst>
    <p:tags r:id="rId3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00"/>
    <a:srgbClr val="00779A"/>
    <a:srgbClr val="1C768F"/>
    <a:srgbClr val="09B2AC"/>
    <a:srgbClr val="014A6B"/>
    <a:srgbClr val="4DC7D2"/>
    <a:srgbClr val="04B1AA"/>
    <a:srgbClr val="32BBC7"/>
    <a:srgbClr val="05B1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81250" autoAdjust="0"/>
  </p:normalViewPr>
  <p:slideViewPr>
    <p:cSldViewPr snapToGrid="0" showGuides="1">
      <p:cViewPr varScale="1">
        <p:scale>
          <a:sx n="93" d="100"/>
          <a:sy n="93" d="100"/>
        </p:scale>
        <p:origin x="444" y="78"/>
      </p:cViewPr>
      <p:guideLst/>
    </p:cSldViewPr>
  </p:slideViewPr>
  <p:notesTextViewPr>
    <p:cViewPr>
      <p:scale>
        <a:sx n="1" d="1"/>
        <a:sy n="1" d="1"/>
      </p:scale>
      <p:origin x="0" y="0"/>
    </p:cViewPr>
  </p:notesTextViewPr>
  <p:sorterViewPr>
    <p:cViewPr varScale="1">
      <p:scale>
        <a:sx n="100" d="100"/>
        <a:sy n="100" d="100"/>
      </p:scale>
      <p:origin x="0" y="-8670"/>
    </p:cViewPr>
  </p:sorterViewPr>
  <p:notesViewPr>
    <p:cSldViewPr snapToGrid="0">
      <p:cViewPr varScale="1">
        <p:scale>
          <a:sx n="80" d="100"/>
          <a:sy n="80" d="100"/>
        </p:scale>
        <p:origin x="287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hyperlink" Target="https://eur-lex.europa.eu/legal-content/EN/AUTO/?uri=CELEX:02006L0066-20180704" TargetMode="External"/><Relationship Id="rId7" Type="http://schemas.openxmlformats.org/officeDocument/2006/relationships/hyperlink" Target="https://eur-lex.europa.eu/legal-content/EN/AUTO/?uri=CELEX:02006L0066-20060926" TargetMode="External"/><Relationship Id="rId2" Type="http://schemas.openxmlformats.org/officeDocument/2006/relationships/hyperlink" Target="https://eur-lex.europa.eu/legal-content/EN/AUTO/?uri=CELEX:01991L0157-20080926" TargetMode="External"/><Relationship Id="rId1" Type="http://schemas.openxmlformats.org/officeDocument/2006/relationships/hyperlink" Target="https://eur-lex.europa.eu/legal-content/EN/AUTO/?uri=CELEX:01991L0157-19990125" TargetMode="External"/><Relationship Id="rId6" Type="http://schemas.openxmlformats.org/officeDocument/2006/relationships/hyperlink" Target="https://eur-lex.europa.eu/legal-content/EN/AUTO/?uri=CELEX:02006L0066-20080320" TargetMode="External"/><Relationship Id="rId5" Type="http://schemas.openxmlformats.org/officeDocument/2006/relationships/hyperlink" Target="https://eur-lex.europa.eu/legal-content/EN/AUTO/?uri=CELEX:02006L0066-20081205" TargetMode="External"/><Relationship Id="rId4" Type="http://schemas.openxmlformats.org/officeDocument/2006/relationships/hyperlink" Target="https://eur-lex.europa.eu/legal-content/EN/AUTO/?uri=CELEX:02006L0066-20131230" TargetMode="External"/></Relationships>
</file>

<file path=ppt/diagrams/_rels/data2.xml.rels><?xml version="1.0" encoding="UTF-8" standalone="yes"?>
<Relationships xmlns="http://schemas.openxmlformats.org/package/2006/relationships"><Relationship Id="rId3" Type="http://schemas.openxmlformats.org/officeDocument/2006/relationships/hyperlink" Target="https://eur-lex.europa.eu/legal-content/EN/AUTO/?uri=CELEX:02006L0066-20180704" TargetMode="External"/><Relationship Id="rId7" Type="http://schemas.openxmlformats.org/officeDocument/2006/relationships/hyperlink" Target="https://eur-lex.europa.eu/legal-content/EN/AUTO/?uri=CELEX:02006L0066-20060926" TargetMode="External"/><Relationship Id="rId2" Type="http://schemas.openxmlformats.org/officeDocument/2006/relationships/hyperlink" Target="https://eur-lex.europa.eu/legal-content/EN/AUTO/?uri=CELEX:01991L0157-20080926" TargetMode="External"/><Relationship Id="rId1" Type="http://schemas.openxmlformats.org/officeDocument/2006/relationships/hyperlink" Target="https://eur-lex.europa.eu/legal-content/EN/AUTO/?uri=CELEX:01991L0157-19990125" TargetMode="External"/><Relationship Id="rId6" Type="http://schemas.openxmlformats.org/officeDocument/2006/relationships/hyperlink" Target="https://eur-lex.europa.eu/legal-content/EN/AUTO/?uri=CELEX:02006L0066-20080320" TargetMode="External"/><Relationship Id="rId5" Type="http://schemas.openxmlformats.org/officeDocument/2006/relationships/hyperlink" Target="https://eur-lex.europa.eu/legal-content/EN/AUTO/?uri=CELEX:02006L0066-20081205" TargetMode="External"/><Relationship Id="rId4" Type="http://schemas.openxmlformats.org/officeDocument/2006/relationships/hyperlink" Target="https://eur-lex.europa.eu/legal-content/EN/AUTO/?uri=CELEX:02006L0066-20131230" TargetMode="External"/></Relationships>
</file>

<file path=ppt/diagrams/_rels/data3.xml.rels><?xml version="1.0" encoding="UTF-8" standalone="yes"?>
<Relationships xmlns="http://schemas.openxmlformats.org/package/2006/relationships"><Relationship Id="rId3" Type="http://schemas.openxmlformats.org/officeDocument/2006/relationships/hyperlink" Target="https://eur-lex.europa.eu/legal-content/EN/AUTO/?uri=CELEX:02006L0066-20180704" TargetMode="External"/><Relationship Id="rId7" Type="http://schemas.openxmlformats.org/officeDocument/2006/relationships/hyperlink" Target="https://eur-lex.europa.eu/legal-content/EN/AUTO/?uri=CELEX:02006L0066-20060926" TargetMode="External"/><Relationship Id="rId2" Type="http://schemas.openxmlformats.org/officeDocument/2006/relationships/hyperlink" Target="https://eur-lex.europa.eu/legal-content/EN/AUTO/?uri=CELEX:01991L0157-20080926" TargetMode="External"/><Relationship Id="rId1" Type="http://schemas.openxmlformats.org/officeDocument/2006/relationships/hyperlink" Target="https://eur-lex.europa.eu/legal-content/EN/AUTO/?uri=CELEX:01991L0157-19990125" TargetMode="External"/><Relationship Id="rId6" Type="http://schemas.openxmlformats.org/officeDocument/2006/relationships/hyperlink" Target="https://eur-lex.europa.eu/legal-content/EN/AUTO/?uri=CELEX:02006L0066-20080320" TargetMode="External"/><Relationship Id="rId5" Type="http://schemas.openxmlformats.org/officeDocument/2006/relationships/hyperlink" Target="https://eur-lex.europa.eu/legal-content/EN/AUTO/?uri=CELEX:02006L0066-20081205" TargetMode="External"/><Relationship Id="rId4" Type="http://schemas.openxmlformats.org/officeDocument/2006/relationships/hyperlink" Target="https://eur-lex.europa.eu/legal-content/EN/AUTO/?uri=CELEX:02006L0066-20131230"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eur-lex.europa.eu/legal-content/EN/AUTO/?uri=CELEX:02006L0066-20180704" TargetMode="External"/><Relationship Id="rId7" Type="http://schemas.openxmlformats.org/officeDocument/2006/relationships/hyperlink" Target="https://eur-lex.europa.eu/legal-content/EN/AUTO/?uri=CELEX:02006L0066-20060926" TargetMode="External"/><Relationship Id="rId2" Type="http://schemas.openxmlformats.org/officeDocument/2006/relationships/hyperlink" Target="https://eur-lex.europa.eu/legal-content/EN/AUTO/?uri=CELEX:01991L0157-20080926" TargetMode="External"/><Relationship Id="rId1" Type="http://schemas.openxmlformats.org/officeDocument/2006/relationships/hyperlink" Target="https://eur-lex.europa.eu/legal-content/EN/AUTO/?uri=CELEX:01991L0157-19990125" TargetMode="External"/><Relationship Id="rId6" Type="http://schemas.openxmlformats.org/officeDocument/2006/relationships/hyperlink" Target="https://eur-lex.europa.eu/legal-content/EN/AUTO/?uri=CELEX:02006L0066-20080320" TargetMode="External"/><Relationship Id="rId5" Type="http://schemas.openxmlformats.org/officeDocument/2006/relationships/hyperlink" Target="https://eur-lex.europa.eu/legal-content/EN/AUTO/?uri=CELEX:02006L0066-20081205" TargetMode="External"/><Relationship Id="rId4" Type="http://schemas.openxmlformats.org/officeDocument/2006/relationships/hyperlink" Target="https://eur-lex.europa.eu/legal-content/EN/AUTO/?uri=CELEX:02006L0066-20131230"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eur-lex.europa.eu/legal-content/EN/AUTO/?uri=CELEX:02006L0066-20180704" TargetMode="External"/><Relationship Id="rId7" Type="http://schemas.openxmlformats.org/officeDocument/2006/relationships/hyperlink" Target="https://eur-lex.europa.eu/legal-content/EN/AUTO/?uri=CELEX:02006L0066-20060926" TargetMode="External"/><Relationship Id="rId2" Type="http://schemas.openxmlformats.org/officeDocument/2006/relationships/hyperlink" Target="https://eur-lex.europa.eu/legal-content/EN/AUTO/?uri=CELEX:01991L0157-20080926" TargetMode="External"/><Relationship Id="rId1" Type="http://schemas.openxmlformats.org/officeDocument/2006/relationships/hyperlink" Target="https://eur-lex.europa.eu/legal-content/EN/AUTO/?uri=CELEX:01991L0157-19990125" TargetMode="External"/><Relationship Id="rId6" Type="http://schemas.openxmlformats.org/officeDocument/2006/relationships/hyperlink" Target="https://eur-lex.europa.eu/legal-content/EN/AUTO/?uri=CELEX:02006L0066-20080320" TargetMode="External"/><Relationship Id="rId5" Type="http://schemas.openxmlformats.org/officeDocument/2006/relationships/hyperlink" Target="https://eur-lex.europa.eu/legal-content/EN/AUTO/?uri=CELEX:02006L0066-20081205" TargetMode="External"/><Relationship Id="rId4" Type="http://schemas.openxmlformats.org/officeDocument/2006/relationships/hyperlink" Target="https://eur-lex.europa.eu/legal-content/EN/AUTO/?uri=CELEX:02006L0066-20131230"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s://eur-lex.europa.eu/legal-content/EN/AUTO/?uri=CELEX:02006L0066-20180704" TargetMode="External"/><Relationship Id="rId7" Type="http://schemas.openxmlformats.org/officeDocument/2006/relationships/hyperlink" Target="https://eur-lex.europa.eu/legal-content/EN/AUTO/?uri=CELEX:02006L0066-20060926" TargetMode="External"/><Relationship Id="rId2" Type="http://schemas.openxmlformats.org/officeDocument/2006/relationships/hyperlink" Target="https://eur-lex.europa.eu/legal-content/EN/AUTO/?uri=CELEX:01991L0157-20080926" TargetMode="External"/><Relationship Id="rId1" Type="http://schemas.openxmlformats.org/officeDocument/2006/relationships/hyperlink" Target="https://eur-lex.europa.eu/legal-content/EN/AUTO/?uri=CELEX:01991L0157-19990125" TargetMode="External"/><Relationship Id="rId6" Type="http://schemas.openxmlformats.org/officeDocument/2006/relationships/hyperlink" Target="https://eur-lex.europa.eu/legal-content/EN/AUTO/?uri=CELEX:02006L0066-20080320" TargetMode="External"/><Relationship Id="rId5" Type="http://schemas.openxmlformats.org/officeDocument/2006/relationships/hyperlink" Target="https://eur-lex.europa.eu/legal-content/EN/AUTO/?uri=CELEX:02006L0066-20081205" TargetMode="External"/><Relationship Id="rId4" Type="http://schemas.openxmlformats.org/officeDocument/2006/relationships/hyperlink" Target="https://eur-lex.europa.eu/legal-content/EN/AUTO/?uri=CELEX:02006L0066-20131230"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F319BB-738D-4FC8-88EF-3B4997C0B0B6}"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de-DE"/>
        </a:p>
      </dgm:t>
    </dgm:pt>
    <dgm:pt modelId="{710BE9A9-08E4-438E-8089-2FECE7361F4A}">
      <dgm:prSet phldrT="[Text]"/>
      <dgm:spPr/>
      <dgm:t>
        <a:bodyPr/>
        <a:lstStyle/>
        <a:p>
          <a:r>
            <a:rPr lang="de-DE" b="1" dirty="0"/>
            <a:t>91/157/EEC</a:t>
          </a:r>
        </a:p>
        <a:p>
          <a:r>
            <a:rPr lang="de-DE" b="1" dirty="0"/>
            <a:t>Batterie Richtlinie</a:t>
          </a:r>
        </a:p>
      </dgm:t>
    </dgm:pt>
    <dgm:pt modelId="{D35D8C58-F0DD-4A7B-B0C2-23197A384ABF}" type="parTrans" cxnId="{4932F113-41FB-44C5-BC35-34D7C3A0958E}">
      <dgm:prSet/>
      <dgm:spPr/>
      <dgm:t>
        <a:bodyPr/>
        <a:lstStyle/>
        <a:p>
          <a:endParaRPr lang="de-DE"/>
        </a:p>
      </dgm:t>
    </dgm:pt>
    <dgm:pt modelId="{B2423107-4D25-4A19-BEB0-C23E04B26375}" type="sibTrans" cxnId="{4932F113-41FB-44C5-BC35-34D7C3A0958E}">
      <dgm:prSet/>
      <dgm:spPr/>
      <dgm:t>
        <a:bodyPr/>
        <a:lstStyle/>
        <a:p>
          <a:endParaRPr lang="de-DE"/>
        </a:p>
      </dgm:t>
    </dgm:pt>
    <dgm:pt modelId="{632699F2-4A3D-4DA1-8F09-891B6B4988C6}">
      <dgm:prSet phldrT="[Text]"/>
      <dgm:spPr/>
      <dgm:t>
        <a:bodyPr/>
        <a:lstStyle/>
        <a:p>
          <a:pPr>
            <a:buNone/>
          </a:pPr>
          <a:r>
            <a:rPr lang="de-DE" dirty="0" err="1"/>
            <a:t>Konsolidierierungen</a:t>
          </a:r>
          <a:endParaRPr lang="de-DE" dirty="0"/>
        </a:p>
        <a:p>
          <a:pPr>
            <a:buFont typeface="Arial" panose="020B0604020202020204" pitchFamily="34" charset="0"/>
            <a:buChar char="•"/>
          </a:pPr>
          <a:r>
            <a:rPr lang="de-DE" dirty="0">
              <a:hlinkClick xmlns:r="http://schemas.openxmlformats.org/officeDocument/2006/relationships" r:id="rId1"/>
            </a:rPr>
            <a:t>25/01/1999</a:t>
          </a:r>
          <a:endParaRPr lang="de-DE" dirty="0"/>
        </a:p>
        <a:p>
          <a:pPr>
            <a:buFont typeface="Arial" panose="020B0604020202020204" pitchFamily="34" charset="0"/>
            <a:buChar char="•"/>
          </a:pPr>
          <a:r>
            <a:rPr lang="de-DE" dirty="0">
              <a:hlinkClick xmlns:r="http://schemas.openxmlformats.org/officeDocument/2006/relationships" r:id="rId2"/>
            </a:rPr>
            <a:t>26/09/2008</a:t>
          </a:r>
          <a:endParaRPr lang="de-DE" dirty="0"/>
        </a:p>
      </dgm:t>
    </dgm:pt>
    <dgm:pt modelId="{35098D0A-415D-4FC0-9CF3-6EC9E6BE3C76}" type="parTrans" cxnId="{54D6D902-A047-4477-B827-20A6788B9617}">
      <dgm:prSet/>
      <dgm:spPr/>
      <dgm:t>
        <a:bodyPr/>
        <a:lstStyle/>
        <a:p>
          <a:endParaRPr lang="de-DE"/>
        </a:p>
      </dgm:t>
    </dgm:pt>
    <dgm:pt modelId="{D6EF53A8-FE79-44E1-9219-E49642E3C16F}" type="sibTrans" cxnId="{54D6D902-A047-4477-B827-20A6788B9617}">
      <dgm:prSet/>
      <dgm:spPr/>
      <dgm:t>
        <a:bodyPr/>
        <a:lstStyle/>
        <a:p>
          <a:endParaRPr lang="de-DE"/>
        </a:p>
      </dgm:t>
    </dgm:pt>
    <dgm:pt modelId="{933C2715-0F7D-406D-8B84-94FDB5D8DA3D}">
      <dgm:prSet/>
      <dgm:spPr/>
      <dgm:t>
        <a:bodyPr/>
        <a:lstStyle/>
        <a:p>
          <a:r>
            <a:rPr lang="de-DE" dirty="0"/>
            <a:t>Ersetzt 2006/66/EC 2025</a:t>
          </a:r>
        </a:p>
        <a:p>
          <a:r>
            <a:rPr lang="de-DE" dirty="0"/>
            <a:t>In Kraft getreten 17 August 2023</a:t>
          </a:r>
        </a:p>
        <a:p>
          <a:endParaRPr lang="de-DE" dirty="0"/>
        </a:p>
      </dgm:t>
    </dgm:pt>
    <dgm:pt modelId="{1D6A5800-3E35-4B40-90A3-77C27141A353}" type="parTrans" cxnId="{E8196250-E5C3-4DDA-8415-B530A2A73110}">
      <dgm:prSet/>
      <dgm:spPr/>
      <dgm:t>
        <a:bodyPr/>
        <a:lstStyle/>
        <a:p>
          <a:endParaRPr lang="de-DE"/>
        </a:p>
      </dgm:t>
    </dgm:pt>
    <dgm:pt modelId="{29F6670E-A7AA-4F90-B21C-56B363127A16}" type="sibTrans" cxnId="{E8196250-E5C3-4DDA-8415-B530A2A73110}">
      <dgm:prSet/>
      <dgm:spPr/>
      <dgm:t>
        <a:bodyPr/>
        <a:lstStyle/>
        <a:p>
          <a:endParaRPr lang="de-DE"/>
        </a:p>
      </dgm:t>
    </dgm:pt>
    <dgm:pt modelId="{85051C68-EC43-4B78-BE65-6C8A190B7A64}">
      <dgm:prSet/>
      <dgm:spPr/>
      <dgm:t>
        <a:bodyPr/>
        <a:lstStyle/>
        <a:p>
          <a:r>
            <a:rPr lang="de-DE" b="1" dirty="0"/>
            <a:t>2023/1542</a:t>
          </a:r>
        </a:p>
        <a:p>
          <a:r>
            <a:rPr lang="de-DE" b="1" dirty="0"/>
            <a:t>Batterie</a:t>
          </a:r>
        </a:p>
        <a:p>
          <a:r>
            <a:rPr lang="de-DE" b="1" dirty="0"/>
            <a:t>Verordnung</a:t>
          </a:r>
        </a:p>
      </dgm:t>
    </dgm:pt>
    <dgm:pt modelId="{853DE1E3-578B-48BA-9BDD-F003FFF22CE0}" type="sibTrans" cxnId="{7F85D41D-0A62-4BE1-879C-E37D15E3A80F}">
      <dgm:prSet/>
      <dgm:spPr/>
      <dgm:t>
        <a:bodyPr/>
        <a:lstStyle/>
        <a:p>
          <a:endParaRPr lang="de-DE"/>
        </a:p>
      </dgm:t>
    </dgm:pt>
    <dgm:pt modelId="{AD125202-A254-47A6-A7AD-1F2A3186DE44}" type="parTrans" cxnId="{7F85D41D-0A62-4BE1-879C-E37D15E3A80F}">
      <dgm:prSet/>
      <dgm:spPr/>
      <dgm:t>
        <a:bodyPr/>
        <a:lstStyle/>
        <a:p>
          <a:endParaRPr lang="de-DE"/>
        </a:p>
      </dgm:t>
    </dgm:pt>
    <dgm:pt modelId="{499E8ACC-E0D9-4F8C-9850-790B0E328FB9}">
      <dgm:prSet phldrT="[Text]"/>
      <dgm:spPr/>
      <dgm:t>
        <a:bodyPr/>
        <a:lstStyle/>
        <a:p>
          <a:r>
            <a:rPr lang="de-DE" b="1" dirty="0"/>
            <a:t>2006/66/EC</a:t>
          </a:r>
        </a:p>
        <a:p>
          <a:r>
            <a:rPr lang="de-DE" b="1" dirty="0"/>
            <a:t>Batterie Richtlinie</a:t>
          </a:r>
        </a:p>
      </dgm:t>
    </dgm:pt>
    <dgm:pt modelId="{8F94D0F2-CD74-459C-BA98-6DE69EB7C2C5}" type="sibTrans" cxnId="{223F2691-8167-4ACF-BA90-FD705C007875}">
      <dgm:prSet/>
      <dgm:spPr/>
      <dgm:t>
        <a:bodyPr/>
        <a:lstStyle/>
        <a:p>
          <a:endParaRPr lang="de-DE"/>
        </a:p>
      </dgm:t>
    </dgm:pt>
    <dgm:pt modelId="{C2D17348-E651-471C-879B-411C283AA226}" type="parTrans" cxnId="{223F2691-8167-4ACF-BA90-FD705C007875}">
      <dgm:prSet/>
      <dgm:spPr/>
      <dgm:t>
        <a:bodyPr/>
        <a:lstStyle/>
        <a:p>
          <a:endParaRPr lang="de-DE"/>
        </a:p>
      </dgm:t>
    </dgm:pt>
    <dgm:pt modelId="{37955218-0153-4619-B975-489FEAB6E718}">
      <dgm:prSet phldrT="[Text]"/>
      <dgm:spPr/>
      <dgm:t>
        <a:bodyPr/>
        <a:lstStyle/>
        <a:p>
          <a:pPr algn="l">
            <a:buFont typeface="Arial" panose="020B0604020202020204" pitchFamily="34" charset="0"/>
            <a:buNone/>
          </a:pPr>
          <a:r>
            <a:rPr lang="de-DE" dirty="0"/>
            <a:t>Konsolidierungen</a:t>
          </a:r>
        </a:p>
      </dgm:t>
    </dgm:pt>
    <dgm:pt modelId="{81F101B5-AAE1-4F24-A054-E863240CF0B3}" type="sibTrans" cxnId="{C4386422-1F32-4897-A7A0-6B644A1D561A}">
      <dgm:prSet/>
      <dgm:spPr/>
      <dgm:t>
        <a:bodyPr/>
        <a:lstStyle/>
        <a:p>
          <a:endParaRPr lang="de-DE"/>
        </a:p>
      </dgm:t>
    </dgm:pt>
    <dgm:pt modelId="{3821AC2A-E85A-4CEA-B05B-CD5E4EAF167F}" type="parTrans" cxnId="{C4386422-1F32-4897-A7A0-6B644A1D561A}">
      <dgm:prSet/>
      <dgm:spPr/>
      <dgm:t>
        <a:bodyPr/>
        <a:lstStyle/>
        <a:p>
          <a:endParaRPr lang="de-DE"/>
        </a:p>
      </dgm:t>
    </dgm:pt>
    <dgm:pt modelId="{BBF00EBC-3D44-4E89-AFD0-A05DFEE157B3}">
      <dgm:prSet phldrT="[Text]"/>
      <dgm:spPr/>
      <dgm:t>
        <a:bodyPr/>
        <a:lstStyle/>
        <a:p>
          <a:pPr algn="ctr">
            <a:buFont typeface="Arial" panose="020B0604020202020204" pitchFamily="34" charset="0"/>
            <a:buNone/>
          </a:pPr>
          <a:r>
            <a:rPr lang="de-DE" dirty="0">
              <a:hlinkClick xmlns:r="http://schemas.openxmlformats.org/officeDocument/2006/relationships" r:id="rId3"/>
            </a:rPr>
            <a:t>04/07/2018</a:t>
          </a:r>
          <a:endParaRPr lang="de-DE" dirty="0"/>
        </a:p>
      </dgm:t>
    </dgm:pt>
    <dgm:pt modelId="{0BC19D80-B506-4334-BEF3-B1EA7649DFC3}" type="sibTrans" cxnId="{070057C9-96C0-43D9-B9E9-6682769E538D}">
      <dgm:prSet/>
      <dgm:spPr/>
      <dgm:t>
        <a:bodyPr/>
        <a:lstStyle/>
        <a:p>
          <a:endParaRPr lang="de-DE"/>
        </a:p>
      </dgm:t>
    </dgm:pt>
    <dgm:pt modelId="{E4F5ED78-BC4C-4A69-9111-EBCEF2F5308B}" type="parTrans" cxnId="{070057C9-96C0-43D9-B9E9-6682769E538D}">
      <dgm:prSet/>
      <dgm:spPr/>
      <dgm:t>
        <a:bodyPr/>
        <a:lstStyle/>
        <a:p>
          <a:endParaRPr lang="de-DE"/>
        </a:p>
      </dgm:t>
    </dgm:pt>
    <dgm:pt modelId="{5C15E516-63F5-4607-8136-8946EF94D88C}">
      <dgm:prSet phldrT="[Text]"/>
      <dgm:spPr/>
      <dgm:t>
        <a:bodyPr/>
        <a:lstStyle/>
        <a:p>
          <a:pPr algn="ctr">
            <a:buFont typeface="Arial" panose="020B0604020202020204" pitchFamily="34" charset="0"/>
            <a:buNone/>
          </a:pPr>
          <a:r>
            <a:rPr lang="de-DE" dirty="0">
              <a:hlinkClick xmlns:r="http://schemas.openxmlformats.org/officeDocument/2006/relationships" r:id="rId4"/>
            </a:rPr>
            <a:t>30/12/2013</a:t>
          </a:r>
          <a:endParaRPr lang="de-DE" dirty="0"/>
        </a:p>
      </dgm:t>
    </dgm:pt>
    <dgm:pt modelId="{F3586E13-F09D-4CE6-93CC-0C6A2AB2C85B}" type="sibTrans" cxnId="{347124AB-0BBA-4D8A-A510-0892C187BFE0}">
      <dgm:prSet/>
      <dgm:spPr/>
      <dgm:t>
        <a:bodyPr/>
        <a:lstStyle/>
        <a:p>
          <a:endParaRPr lang="de-DE"/>
        </a:p>
      </dgm:t>
    </dgm:pt>
    <dgm:pt modelId="{D80AFF45-EB93-4631-82AF-E93CCBFB3557}" type="parTrans" cxnId="{347124AB-0BBA-4D8A-A510-0892C187BFE0}">
      <dgm:prSet/>
      <dgm:spPr/>
      <dgm:t>
        <a:bodyPr/>
        <a:lstStyle/>
        <a:p>
          <a:endParaRPr lang="de-DE"/>
        </a:p>
      </dgm:t>
    </dgm:pt>
    <dgm:pt modelId="{ACA2F1C2-209D-40EE-B1C9-39FABC99D69A}">
      <dgm:prSet phldrT="[Text]"/>
      <dgm:spPr/>
      <dgm:t>
        <a:bodyPr/>
        <a:lstStyle/>
        <a:p>
          <a:pPr algn="ctr">
            <a:buFont typeface="Arial" panose="020B0604020202020204" pitchFamily="34" charset="0"/>
            <a:buNone/>
          </a:pPr>
          <a:r>
            <a:rPr lang="de-DE" dirty="0">
              <a:hlinkClick xmlns:r="http://schemas.openxmlformats.org/officeDocument/2006/relationships" r:id="rId5"/>
            </a:rPr>
            <a:t>05/12/2008</a:t>
          </a:r>
          <a:endParaRPr lang="de-DE" dirty="0"/>
        </a:p>
      </dgm:t>
    </dgm:pt>
    <dgm:pt modelId="{14168609-9D90-4D60-8C18-8F55BF5E8B44}" type="sibTrans" cxnId="{3DD1CFB3-D285-433E-8820-EF601C9D3786}">
      <dgm:prSet/>
      <dgm:spPr/>
      <dgm:t>
        <a:bodyPr/>
        <a:lstStyle/>
        <a:p>
          <a:endParaRPr lang="de-DE"/>
        </a:p>
      </dgm:t>
    </dgm:pt>
    <dgm:pt modelId="{38B8C288-9241-409C-9378-5B9C90FCCAD9}" type="parTrans" cxnId="{3DD1CFB3-D285-433E-8820-EF601C9D3786}">
      <dgm:prSet/>
      <dgm:spPr/>
      <dgm:t>
        <a:bodyPr/>
        <a:lstStyle/>
        <a:p>
          <a:endParaRPr lang="de-DE"/>
        </a:p>
      </dgm:t>
    </dgm:pt>
    <dgm:pt modelId="{885128C7-60BD-48E6-B7E0-B783D8109FB7}">
      <dgm:prSet phldrT="[Text]"/>
      <dgm:spPr/>
      <dgm:t>
        <a:bodyPr/>
        <a:lstStyle/>
        <a:p>
          <a:pPr algn="ctr">
            <a:buFont typeface="Arial" panose="020B0604020202020204" pitchFamily="34" charset="0"/>
            <a:buNone/>
          </a:pPr>
          <a:r>
            <a:rPr lang="de-DE" dirty="0">
              <a:hlinkClick xmlns:r="http://schemas.openxmlformats.org/officeDocument/2006/relationships" r:id="rId6"/>
            </a:rPr>
            <a:t>20/03/2008</a:t>
          </a:r>
          <a:endParaRPr lang="de-DE" dirty="0"/>
        </a:p>
      </dgm:t>
    </dgm:pt>
    <dgm:pt modelId="{53689743-8173-4232-BAD1-E25FFC647C06}" type="sibTrans" cxnId="{4C34FEFC-75CE-49C6-B348-2078B8B985B0}">
      <dgm:prSet/>
      <dgm:spPr/>
      <dgm:t>
        <a:bodyPr/>
        <a:lstStyle/>
        <a:p>
          <a:endParaRPr lang="de-DE"/>
        </a:p>
      </dgm:t>
    </dgm:pt>
    <dgm:pt modelId="{E5033071-8CE6-47FB-B6E7-8276D55A6952}" type="parTrans" cxnId="{4C34FEFC-75CE-49C6-B348-2078B8B985B0}">
      <dgm:prSet/>
      <dgm:spPr/>
      <dgm:t>
        <a:bodyPr/>
        <a:lstStyle/>
        <a:p>
          <a:endParaRPr lang="de-DE"/>
        </a:p>
      </dgm:t>
    </dgm:pt>
    <dgm:pt modelId="{C51C8EBD-1A2D-4120-801E-6B53D6B2674B}">
      <dgm:prSet phldrT="[Text]"/>
      <dgm:spPr/>
      <dgm:t>
        <a:bodyPr/>
        <a:lstStyle/>
        <a:p>
          <a:pPr algn="ctr">
            <a:buFont typeface="Arial" panose="020B0604020202020204" pitchFamily="34" charset="0"/>
            <a:buNone/>
          </a:pPr>
          <a:r>
            <a:rPr lang="de-DE" dirty="0">
              <a:hlinkClick xmlns:r="http://schemas.openxmlformats.org/officeDocument/2006/relationships" r:id="rId7"/>
            </a:rPr>
            <a:t>26/09/2006</a:t>
          </a:r>
          <a:endParaRPr lang="de-DE" dirty="0"/>
        </a:p>
      </dgm:t>
    </dgm:pt>
    <dgm:pt modelId="{16E780FD-3727-4DCD-AE0C-42B11F880CAA}" type="sibTrans" cxnId="{4028DC31-81C2-499F-B5D1-72614F8B9609}">
      <dgm:prSet/>
      <dgm:spPr/>
      <dgm:t>
        <a:bodyPr/>
        <a:lstStyle/>
        <a:p>
          <a:endParaRPr lang="de-DE"/>
        </a:p>
      </dgm:t>
    </dgm:pt>
    <dgm:pt modelId="{C26DBB92-DD77-4B40-81AB-C007A0AA7DE4}" type="parTrans" cxnId="{4028DC31-81C2-499F-B5D1-72614F8B9609}">
      <dgm:prSet/>
      <dgm:spPr/>
      <dgm:t>
        <a:bodyPr/>
        <a:lstStyle/>
        <a:p>
          <a:endParaRPr lang="de-DE"/>
        </a:p>
      </dgm:t>
    </dgm:pt>
    <dgm:pt modelId="{00318685-840E-4402-B979-68099F5197C8}">
      <dgm:prSet phldrT="[Text]"/>
      <dgm:spPr/>
      <dgm:t>
        <a:bodyPr/>
        <a:lstStyle/>
        <a:p>
          <a:pPr algn="ctr">
            <a:buNone/>
          </a:pPr>
          <a:endParaRPr lang="de-DE" dirty="0"/>
        </a:p>
      </dgm:t>
    </dgm:pt>
    <dgm:pt modelId="{9B62F3AC-4EF2-4C46-9850-80F3B4436B75}" type="sibTrans" cxnId="{CC0C0552-7AD3-4992-A3FC-A21AF01D80A9}">
      <dgm:prSet/>
      <dgm:spPr/>
      <dgm:t>
        <a:bodyPr/>
        <a:lstStyle/>
        <a:p>
          <a:endParaRPr lang="de-DE"/>
        </a:p>
      </dgm:t>
    </dgm:pt>
    <dgm:pt modelId="{3B216058-A3C4-40E0-9A60-045DA97B7BDD}" type="parTrans" cxnId="{CC0C0552-7AD3-4992-A3FC-A21AF01D80A9}">
      <dgm:prSet/>
      <dgm:spPr/>
      <dgm:t>
        <a:bodyPr/>
        <a:lstStyle/>
        <a:p>
          <a:endParaRPr lang="de-DE"/>
        </a:p>
      </dgm:t>
    </dgm:pt>
    <dgm:pt modelId="{7608871A-3312-4E02-86B2-0E985752F95B}" type="pres">
      <dgm:prSet presAssocID="{2BF319BB-738D-4FC8-88EF-3B4997C0B0B6}" presName="theList" presStyleCnt="0">
        <dgm:presLayoutVars>
          <dgm:dir/>
          <dgm:animLvl val="lvl"/>
          <dgm:resizeHandles val="exact"/>
        </dgm:presLayoutVars>
      </dgm:prSet>
      <dgm:spPr/>
    </dgm:pt>
    <dgm:pt modelId="{D93EE672-AD6A-41A3-9D4A-F09A31C5E6F0}" type="pres">
      <dgm:prSet presAssocID="{710BE9A9-08E4-438E-8089-2FECE7361F4A}" presName="compNode" presStyleCnt="0"/>
      <dgm:spPr/>
    </dgm:pt>
    <dgm:pt modelId="{B75E7270-AA10-49E3-A732-9F1F1ABE4EBB}" type="pres">
      <dgm:prSet presAssocID="{710BE9A9-08E4-438E-8089-2FECE7361F4A}" presName="noGeometry" presStyleCnt="0"/>
      <dgm:spPr/>
    </dgm:pt>
    <dgm:pt modelId="{6621AB58-CC84-45B2-8933-A6FA39DE6B0B}" type="pres">
      <dgm:prSet presAssocID="{710BE9A9-08E4-438E-8089-2FECE7361F4A}" presName="childTextVisible" presStyleLbl="bgAccFollowNode1" presStyleIdx="0" presStyleCnt="3">
        <dgm:presLayoutVars>
          <dgm:bulletEnabled val="1"/>
        </dgm:presLayoutVars>
      </dgm:prSet>
      <dgm:spPr/>
    </dgm:pt>
    <dgm:pt modelId="{5A97C1A8-1B78-4664-979F-36375DD1E6D6}" type="pres">
      <dgm:prSet presAssocID="{710BE9A9-08E4-438E-8089-2FECE7361F4A}" presName="childTextHidden" presStyleLbl="bgAccFollowNode1" presStyleIdx="0" presStyleCnt="3"/>
      <dgm:spPr/>
    </dgm:pt>
    <dgm:pt modelId="{17E6065D-6440-4993-831C-2DF3D0334873}" type="pres">
      <dgm:prSet presAssocID="{710BE9A9-08E4-438E-8089-2FECE7361F4A}" presName="parentText" presStyleLbl="node1" presStyleIdx="0" presStyleCnt="3">
        <dgm:presLayoutVars>
          <dgm:chMax val="1"/>
          <dgm:bulletEnabled val="1"/>
        </dgm:presLayoutVars>
      </dgm:prSet>
      <dgm:spPr/>
    </dgm:pt>
    <dgm:pt modelId="{AD019943-1048-4CCD-8DFB-3AB55311E50E}" type="pres">
      <dgm:prSet presAssocID="{710BE9A9-08E4-438E-8089-2FECE7361F4A}" presName="aSpace" presStyleCnt="0"/>
      <dgm:spPr/>
    </dgm:pt>
    <dgm:pt modelId="{78B20F90-F390-4F83-B505-D1C3F9433F9B}" type="pres">
      <dgm:prSet presAssocID="{499E8ACC-E0D9-4F8C-9850-790B0E328FB9}" presName="compNode" presStyleCnt="0"/>
      <dgm:spPr/>
    </dgm:pt>
    <dgm:pt modelId="{240192F5-A59B-4B6C-91D9-9D99C5B1C905}" type="pres">
      <dgm:prSet presAssocID="{499E8ACC-E0D9-4F8C-9850-790B0E328FB9}" presName="noGeometry" presStyleCnt="0"/>
      <dgm:spPr/>
    </dgm:pt>
    <dgm:pt modelId="{68B4E082-4098-4E50-A95E-ADA1C17E4913}" type="pres">
      <dgm:prSet presAssocID="{499E8ACC-E0D9-4F8C-9850-790B0E328FB9}" presName="childTextVisible" presStyleLbl="bgAccFollowNode1" presStyleIdx="1" presStyleCnt="3">
        <dgm:presLayoutVars>
          <dgm:bulletEnabled val="1"/>
        </dgm:presLayoutVars>
      </dgm:prSet>
      <dgm:spPr/>
    </dgm:pt>
    <dgm:pt modelId="{BA718F25-705E-4541-BC6A-5721EB32F842}" type="pres">
      <dgm:prSet presAssocID="{499E8ACC-E0D9-4F8C-9850-790B0E328FB9}" presName="childTextHidden" presStyleLbl="bgAccFollowNode1" presStyleIdx="1" presStyleCnt="3"/>
      <dgm:spPr/>
    </dgm:pt>
    <dgm:pt modelId="{66A29230-77F6-407D-B52B-9CCECFAECD46}" type="pres">
      <dgm:prSet presAssocID="{499E8ACC-E0D9-4F8C-9850-790B0E328FB9}" presName="parentText" presStyleLbl="node1" presStyleIdx="1" presStyleCnt="3">
        <dgm:presLayoutVars>
          <dgm:chMax val="1"/>
          <dgm:bulletEnabled val="1"/>
        </dgm:presLayoutVars>
      </dgm:prSet>
      <dgm:spPr/>
    </dgm:pt>
    <dgm:pt modelId="{6F9933BC-1B71-45B5-B43D-E7750449C2AB}" type="pres">
      <dgm:prSet presAssocID="{499E8ACC-E0D9-4F8C-9850-790B0E328FB9}" presName="aSpace" presStyleCnt="0"/>
      <dgm:spPr/>
    </dgm:pt>
    <dgm:pt modelId="{D26D2F63-237F-4CC0-920D-B883A4E180A2}" type="pres">
      <dgm:prSet presAssocID="{85051C68-EC43-4B78-BE65-6C8A190B7A64}" presName="compNode" presStyleCnt="0"/>
      <dgm:spPr/>
    </dgm:pt>
    <dgm:pt modelId="{18C80FEF-B346-48B0-A833-7347D708D8F9}" type="pres">
      <dgm:prSet presAssocID="{85051C68-EC43-4B78-BE65-6C8A190B7A64}" presName="noGeometry" presStyleCnt="0"/>
      <dgm:spPr/>
    </dgm:pt>
    <dgm:pt modelId="{990C4C7A-552A-41C5-AAB9-C895F0AF7FE5}" type="pres">
      <dgm:prSet presAssocID="{85051C68-EC43-4B78-BE65-6C8A190B7A64}" presName="childTextVisible" presStyleLbl="bgAccFollowNode1" presStyleIdx="2" presStyleCnt="3">
        <dgm:presLayoutVars>
          <dgm:bulletEnabled val="1"/>
        </dgm:presLayoutVars>
      </dgm:prSet>
      <dgm:spPr/>
    </dgm:pt>
    <dgm:pt modelId="{9428E0C6-6662-4642-9595-B8DC6E397EAC}" type="pres">
      <dgm:prSet presAssocID="{85051C68-EC43-4B78-BE65-6C8A190B7A64}" presName="childTextHidden" presStyleLbl="bgAccFollowNode1" presStyleIdx="2" presStyleCnt="3"/>
      <dgm:spPr/>
    </dgm:pt>
    <dgm:pt modelId="{89EB60AA-4C8E-424C-A136-3579ED8717EC}" type="pres">
      <dgm:prSet presAssocID="{85051C68-EC43-4B78-BE65-6C8A190B7A64}" presName="parentText" presStyleLbl="node1" presStyleIdx="2" presStyleCnt="3">
        <dgm:presLayoutVars>
          <dgm:chMax val="1"/>
          <dgm:bulletEnabled val="1"/>
        </dgm:presLayoutVars>
      </dgm:prSet>
      <dgm:spPr/>
    </dgm:pt>
  </dgm:ptLst>
  <dgm:cxnLst>
    <dgm:cxn modelId="{54D6D902-A047-4477-B827-20A6788B9617}" srcId="{710BE9A9-08E4-438E-8089-2FECE7361F4A}" destId="{632699F2-4A3D-4DA1-8F09-891B6B4988C6}" srcOrd="0" destOrd="0" parTransId="{35098D0A-415D-4FC0-9CF3-6EC9E6BE3C76}" sibTransId="{D6EF53A8-FE79-44E1-9219-E49642E3C16F}"/>
    <dgm:cxn modelId="{FA40670C-0AD8-4E4F-9294-8C650BED077E}" type="presOf" srcId="{00318685-840E-4402-B979-68099F5197C8}" destId="{BA718F25-705E-4541-BC6A-5721EB32F842}" srcOrd="1" destOrd="6" presId="urn:microsoft.com/office/officeart/2005/8/layout/hProcess6"/>
    <dgm:cxn modelId="{4932F113-41FB-44C5-BC35-34D7C3A0958E}" srcId="{2BF319BB-738D-4FC8-88EF-3B4997C0B0B6}" destId="{710BE9A9-08E4-438E-8089-2FECE7361F4A}" srcOrd="0" destOrd="0" parTransId="{D35D8C58-F0DD-4A7B-B0C2-23197A384ABF}" sibTransId="{B2423107-4D25-4A19-BEB0-C23E04B26375}"/>
    <dgm:cxn modelId="{7F85D41D-0A62-4BE1-879C-E37D15E3A80F}" srcId="{2BF319BB-738D-4FC8-88EF-3B4997C0B0B6}" destId="{85051C68-EC43-4B78-BE65-6C8A190B7A64}" srcOrd="2" destOrd="0" parTransId="{AD125202-A254-47A6-A7AD-1F2A3186DE44}" sibTransId="{853DE1E3-578B-48BA-9BDD-F003FFF22CE0}"/>
    <dgm:cxn modelId="{A88AC020-52D5-4AE1-A705-76EDFD6FFB08}" type="presOf" srcId="{885128C7-60BD-48E6-B7E0-B783D8109FB7}" destId="{68B4E082-4098-4E50-A95E-ADA1C17E4913}" srcOrd="0" destOrd="4" presId="urn:microsoft.com/office/officeart/2005/8/layout/hProcess6"/>
    <dgm:cxn modelId="{C4386422-1F32-4897-A7A0-6B644A1D561A}" srcId="{499E8ACC-E0D9-4F8C-9850-790B0E328FB9}" destId="{37955218-0153-4619-B975-489FEAB6E718}" srcOrd="0" destOrd="0" parTransId="{3821AC2A-E85A-4CEA-B05B-CD5E4EAF167F}" sibTransId="{81F101B5-AAE1-4F24-A054-E863240CF0B3}"/>
    <dgm:cxn modelId="{4028DC31-81C2-499F-B5D1-72614F8B9609}" srcId="{499E8ACC-E0D9-4F8C-9850-790B0E328FB9}" destId="{C51C8EBD-1A2D-4120-801E-6B53D6B2674B}" srcOrd="5" destOrd="0" parTransId="{C26DBB92-DD77-4B40-81AB-C007A0AA7DE4}" sibTransId="{16E780FD-3727-4DCD-AE0C-42B11F880CAA}"/>
    <dgm:cxn modelId="{77CECA33-D4AF-4D2E-ADB3-BD17D5FDBD51}" type="presOf" srcId="{37955218-0153-4619-B975-489FEAB6E718}" destId="{68B4E082-4098-4E50-A95E-ADA1C17E4913}" srcOrd="0" destOrd="0" presId="urn:microsoft.com/office/officeart/2005/8/layout/hProcess6"/>
    <dgm:cxn modelId="{C1F9D137-A4D1-41C3-A0AE-4437A01779CB}" type="presOf" srcId="{ACA2F1C2-209D-40EE-B1C9-39FABC99D69A}" destId="{68B4E082-4098-4E50-A95E-ADA1C17E4913}" srcOrd="0" destOrd="3" presId="urn:microsoft.com/office/officeart/2005/8/layout/hProcess6"/>
    <dgm:cxn modelId="{7B73C13E-C49E-45C3-AB12-61BD906C4044}" type="presOf" srcId="{ACA2F1C2-209D-40EE-B1C9-39FABC99D69A}" destId="{BA718F25-705E-4541-BC6A-5721EB32F842}" srcOrd="1" destOrd="3" presId="urn:microsoft.com/office/officeart/2005/8/layout/hProcess6"/>
    <dgm:cxn modelId="{9A8F8447-514C-4548-92D1-3C3C003E7A4D}" type="presOf" srcId="{933C2715-0F7D-406D-8B84-94FDB5D8DA3D}" destId="{9428E0C6-6662-4642-9595-B8DC6E397EAC}" srcOrd="1" destOrd="0" presId="urn:microsoft.com/office/officeart/2005/8/layout/hProcess6"/>
    <dgm:cxn modelId="{B1230B68-8C18-4BD7-982B-B27136126E74}" type="presOf" srcId="{710BE9A9-08E4-438E-8089-2FECE7361F4A}" destId="{17E6065D-6440-4993-831C-2DF3D0334873}" srcOrd="0" destOrd="0" presId="urn:microsoft.com/office/officeart/2005/8/layout/hProcess6"/>
    <dgm:cxn modelId="{63615049-4259-4CA4-8834-23EB116CD883}" type="presOf" srcId="{5C15E516-63F5-4607-8136-8946EF94D88C}" destId="{BA718F25-705E-4541-BC6A-5721EB32F842}" srcOrd="1" destOrd="2" presId="urn:microsoft.com/office/officeart/2005/8/layout/hProcess6"/>
    <dgm:cxn modelId="{E8196250-E5C3-4DDA-8415-B530A2A73110}" srcId="{85051C68-EC43-4B78-BE65-6C8A190B7A64}" destId="{933C2715-0F7D-406D-8B84-94FDB5D8DA3D}" srcOrd="0" destOrd="0" parTransId="{1D6A5800-3E35-4B40-90A3-77C27141A353}" sibTransId="{29F6670E-A7AA-4F90-B21C-56B363127A16}"/>
    <dgm:cxn modelId="{CC0C0552-7AD3-4992-A3FC-A21AF01D80A9}" srcId="{499E8ACC-E0D9-4F8C-9850-790B0E328FB9}" destId="{00318685-840E-4402-B979-68099F5197C8}" srcOrd="6" destOrd="0" parTransId="{3B216058-A3C4-40E0-9A60-045DA97B7BDD}" sibTransId="{9B62F3AC-4EF2-4C46-9850-80F3B4436B75}"/>
    <dgm:cxn modelId="{68BB7B52-C090-4F19-8A50-CC53BD366A00}" type="presOf" srcId="{5C15E516-63F5-4607-8136-8946EF94D88C}" destId="{68B4E082-4098-4E50-A95E-ADA1C17E4913}" srcOrd="0" destOrd="2" presId="urn:microsoft.com/office/officeart/2005/8/layout/hProcess6"/>
    <dgm:cxn modelId="{4ED5AB72-4D49-48B1-B74D-08DABB091D94}" type="presOf" srcId="{933C2715-0F7D-406D-8B84-94FDB5D8DA3D}" destId="{990C4C7A-552A-41C5-AAB9-C895F0AF7FE5}" srcOrd="0" destOrd="0" presId="urn:microsoft.com/office/officeart/2005/8/layout/hProcess6"/>
    <dgm:cxn modelId="{863FA675-9563-4CC7-8180-DD9820EE1499}" type="presOf" srcId="{885128C7-60BD-48E6-B7E0-B783D8109FB7}" destId="{BA718F25-705E-4541-BC6A-5721EB32F842}" srcOrd="1" destOrd="4" presId="urn:microsoft.com/office/officeart/2005/8/layout/hProcess6"/>
    <dgm:cxn modelId="{A5B0BE7B-35B6-451A-9C27-1251B65E081F}" type="presOf" srcId="{C51C8EBD-1A2D-4120-801E-6B53D6B2674B}" destId="{BA718F25-705E-4541-BC6A-5721EB32F842}" srcOrd="1" destOrd="5" presId="urn:microsoft.com/office/officeart/2005/8/layout/hProcess6"/>
    <dgm:cxn modelId="{8F58337D-F99F-4EB6-B9C9-88B71B89BEF8}" type="presOf" srcId="{632699F2-4A3D-4DA1-8F09-891B6B4988C6}" destId="{6621AB58-CC84-45B2-8933-A6FA39DE6B0B}" srcOrd="0" destOrd="0" presId="urn:microsoft.com/office/officeart/2005/8/layout/hProcess6"/>
    <dgm:cxn modelId="{FB629D7D-759F-453F-893F-6AF295349BB0}" type="presOf" srcId="{00318685-840E-4402-B979-68099F5197C8}" destId="{68B4E082-4098-4E50-A95E-ADA1C17E4913}" srcOrd="0" destOrd="6" presId="urn:microsoft.com/office/officeart/2005/8/layout/hProcess6"/>
    <dgm:cxn modelId="{EA990E86-9F31-4572-80DE-E1AD5A8709EF}" type="presOf" srcId="{BBF00EBC-3D44-4E89-AFD0-A05DFEE157B3}" destId="{BA718F25-705E-4541-BC6A-5721EB32F842}" srcOrd="1" destOrd="1" presId="urn:microsoft.com/office/officeart/2005/8/layout/hProcess6"/>
    <dgm:cxn modelId="{223F2691-8167-4ACF-BA90-FD705C007875}" srcId="{2BF319BB-738D-4FC8-88EF-3B4997C0B0B6}" destId="{499E8ACC-E0D9-4F8C-9850-790B0E328FB9}" srcOrd="1" destOrd="0" parTransId="{C2D17348-E651-471C-879B-411C283AA226}" sibTransId="{8F94D0F2-CD74-459C-BA98-6DE69EB7C2C5}"/>
    <dgm:cxn modelId="{9BB3EE9F-E82F-4899-BD33-BC0B0542F37E}" type="presOf" srcId="{2BF319BB-738D-4FC8-88EF-3B4997C0B0B6}" destId="{7608871A-3312-4E02-86B2-0E985752F95B}" srcOrd="0" destOrd="0" presId="urn:microsoft.com/office/officeart/2005/8/layout/hProcess6"/>
    <dgm:cxn modelId="{347124AB-0BBA-4D8A-A510-0892C187BFE0}" srcId="{499E8ACC-E0D9-4F8C-9850-790B0E328FB9}" destId="{5C15E516-63F5-4607-8136-8946EF94D88C}" srcOrd="2" destOrd="0" parTransId="{D80AFF45-EB93-4631-82AF-E93CCBFB3557}" sibTransId="{F3586E13-F09D-4CE6-93CC-0C6A2AB2C85B}"/>
    <dgm:cxn modelId="{3DD1CFB3-D285-433E-8820-EF601C9D3786}" srcId="{499E8ACC-E0D9-4F8C-9850-790B0E328FB9}" destId="{ACA2F1C2-209D-40EE-B1C9-39FABC99D69A}" srcOrd="3" destOrd="0" parTransId="{38B8C288-9241-409C-9378-5B9C90FCCAD9}" sibTransId="{14168609-9D90-4D60-8C18-8F55BF5E8B44}"/>
    <dgm:cxn modelId="{070057C9-96C0-43D9-B9E9-6682769E538D}" srcId="{499E8ACC-E0D9-4F8C-9850-790B0E328FB9}" destId="{BBF00EBC-3D44-4E89-AFD0-A05DFEE157B3}" srcOrd="1" destOrd="0" parTransId="{E4F5ED78-BC4C-4A69-9111-EBCEF2F5308B}" sibTransId="{0BC19D80-B506-4334-BEF3-B1EA7649DFC3}"/>
    <dgm:cxn modelId="{C98FF5CA-FFA7-43D4-B844-244BBA261655}" type="presOf" srcId="{85051C68-EC43-4B78-BE65-6C8A190B7A64}" destId="{89EB60AA-4C8E-424C-A136-3579ED8717EC}" srcOrd="0" destOrd="0" presId="urn:microsoft.com/office/officeart/2005/8/layout/hProcess6"/>
    <dgm:cxn modelId="{E50A47D4-E47E-4F7E-831B-CCBC9A23F381}" type="presOf" srcId="{632699F2-4A3D-4DA1-8F09-891B6B4988C6}" destId="{5A97C1A8-1B78-4664-979F-36375DD1E6D6}" srcOrd="1" destOrd="0" presId="urn:microsoft.com/office/officeart/2005/8/layout/hProcess6"/>
    <dgm:cxn modelId="{0B4999D9-9A70-4269-9ADC-AFD4998B6BF4}" type="presOf" srcId="{37955218-0153-4619-B975-489FEAB6E718}" destId="{BA718F25-705E-4541-BC6A-5721EB32F842}" srcOrd="1" destOrd="0" presId="urn:microsoft.com/office/officeart/2005/8/layout/hProcess6"/>
    <dgm:cxn modelId="{F3BEDADF-FA33-49AB-8883-6A76EE0D34A9}" type="presOf" srcId="{C51C8EBD-1A2D-4120-801E-6B53D6B2674B}" destId="{68B4E082-4098-4E50-A95E-ADA1C17E4913}" srcOrd="0" destOrd="5" presId="urn:microsoft.com/office/officeart/2005/8/layout/hProcess6"/>
    <dgm:cxn modelId="{C41CA5E1-ED32-40D2-B60E-0FB0CCAA64B1}" type="presOf" srcId="{499E8ACC-E0D9-4F8C-9850-790B0E328FB9}" destId="{66A29230-77F6-407D-B52B-9CCECFAECD46}" srcOrd="0" destOrd="0" presId="urn:microsoft.com/office/officeart/2005/8/layout/hProcess6"/>
    <dgm:cxn modelId="{6092BCE9-BE22-44E4-9AD3-D41BE7237D47}" type="presOf" srcId="{BBF00EBC-3D44-4E89-AFD0-A05DFEE157B3}" destId="{68B4E082-4098-4E50-A95E-ADA1C17E4913}" srcOrd="0" destOrd="1" presId="urn:microsoft.com/office/officeart/2005/8/layout/hProcess6"/>
    <dgm:cxn modelId="{4C34FEFC-75CE-49C6-B348-2078B8B985B0}" srcId="{499E8ACC-E0D9-4F8C-9850-790B0E328FB9}" destId="{885128C7-60BD-48E6-B7E0-B783D8109FB7}" srcOrd="4" destOrd="0" parTransId="{E5033071-8CE6-47FB-B6E7-8276D55A6952}" sibTransId="{53689743-8173-4232-BAD1-E25FFC647C06}"/>
    <dgm:cxn modelId="{23292164-651A-413C-AEFF-16CE4693D5E6}" type="presParOf" srcId="{7608871A-3312-4E02-86B2-0E985752F95B}" destId="{D93EE672-AD6A-41A3-9D4A-F09A31C5E6F0}" srcOrd="0" destOrd="0" presId="urn:microsoft.com/office/officeart/2005/8/layout/hProcess6"/>
    <dgm:cxn modelId="{C0274742-BCA4-4761-B62C-EE4414D91736}" type="presParOf" srcId="{D93EE672-AD6A-41A3-9D4A-F09A31C5E6F0}" destId="{B75E7270-AA10-49E3-A732-9F1F1ABE4EBB}" srcOrd="0" destOrd="0" presId="urn:microsoft.com/office/officeart/2005/8/layout/hProcess6"/>
    <dgm:cxn modelId="{01A18B74-E6C4-4408-BE62-F3C45DC6A5C1}" type="presParOf" srcId="{D93EE672-AD6A-41A3-9D4A-F09A31C5E6F0}" destId="{6621AB58-CC84-45B2-8933-A6FA39DE6B0B}" srcOrd="1" destOrd="0" presId="urn:microsoft.com/office/officeart/2005/8/layout/hProcess6"/>
    <dgm:cxn modelId="{A433FB25-93D1-4E80-963A-AB2F2ABB425F}" type="presParOf" srcId="{D93EE672-AD6A-41A3-9D4A-F09A31C5E6F0}" destId="{5A97C1A8-1B78-4664-979F-36375DD1E6D6}" srcOrd="2" destOrd="0" presId="urn:microsoft.com/office/officeart/2005/8/layout/hProcess6"/>
    <dgm:cxn modelId="{DF644E37-BC13-428E-8DBC-18257A41565E}" type="presParOf" srcId="{D93EE672-AD6A-41A3-9D4A-F09A31C5E6F0}" destId="{17E6065D-6440-4993-831C-2DF3D0334873}" srcOrd="3" destOrd="0" presId="urn:microsoft.com/office/officeart/2005/8/layout/hProcess6"/>
    <dgm:cxn modelId="{6F871B08-F00C-459A-BB39-BE907D5CB500}" type="presParOf" srcId="{7608871A-3312-4E02-86B2-0E985752F95B}" destId="{AD019943-1048-4CCD-8DFB-3AB55311E50E}" srcOrd="1" destOrd="0" presId="urn:microsoft.com/office/officeart/2005/8/layout/hProcess6"/>
    <dgm:cxn modelId="{C189A367-3C23-4CE9-BF23-ECEAAEAC53C9}" type="presParOf" srcId="{7608871A-3312-4E02-86B2-0E985752F95B}" destId="{78B20F90-F390-4F83-B505-D1C3F9433F9B}" srcOrd="2" destOrd="0" presId="urn:microsoft.com/office/officeart/2005/8/layout/hProcess6"/>
    <dgm:cxn modelId="{72B3456D-84BF-42BB-B402-A7AF27876AE1}" type="presParOf" srcId="{78B20F90-F390-4F83-B505-D1C3F9433F9B}" destId="{240192F5-A59B-4B6C-91D9-9D99C5B1C905}" srcOrd="0" destOrd="0" presId="urn:microsoft.com/office/officeart/2005/8/layout/hProcess6"/>
    <dgm:cxn modelId="{F09DCC82-4381-469D-BBEB-DC844B59586A}" type="presParOf" srcId="{78B20F90-F390-4F83-B505-D1C3F9433F9B}" destId="{68B4E082-4098-4E50-A95E-ADA1C17E4913}" srcOrd="1" destOrd="0" presId="urn:microsoft.com/office/officeart/2005/8/layout/hProcess6"/>
    <dgm:cxn modelId="{36A195BB-2481-4DFA-BA83-6310BCB937CF}" type="presParOf" srcId="{78B20F90-F390-4F83-B505-D1C3F9433F9B}" destId="{BA718F25-705E-4541-BC6A-5721EB32F842}" srcOrd="2" destOrd="0" presId="urn:microsoft.com/office/officeart/2005/8/layout/hProcess6"/>
    <dgm:cxn modelId="{018F9BEF-BC61-47A3-8C68-100D630BBCAD}" type="presParOf" srcId="{78B20F90-F390-4F83-B505-D1C3F9433F9B}" destId="{66A29230-77F6-407D-B52B-9CCECFAECD46}" srcOrd="3" destOrd="0" presId="urn:microsoft.com/office/officeart/2005/8/layout/hProcess6"/>
    <dgm:cxn modelId="{6F7E5943-8F70-4A3A-A970-60EE141BFC78}" type="presParOf" srcId="{7608871A-3312-4E02-86B2-0E985752F95B}" destId="{6F9933BC-1B71-45B5-B43D-E7750449C2AB}" srcOrd="3" destOrd="0" presId="urn:microsoft.com/office/officeart/2005/8/layout/hProcess6"/>
    <dgm:cxn modelId="{69ADC42B-F70E-417F-86BF-B7338870EDAF}" type="presParOf" srcId="{7608871A-3312-4E02-86B2-0E985752F95B}" destId="{D26D2F63-237F-4CC0-920D-B883A4E180A2}" srcOrd="4" destOrd="0" presId="urn:microsoft.com/office/officeart/2005/8/layout/hProcess6"/>
    <dgm:cxn modelId="{982F4EBA-BA54-46BF-BD5A-93A9091B4475}" type="presParOf" srcId="{D26D2F63-237F-4CC0-920D-B883A4E180A2}" destId="{18C80FEF-B346-48B0-A833-7347D708D8F9}" srcOrd="0" destOrd="0" presId="urn:microsoft.com/office/officeart/2005/8/layout/hProcess6"/>
    <dgm:cxn modelId="{C62ABA44-E5B2-47E4-95C7-7742A053E4DE}" type="presParOf" srcId="{D26D2F63-237F-4CC0-920D-B883A4E180A2}" destId="{990C4C7A-552A-41C5-AAB9-C895F0AF7FE5}" srcOrd="1" destOrd="0" presId="urn:microsoft.com/office/officeart/2005/8/layout/hProcess6"/>
    <dgm:cxn modelId="{E3A31627-762C-46EF-B7F1-BDA8F7D80A3C}" type="presParOf" srcId="{D26D2F63-237F-4CC0-920D-B883A4E180A2}" destId="{9428E0C6-6662-4642-9595-B8DC6E397EAC}" srcOrd="2" destOrd="0" presId="urn:microsoft.com/office/officeart/2005/8/layout/hProcess6"/>
    <dgm:cxn modelId="{3255A898-9DCF-4A0A-B7EC-6F0D70A057A8}" type="presParOf" srcId="{D26D2F63-237F-4CC0-920D-B883A4E180A2}" destId="{89EB60AA-4C8E-424C-A136-3579ED8717EC}" srcOrd="3" destOrd="0" presId="urn:microsoft.com/office/officeart/2005/8/layout/hProcess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F319BB-738D-4FC8-88EF-3B4997C0B0B6}"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de-DE"/>
        </a:p>
      </dgm:t>
    </dgm:pt>
    <dgm:pt modelId="{710BE9A9-08E4-438E-8089-2FECE7361F4A}">
      <dgm:prSet phldrT="[Text]"/>
      <dgm:spPr/>
      <dgm:t>
        <a:bodyPr/>
        <a:lstStyle/>
        <a:p>
          <a:r>
            <a:rPr lang="de-DE" b="1" dirty="0"/>
            <a:t>91/157/EEC</a:t>
          </a:r>
        </a:p>
        <a:p>
          <a:r>
            <a:rPr lang="de-DE" b="1" dirty="0"/>
            <a:t>Batterie Richtlinie</a:t>
          </a:r>
        </a:p>
      </dgm:t>
    </dgm:pt>
    <dgm:pt modelId="{D35D8C58-F0DD-4A7B-B0C2-23197A384ABF}" type="parTrans" cxnId="{4932F113-41FB-44C5-BC35-34D7C3A0958E}">
      <dgm:prSet/>
      <dgm:spPr/>
      <dgm:t>
        <a:bodyPr/>
        <a:lstStyle/>
        <a:p>
          <a:endParaRPr lang="de-DE"/>
        </a:p>
      </dgm:t>
    </dgm:pt>
    <dgm:pt modelId="{B2423107-4D25-4A19-BEB0-C23E04B26375}" type="sibTrans" cxnId="{4932F113-41FB-44C5-BC35-34D7C3A0958E}">
      <dgm:prSet/>
      <dgm:spPr/>
      <dgm:t>
        <a:bodyPr/>
        <a:lstStyle/>
        <a:p>
          <a:endParaRPr lang="de-DE"/>
        </a:p>
      </dgm:t>
    </dgm:pt>
    <dgm:pt modelId="{632699F2-4A3D-4DA1-8F09-891B6B4988C6}">
      <dgm:prSet phldrT="[Text]"/>
      <dgm:spPr/>
      <dgm:t>
        <a:bodyPr/>
        <a:lstStyle/>
        <a:p>
          <a:pPr>
            <a:buNone/>
          </a:pPr>
          <a:r>
            <a:rPr lang="de-DE" dirty="0" err="1"/>
            <a:t>Konsolidierierungen</a:t>
          </a:r>
          <a:endParaRPr lang="de-DE" dirty="0"/>
        </a:p>
        <a:p>
          <a:pPr>
            <a:buFont typeface="Arial" panose="020B0604020202020204" pitchFamily="34" charset="0"/>
            <a:buChar char="•"/>
          </a:pPr>
          <a:r>
            <a:rPr lang="de-DE" dirty="0">
              <a:hlinkClick xmlns:r="http://schemas.openxmlformats.org/officeDocument/2006/relationships" r:id="rId1"/>
            </a:rPr>
            <a:t>25/01/1999</a:t>
          </a:r>
          <a:endParaRPr lang="de-DE" dirty="0"/>
        </a:p>
        <a:p>
          <a:pPr>
            <a:buFont typeface="Arial" panose="020B0604020202020204" pitchFamily="34" charset="0"/>
            <a:buChar char="•"/>
          </a:pPr>
          <a:r>
            <a:rPr lang="de-DE" dirty="0">
              <a:hlinkClick xmlns:r="http://schemas.openxmlformats.org/officeDocument/2006/relationships" r:id="rId2"/>
            </a:rPr>
            <a:t>26/09/2008</a:t>
          </a:r>
          <a:endParaRPr lang="de-DE" dirty="0"/>
        </a:p>
      </dgm:t>
    </dgm:pt>
    <dgm:pt modelId="{35098D0A-415D-4FC0-9CF3-6EC9E6BE3C76}" type="parTrans" cxnId="{54D6D902-A047-4477-B827-20A6788B9617}">
      <dgm:prSet/>
      <dgm:spPr/>
      <dgm:t>
        <a:bodyPr/>
        <a:lstStyle/>
        <a:p>
          <a:endParaRPr lang="de-DE"/>
        </a:p>
      </dgm:t>
    </dgm:pt>
    <dgm:pt modelId="{D6EF53A8-FE79-44E1-9219-E49642E3C16F}" type="sibTrans" cxnId="{54D6D902-A047-4477-B827-20A6788B9617}">
      <dgm:prSet/>
      <dgm:spPr/>
      <dgm:t>
        <a:bodyPr/>
        <a:lstStyle/>
        <a:p>
          <a:endParaRPr lang="de-DE"/>
        </a:p>
      </dgm:t>
    </dgm:pt>
    <dgm:pt modelId="{933C2715-0F7D-406D-8B84-94FDB5D8DA3D}">
      <dgm:prSet/>
      <dgm:spPr/>
      <dgm:t>
        <a:bodyPr/>
        <a:lstStyle/>
        <a:p>
          <a:r>
            <a:rPr lang="de-DE" dirty="0"/>
            <a:t>Ersetzt 2006/66/EC 2025</a:t>
          </a:r>
        </a:p>
        <a:p>
          <a:r>
            <a:rPr lang="de-DE" dirty="0"/>
            <a:t>In Kraft getreten 17 August 2023</a:t>
          </a:r>
        </a:p>
        <a:p>
          <a:endParaRPr lang="de-DE" dirty="0"/>
        </a:p>
      </dgm:t>
    </dgm:pt>
    <dgm:pt modelId="{1D6A5800-3E35-4B40-90A3-77C27141A353}" type="parTrans" cxnId="{E8196250-E5C3-4DDA-8415-B530A2A73110}">
      <dgm:prSet/>
      <dgm:spPr/>
      <dgm:t>
        <a:bodyPr/>
        <a:lstStyle/>
        <a:p>
          <a:endParaRPr lang="de-DE"/>
        </a:p>
      </dgm:t>
    </dgm:pt>
    <dgm:pt modelId="{29F6670E-A7AA-4F90-B21C-56B363127A16}" type="sibTrans" cxnId="{E8196250-E5C3-4DDA-8415-B530A2A73110}">
      <dgm:prSet/>
      <dgm:spPr/>
      <dgm:t>
        <a:bodyPr/>
        <a:lstStyle/>
        <a:p>
          <a:endParaRPr lang="de-DE"/>
        </a:p>
      </dgm:t>
    </dgm:pt>
    <dgm:pt modelId="{85051C68-EC43-4B78-BE65-6C8A190B7A64}">
      <dgm:prSet/>
      <dgm:spPr/>
      <dgm:t>
        <a:bodyPr/>
        <a:lstStyle/>
        <a:p>
          <a:r>
            <a:rPr lang="de-DE" b="1" dirty="0"/>
            <a:t>2023/1542</a:t>
          </a:r>
        </a:p>
        <a:p>
          <a:r>
            <a:rPr lang="de-DE" b="1" dirty="0"/>
            <a:t>Batterie</a:t>
          </a:r>
        </a:p>
        <a:p>
          <a:r>
            <a:rPr lang="de-DE" b="1" dirty="0"/>
            <a:t>Verordnung</a:t>
          </a:r>
        </a:p>
      </dgm:t>
    </dgm:pt>
    <dgm:pt modelId="{853DE1E3-578B-48BA-9BDD-F003FFF22CE0}" type="sibTrans" cxnId="{7F85D41D-0A62-4BE1-879C-E37D15E3A80F}">
      <dgm:prSet/>
      <dgm:spPr/>
      <dgm:t>
        <a:bodyPr/>
        <a:lstStyle/>
        <a:p>
          <a:endParaRPr lang="de-DE"/>
        </a:p>
      </dgm:t>
    </dgm:pt>
    <dgm:pt modelId="{AD125202-A254-47A6-A7AD-1F2A3186DE44}" type="parTrans" cxnId="{7F85D41D-0A62-4BE1-879C-E37D15E3A80F}">
      <dgm:prSet/>
      <dgm:spPr/>
      <dgm:t>
        <a:bodyPr/>
        <a:lstStyle/>
        <a:p>
          <a:endParaRPr lang="de-DE"/>
        </a:p>
      </dgm:t>
    </dgm:pt>
    <dgm:pt modelId="{499E8ACC-E0D9-4F8C-9850-790B0E328FB9}">
      <dgm:prSet phldrT="[Text]"/>
      <dgm:spPr/>
      <dgm:t>
        <a:bodyPr/>
        <a:lstStyle/>
        <a:p>
          <a:r>
            <a:rPr lang="de-DE" b="1" dirty="0"/>
            <a:t>2006/66/EC</a:t>
          </a:r>
        </a:p>
        <a:p>
          <a:r>
            <a:rPr lang="de-DE" b="1" dirty="0"/>
            <a:t>Batterie Richtlinie</a:t>
          </a:r>
        </a:p>
      </dgm:t>
    </dgm:pt>
    <dgm:pt modelId="{8F94D0F2-CD74-459C-BA98-6DE69EB7C2C5}" type="sibTrans" cxnId="{223F2691-8167-4ACF-BA90-FD705C007875}">
      <dgm:prSet/>
      <dgm:spPr/>
      <dgm:t>
        <a:bodyPr/>
        <a:lstStyle/>
        <a:p>
          <a:endParaRPr lang="de-DE"/>
        </a:p>
      </dgm:t>
    </dgm:pt>
    <dgm:pt modelId="{C2D17348-E651-471C-879B-411C283AA226}" type="parTrans" cxnId="{223F2691-8167-4ACF-BA90-FD705C007875}">
      <dgm:prSet/>
      <dgm:spPr/>
      <dgm:t>
        <a:bodyPr/>
        <a:lstStyle/>
        <a:p>
          <a:endParaRPr lang="de-DE"/>
        </a:p>
      </dgm:t>
    </dgm:pt>
    <dgm:pt modelId="{37955218-0153-4619-B975-489FEAB6E718}">
      <dgm:prSet phldrT="[Text]"/>
      <dgm:spPr/>
      <dgm:t>
        <a:bodyPr/>
        <a:lstStyle/>
        <a:p>
          <a:pPr algn="l">
            <a:buFont typeface="Arial" panose="020B0604020202020204" pitchFamily="34" charset="0"/>
            <a:buNone/>
          </a:pPr>
          <a:r>
            <a:rPr lang="de-DE" dirty="0"/>
            <a:t>Konsolidierungen</a:t>
          </a:r>
        </a:p>
      </dgm:t>
    </dgm:pt>
    <dgm:pt modelId="{81F101B5-AAE1-4F24-A054-E863240CF0B3}" type="sibTrans" cxnId="{C4386422-1F32-4897-A7A0-6B644A1D561A}">
      <dgm:prSet/>
      <dgm:spPr/>
      <dgm:t>
        <a:bodyPr/>
        <a:lstStyle/>
        <a:p>
          <a:endParaRPr lang="de-DE"/>
        </a:p>
      </dgm:t>
    </dgm:pt>
    <dgm:pt modelId="{3821AC2A-E85A-4CEA-B05B-CD5E4EAF167F}" type="parTrans" cxnId="{C4386422-1F32-4897-A7A0-6B644A1D561A}">
      <dgm:prSet/>
      <dgm:spPr/>
      <dgm:t>
        <a:bodyPr/>
        <a:lstStyle/>
        <a:p>
          <a:endParaRPr lang="de-DE"/>
        </a:p>
      </dgm:t>
    </dgm:pt>
    <dgm:pt modelId="{BBF00EBC-3D44-4E89-AFD0-A05DFEE157B3}">
      <dgm:prSet phldrT="[Text]"/>
      <dgm:spPr/>
      <dgm:t>
        <a:bodyPr/>
        <a:lstStyle/>
        <a:p>
          <a:pPr algn="ctr">
            <a:buFont typeface="Arial" panose="020B0604020202020204" pitchFamily="34" charset="0"/>
            <a:buNone/>
          </a:pPr>
          <a:r>
            <a:rPr lang="de-DE" dirty="0">
              <a:hlinkClick xmlns:r="http://schemas.openxmlformats.org/officeDocument/2006/relationships" r:id="rId3"/>
            </a:rPr>
            <a:t>04/07/2018</a:t>
          </a:r>
          <a:endParaRPr lang="de-DE" dirty="0"/>
        </a:p>
      </dgm:t>
    </dgm:pt>
    <dgm:pt modelId="{0BC19D80-B506-4334-BEF3-B1EA7649DFC3}" type="sibTrans" cxnId="{070057C9-96C0-43D9-B9E9-6682769E538D}">
      <dgm:prSet/>
      <dgm:spPr/>
      <dgm:t>
        <a:bodyPr/>
        <a:lstStyle/>
        <a:p>
          <a:endParaRPr lang="de-DE"/>
        </a:p>
      </dgm:t>
    </dgm:pt>
    <dgm:pt modelId="{E4F5ED78-BC4C-4A69-9111-EBCEF2F5308B}" type="parTrans" cxnId="{070057C9-96C0-43D9-B9E9-6682769E538D}">
      <dgm:prSet/>
      <dgm:spPr/>
      <dgm:t>
        <a:bodyPr/>
        <a:lstStyle/>
        <a:p>
          <a:endParaRPr lang="de-DE"/>
        </a:p>
      </dgm:t>
    </dgm:pt>
    <dgm:pt modelId="{5C15E516-63F5-4607-8136-8946EF94D88C}">
      <dgm:prSet phldrT="[Text]"/>
      <dgm:spPr/>
      <dgm:t>
        <a:bodyPr/>
        <a:lstStyle/>
        <a:p>
          <a:pPr algn="ctr">
            <a:buFont typeface="Arial" panose="020B0604020202020204" pitchFamily="34" charset="0"/>
            <a:buNone/>
          </a:pPr>
          <a:r>
            <a:rPr lang="de-DE" dirty="0">
              <a:hlinkClick xmlns:r="http://schemas.openxmlformats.org/officeDocument/2006/relationships" r:id="rId4"/>
            </a:rPr>
            <a:t>30/12/2013</a:t>
          </a:r>
          <a:endParaRPr lang="de-DE" dirty="0"/>
        </a:p>
      </dgm:t>
    </dgm:pt>
    <dgm:pt modelId="{F3586E13-F09D-4CE6-93CC-0C6A2AB2C85B}" type="sibTrans" cxnId="{347124AB-0BBA-4D8A-A510-0892C187BFE0}">
      <dgm:prSet/>
      <dgm:spPr/>
      <dgm:t>
        <a:bodyPr/>
        <a:lstStyle/>
        <a:p>
          <a:endParaRPr lang="de-DE"/>
        </a:p>
      </dgm:t>
    </dgm:pt>
    <dgm:pt modelId="{D80AFF45-EB93-4631-82AF-E93CCBFB3557}" type="parTrans" cxnId="{347124AB-0BBA-4D8A-A510-0892C187BFE0}">
      <dgm:prSet/>
      <dgm:spPr/>
      <dgm:t>
        <a:bodyPr/>
        <a:lstStyle/>
        <a:p>
          <a:endParaRPr lang="de-DE"/>
        </a:p>
      </dgm:t>
    </dgm:pt>
    <dgm:pt modelId="{ACA2F1C2-209D-40EE-B1C9-39FABC99D69A}">
      <dgm:prSet phldrT="[Text]"/>
      <dgm:spPr/>
      <dgm:t>
        <a:bodyPr/>
        <a:lstStyle/>
        <a:p>
          <a:pPr algn="ctr">
            <a:buFont typeface="Arial" panose="020B0604020202020204" pitchFamily="34" charset="0"/>
            <a:buNone/>
          </a:pPr>
          <a:r>
            <a:rPr lang="de-DE" dirty="0">
              <a:hlinkClick xmlns:r="http://schemas.openxmlformats.org/officeDocument/2006/relationships" r:id="rId5"/>
            </a:rPr>
            <a:t>05/12/2008</a:t>
          </a:r>
          <a:endParaRPr lang="de-DE" dirty="0"/>
        </a:p>
      </dgm:t>
    </dgm:pt>
    <dgm:pt modelId="{14168609-9D90-4D60-8C18-8F55BF5E8B44}" type="sibTrans" cxnId="{3DD1CFB3-D285-433E-8820-EF601C9D3786}">
      <dgm:prSet/>
      <dgm:spPr/>
      <dgm:t>
        <a:bodyPr/>
        <a:lstStyle/>
        <a:p>
          <a:endParaRPr lang="de-DE"/>
        </a:p>
      </dgm:t>
    </dgm:pt>
    <dgm:pt modelId="{38B8C288-9241-409C-9378-5B9C90FCCAD9}" type="parTrans" cxnId="{3DD1CFB3-D285-433E-8820-EF601C9D3786}">
      <dgm:prSet/>
      <dgm:spPr/>
      <dgm:t>
        <a:bodyPr/>
        <a:lstStyle/>
        <a:p>
          <a:endParaRPr lang="de-DE"/>
        </a:p>
      </dgm:t>
    </dgm:pt>
    <dgm:pt modelId="{885128C7-60BD-48E6-B7E0-B783D8109FB7}">
      <dgm:prSet phldrT="[Text]"/>
      <dgm:spPr/>
      <dgm:t>
        <a:bodyPr/>
        <a:lstStyle/>
        <a:p>
          <a:pPr algn="ctr">
            <a:buFont typeface="Arial" panose="020B0604020202020204" pitchFamily="34" charset="0"/>
            <a:buNone/>
          </a:pPr>
          <a:r>
            <a:rPr lang="de-DE" dirty="0">
              <a:hlinkClick xmlns:r="http://schemas.openxmlformats.org/officeDocument/2006/relationships" r:id="rId6"/>
            </a:rPr>
            <a:t>20/03/2008</a:t>
          </a:r>
          <a:endParaRPr lang="de-DE" dirty="0"/>
        </a:p>
      </dgm:t>
    </dgm:pt>
    <dgm:pt modelId="{53689743-8173-4232-BAD1-E25FFC647C06}" type="sibTrans" cxnId="{4C34FEFC-75CE-49C6-B348-2078B8B985B0}">
      <dgm:prSet/>
      <dgm:spPr/>
      <dgm:t>
        <a:bodyPr/>
        <a:lstStyle/>
        <a:p>
          <a:endParaRPr lang="de-DE"/>
        </a:p>
      </dgm:t>
    </dgm:pt>
    <dgm:pt modelId="{E5033071-8CE6-47FB-B6E7-8276D55A6952}" type="parTrans" cxnId="{4C34FEFC-75CE-49C6-B348-2078B8B985B0}">
      <dgm:prSet/>
      <dgm:spPr/>
      <dgm:t>
        <a:bodyPr/>
        <a:lstStyle/>
        <a:p>
          <a:endParaRPr lang="de-DE"/>
        </a:p>
      </dgm:t>
    </dgm:pt>
    <dgm:pt modelId="{C51C8EBD-1A2D-4120-801E-6B53D6B2674B}">
      <dgm:prSet phldrT="[Text]"/>
      <dgm:spPr/>
      <dgm:t>
        <a:bodyPr/>
        <a:lstStyle/>
        <a:p>
          <a:pPr algn="ctr">
            <a:buFont typeface="Arial" panose="020B0604020202020204" pitchFamily="34" charset="0"/>
            <a:buNone/>
          </a:pPr>
          <a:r>
            <a:rPr lang="de-DE" dirty="0">
              <a:hlinkClick xmlns:r="http://schemas.openxmlformats.org/officeDocument/2006/relationships" r:id="rId7"/>
            </a:rPr>
            <a:t>26/09/2006</a:t>
          </a:r>
          <a:endParaRPr lang="de-DE" dirty="0"/>
        </a:p>
      </dgm:t>
    </dgm:pt>
    <dgm:pt modelId="{16E780FD-3727-4DCD-AE0C-42B11F880CAA}" type="sibTrans" cxnId="{4028DC31-81C2-499F-B5D1-72614F8B9609}">
      <dgm:prSet/>
      <dgm:spPr/>
      <dgm:t>
        <a:bodyPr/>
        <a:lstStyle/>
        <a:p>
          <a:endParaRPr lang="de-DE"/>
        </a:p>
      </dgm:t>
    </dgm:pt>
    <dgm:pt modelId="{C26DBB92-DD77-4B40-81AB-C007A0AA7DE4}" type="parTrans" cxnId="{4028DC31-81C2-499F-B5D1-72614F8B9609}">
      <dgm:prSet/>
      <dgm:spPr/>
      <dgm:t>
        <a:bodyPr/>
        <a:lstStyle/>
        <a:p>
          <a:endParaRPr lang="de-DE"/>
        </a:p>
      </dgm:t>
    </dgm:pt>
    <dgm:pt modelId="{00318685-840E-4402-B979-68099F5197C8}">
      <dgm:prSet phldrT="[Text]"/>
      <dgm:spPr/>
      <dgm:t>
        <a:bodyPr/>
        <a:lstStyle/>
        <a:p>
          <a:pPr algn="ctr">
            <a:buNone/>
          </a:pPr>
          <a:endParaRPr lang="de-DE" dirty="0"/>
        </a:p>
      </dgm:t>
    </dgm:pt>
    <dgm:pt modelId="{9B62F3AC-4EF2-4C46-9850-80F3B4436B75}" type="sibTrans" cxnId="{CC0C0552-7AD3-4992-A3FC-A21AF01D80A9}">
      <dgm:prSet/>
      <dgm:spPr/>
      <dgm:t>
        <a:bodyPr/>
        <a:lstStyle/>
        <a:p>
          <a:endParaRPr lang="de-DE"/>
        </a:p>
      </dgm:t>
    </dgm:pt>
    <dgm:pt modelId="{3B216058-A3C4-40E0-9A60-045DA97B7BDD}" type="parTrans" cxnId="{CC0C0552-7AD3-4992-A3FC-A21AF01D80A9}">
      <dgm:prSet/>
      <dgm:spPr/>
      <dgm:t>
        <a:bodyPr/>
        <a:lstStyle/>
        <a:p>
          <a:endParaRPr lang="de-DE"/>
        </a:p>
      </dgm:t>
    </dgm:pt>
    <dgm:pt modelId="{7608871A-3312-4E02-86B2-0E985752F95B}" type="pres">
      <dgm:prSet presAssocID="{2BF319BB-738D-4FC8-88EF-3B4997C0B0B6}" presName="theList" presStyleCnt="0">
        <dgm:presLayoutVars>
          <dgm:dir/>
          <dgm:animLvl val="lvl"/>
          <dgm:resizeHandles val="exact"/>
        </dgm:presLayoutVars>
      </dgm:prSet>
      <dgm:spPr/>
    </dgm:pt>
    <dgm:pt modelId="{D93EE672-AD6A-41A3-9D4A-F09A31C5E6F0}" type="pres">
      <dgm:prSet presAssocID="{710BE9A9-08E4-438E-8089-2FECE7361F4A}" presName="compNode" presStyleCnt="0"/>
      <dgm:spPr/>
    </dgm:pt>
    <dgm:pt modelId="{B75E7270-AA10-49E3-A732-9F1F1ABE4EBB}" type="pres">
      <dgm:prSet presAssocID="{710BE9A9-08E4-438E-8089-2FECE7361F4A}" presName="noGeometry" presStyleCnt="0"/>
      <dgm:spPr/>
    </dgm:pt>
    <dgm:pt modelId="{6621AB58-CC84-45B2-8933-A6FA39DE6B0B}" type="pres">
      <dgm:prSet presAssocID="{710BE9A9-08E4-438E-8089-2FECE7361F4A}" presName="childTextVisible" presStyleLbl="bgAccFollowNode1" presStyleIdx="0" presStyleCnt="3">
        <dgm:presLayoutVars>
          <dgm:bulletEnabled val="1"/>
        </dgm:presLayoutVars>
      </dgm:prSet>
      <dgm:spPr/>
    </dgm:pt>
    <dgm:pt modelId="{5A97C1A8-1B78-4664-979F-36375DD1E6D6}" type="pres">
      <dgm:prSet presAssocID="{710BE9A9-08E4-438E-8089-2FECE7361F4A}" presName="childTextHidden" presStyleLbl="bgAccFollowNode1" presStyleIdx="0" presStyleCnt="3"/>
      <dgm:spPr/>
    </dgm:pt>
    <dgm:pt modelId="{17E6065D-6440-4993-831C-2DF3D0334873}" type="pres">
      <dgm:prSet presAssocID="{710BE9A9-08E4-438E-8089-2FECE7361F4A}" presName="parentText" presStyleLbl="node1" presStyleIdx="0" presStyleCnt="3">
        <dgm:presLayoutVars>
          <dgm:chMax val="1"/>
          <dgm:bulletEnabled val="1"/>
        </dgm:presLayoutVars>
      </dgm:prSet>
      <dgm:spPr/>
    </dgm:pt>
    <dgm:pt modelId="{AD019943-1048-4CCD-8DFB-3AB55311E50E}" type="pres">
      <dgm:prSet presAssocID="{710BE9A9-08E4-438E-8089-2FECE7361F4A}" presName="aSpace" presStyleCnt="0"/>
      <dgm:spPr/>
    </dgm:pt>
    <dgm:pt modelId="{78B20F90-F390-4F83-B505-D1C3F9433F9B}" type="pres">
      <dgm:prSet presAssocID="{499E8ACC-E0D9-4F8C-9850-790B0E328FB9}" presName="compNode" presStyleCnt="0"/>
      <dgm:spPr/>
    </dgm:pt>
    <dgm:pt modelId="{240192F5-A59B-4B6C-91D9-9D99C5B1C905}" type="pres">
      <dgm:prSet presAssocID="{499E8ACC-E0D9-4F8C-9850-790B0E328FB9}" presName="noGeometry" presStyleCnt="0"/>
      <dgm:spPr/>
    </dgm:pt>
    <dgm:pt modelId="{68B4E082-4098-4E50-A95E-ADA1C17E4913}" type="pres">
      <dgm:prSet presAssocID="{499E8ACC-E0D9-4F8C-9850-790B0E328FB9}" presName="childTextVisible" presStyleLbl="bgAccFollowNode1" presStyleIdx="1" presStyleCnt="3">
        <dgm:presLayoutVars>
          <dgm:bulletEnabled val="1"/>
        </dgm:presLayoutVars>
      </dgm:prSet>
      <dgm:spPr/>
    </dgm:pt>
    <dgm:pt modelId="{BA718F25-705E-4541-BC6A-5721EB32F842}" type="pres">
      <dgm:prSet presAssocID="{499E8ACC-E0D9-4F8C-9850-790B0E328FB9}" presName="childTextHidden" presStyleLbl="bgAccFollowNode1" presStyleIdx="1" presStyleCnt="3"/>
      <dgm:spPr/>
    </dgm:pt>
    <dgm:pt modelId="{66A29230-77F6-407D-B52B-9CCECFAECD46}" type="pres">
      <dgm:prSet presAssocID="{499E8ACC-E0D9-4F8C-9850-790B0E328FB9}" presName="parentText" presStyleLbl="node1" presStyleIdx="1" presStyleCnt="3">
        <dgm:presLayoutVars>
          <dgm:chMax val="1"/>
          <dgm:bulletEnabled val="1"/>
        </dgm:presLayoutVars>
      </dgm:prSet>
      <dgm:spPr/>
    </dgm:pt>
    <dgm:pt modelId="{6F9933BC-1B71-45B5-B43D-E7750449C2AB}" type="pres">
      <dgm:prSet presAssocID="{499E8ACC-E0D9-4F8C-9850-790B0E328FB9}" presName="aSpace" presStyleCnt="0"/>
      <dgm:spPr/>
    </dgm:pt>
    <dgm:pt modelId="{D26D2F63-237F-4CC0-920D-B883A4E180A2}" type="pres">
      <dgm:prSet presAssocID="{85051C68-EC43-4B78-BE65-6C8A190B7A64}" presName="compNode" presStyleCnt="0"/>
      <dgm:spPr/>
    </dgm:pt>
    <dgm:pt modelId="{18C80FEF-B346-48B0-A833-7347D708D8F9}" type="pres">
      <dgm:prSet presAssocID="{85051C68-EC43-4B78-BE65-6C8A190B7A64}" presName="noGeometry" presStyleCnt="0"/>
      <dgm:spPr/>
    </dgm:pt>
    <dgm:pt modelId="{990C4C7A-552A-41C5-AAB9-C895F0AF7FE5}" type="pres">
      <dgm:prSet presAssocID="{85051C68-EC43-4B78-BE65-6C8A190B7A64}" presName="childTextVisible" presStyleLbl="bgAccFollowNode1" presStyleIdx="2" presStyleCnt="3">
        <dgm:presLayoutVars>
          <dgm:bulletEnabled val="1"/>
        </dgm:presLayoutVars>
      </dgm:prSet>
      <dgm:spPr/>
    </dgm:pt>
    <dgm:pt modelId="{9428E0C6-6662-4642-9595-B8DC6E397EAC}" type="pres">
      <dgm:prSet presAssocID="{85051C68-EC43-4B78-BE65-6C8A190B7A64}" presName="childTextHidden" presStyleLbl="bgAccFollowNode1" presStyleIdx="2" presStyleCnt="3"/>
      <dgm:spPr/>
    </dgm:pt>
    <dgm:pt modelId="{89EB60AA-4C8E-424C-A136-3579ED8717EC}" type="pres">
      <dgm:prSet presAssocID="{85051C68-EC43-4B78-BE65-6C8A190B7A64}" presName="parentText" presStyleLbl="node1" presStyleIdx="2" presStyleCnt="3">
        <dgm:presLayoutVars>
          <dgm:chMax val="1"/>
          <dgm:bulletEnabled val="1"/>
        </dgm:presLayoutVars>
      </dgm:prSet>
      <dgm:spPr/>
    </dgm:pt>
  </dgm:ptLst>
  <dgm:cxnLst>
    <dgm:cxn modelId="{54D6D902-A047-4477-B827-20A6788B9617}" srcId="{710BE9A9-08E4-438E-8089-2FECE7361F4A}" destId="{632699F2-4A3D-4DA1-8F09-891B6B4988C6}" srcOrd="0" destOrd="0" parTransId="{35098D0A-415D-4FC0-9CF3-6EC9E6BE3C76}" sibTransId="{D6EF53A8-FE79-44E1-9219-E49642E3C16F}"/>
    <dgm:cxn modelId="{FA40670C-0AD8-4E4F-9294-8C650BED077E}" type="presOf" srcId="{00318685-840E-4402-B979-68099F5197C8}" destId="{BA718F25-705E-4541-BC6A-5721EB32F842}" srcOrd="1" destOrd="6" presId="urn:microsoft.com/office/officeart/2005/8/layout/hProcess6"/>
    <dgm:cxn modelId="{4932F113-41FB-44C5-BC35-34D7C3A0958E}" srcId="{2BF319BB-738D-4FC8-88EF-3B4997C0B0B6}" destId="{710BE9A9-08E4-438E-8089-2FECE7361F4A}" srcOrd="0" destOrd="0" parTransId="{D35D8C58-F0DD-4A7B-B0C2-23197A384ABF}" sibTransId="{B2423107-4D25-4A19-BEB0-C23E04B26375}"/>
    <dgm:cxn modelId="{7F85D41D-0A62-4BE1-879C-E37D15E3A80F}" srcId="{2BF319BB-738D-4FC8-88EF-3B4997C0B0B6}" destId="{85051C68-EC43-4B78-BE65-6C8A190B7A64}" srcOrd="2" destOrd="0" parTransId="{AD125202-A254-47A6-A7AD-1F2A3186DE44}" sibTransId="{853DE1E3-578B-48BA-9BDD-F003FFF22CE0}"/>
    <dgm:cxn modelId="{A88AC020-52D5-4AE1-A705-76EDFD6FFB08}" type="presOf" srcId="{885128C7-60BD-48E6-B7E0-B783D8109FB7}" destId="{68B4E082-4098-4E50-A95E-ADA1C17E4913}" srcOrd="0" destOrd="4" presId="urn:microsoft.com/office/officeart/2005/8/layout/hProcess6"/>
    <dgm:cxn modelId="{C4386422-1F32-4897-A7A0-6B644A1D561A}" srcId="{499E8ACC-E0D9-4F8C-9850-790B0E328FB9}" destId="{37955218-0153-4619-B975-489FEAB6E718}" srcOrd="0" destOrd="0" parTransId="{3821AC2A-E85A-4CEA-B05B-CD5E4EAF167F}" sibTransId="{81F101B5-AAE1-4F24-A054-E863240CF0B3}"/>
    <dgm:cxn modelId="{4028DC31-81C2-499F-B5D1-72614F8B9609}" srcId="{499E8ACC-E0D9-4F8C-9850-790B0E328FB9}" destId="{C51C8EBD-1A2D-4120-801E-6B53D6B2674B}" srcOrd="5" destOrd="0" parTransId="{C26DBB92-DD77-4B40-81AB-C007A0AA7DE4}" sibTransId="{16E780FD-3727-4DCD-AE0C-42B11F880CAA}"/>
    <dgm:cxn modelId="{77CECA33-D4AF-4D2E-ADB3-BD17D5FDBD51}" type="presOf" srcId="{37955218-0153-4619-B975-489FEAB6E718}" destId="{68B4E082-4098-4E50-A95E-ADA1C17E4913}" srcOrd="0" destOrd="0" presId="urn:microsoft.com/office/officeart/2005/8/layout/hProcess6"/>
    <dgm:cxn modelId="{C1F9D137-A4D1-41C3-A0AE-4437A01779CB}" type="presOf" srcId="{ACA2F1C2-209D-40EE-B1C9-39FABC99D69A}" destId="{68B4E082-4098-4E50-A95E-ADA1C17E4913}" srcOrd="0" destOrd="3" presId="urn:microsoft.com/office/officeart/2005/8/layout/hProcess6"/>
    <dgm:cxn modelId="{7B73C13E-C49E-45C3-AB12-61BD906C4044}" type="presOf" srcId="{ACA2F1C2-209D-40EE-B1C9-39FABC99D69A}" destId="{BA718F25-705E-4541-BC6A-5721EB32F842}" srcOrd="1" destOrd="3" presId="urn:microsoft.com/office/officeart/2005/8/layout/hProcess6"/>
    <dgm:cxn modelId="{9A8F8447-514C-4548-92D1-3C3C003E7A4D}" type="presOf" srcId="{933C2715-0F7D-406D-8B84-94FDB5D8DA3D}" destId="{9428E0C6-6662-4642-9595-B8DC6E397EAC}" srcOrd="1" destOrd="0" presId="urn:microsoft.com/office/officeart/2005/8/layout/hProcess6"/>
    <dgm:cxn modelId="{B1230B68-8C18-4BD7-982B-B27136126E74}" type="presOf" srcId="{710BE9A9-08E4-438E-8089-2FECE7361F4A}" destId="{17E6065D-6440-4993-831C-2DF3D0334873}" srcOrd="0" destOrd="0" presId="urn:microsoft.com/office/officeart/2005/8/layout/hProcess6"/>
    <dgm:cxn modelId="{63615049-4259-4CA4-8834-23EB116CD883}" type="presOf" srcId="{5C15E516-63F5-4607-8136-8946EF94D88C}" destId="{BA718F25-705E-4541-BC6A-5721EB32F842}" srcOrd="1" destOrd="2" presId="urn:microsoft.com/office/officeart/2005/8/layout/hProcess6"/>
    <dgm:cxn modelId="{E8196250-E5C3-4DDA-8415-B530A2A73110}" srcId="{85051C68-EC43-4B78-BE65-6C8A190B7A64}" destId="{933C2715-0F7D-406D-8B84-94FDB5D8DA3D}" srcOrd="0" destOrd="0" parTransId="{1D6A5800-3E35-4B40-90A3-77C27141A353}" sibTransId="{29F6670E-A7AA-4F90-B21C-56B363127A16}"/>
    <dgm:cxn modelId="{CC0C0552-7AD3-4992-A3FC-A21AF01D80A9}" srcId="{499E8ACC-E0D9-4F8C-9850-790B0E328FB9}" destId="{00318685-840E-4402-B979-68099F5197C8}" srcOrd="6" destOrd="0" parTransId="{3B216058-A3C4-40E0-9A60-045DA97B7BDD}" sibTransId="{9B62F3AC-4EF2-4C46-9850-80F3B4436B75}"/>
    <dgm:cxn modelId="{68BB7B52-C090-4F19-8A50-CC53BD366A00}" type="presOf" srcId="{5C15E516-63F5-4607-8136-8946EF94D88C}" destId="{68B4E082-4098-4E50-A95E-ADA1C17E4913}" srcOrd="0" destOrd="2" presId="urn:microsoft.com/office/officeart/2005/8/layout/hProcess6"/>
    <dgm:cxn modelId="{4ED5AB72-4D49-48B1-B74D-08DABB091D94}" type="presOf" srcId="{933C2715-0F7D-406D-8B84-94FDB5D8DA3D}" destId="{990C4C7A-552A-41C5-AAB9-C895F0AF7FE5}" srcOrd="0" destOrd="0" presId="urn:microsoft.com/office/officeart/2005/8/layout/hProcess6"/>
    <dgm:cxn modelId="{863FA675-9563-4CC7-8180-DD9820EE1499}" type="presOf" srcId="{885128C7-60BD-48E6-B7E0-B783D8109FB7}" destId="{BA718F25-705E-4541-BC6A-5721EB32F842}" srcOrd="1" destOrd="4" presId="urn:microsoft.com/office/officeart/2005/8/layout/hProcess6"/>
    <dgm:cxn modelId="{A5B0BE7B-35B6-451A-9C27-1251B65E081F}" type="presOf" srcId="{C51C8EBD-1A2D-4120-801E-6B53D6B2674B}" destId="{BA718F25-705E-4541-BC6A-5721EB32F842}" srcOrd="1" destOrd="5" presId="urn:microsoft.com/office/officeart/2005/8/layout/hProcess6"/>
    <dgm:cxn modelId="{8F58337D-F99F-4EB6-B9C9-88B71B89BEF8}" type="presOf" srcId="{632699F2-4A3D-4DA1-8F09-891B6B4988C6}" destId="{6621AB58-CC84-45B2-8933-A6FA39DE6B0B}" srcOrd="0" destOrd="0" presId="urn:microsoft.com/office/officeart/2005/8/layout/hProcess6"/>
    <dgm:cxn modelId="{FB629D7D-759F-453F-893F-6AF295349BB0}" type="presOf" srcId="{00318685-840E-4402-B979-68099F5197C8}" destId="{68B4E082-4098-4E50-A95E-ADA1C17E4913}" srcOrd="0" destOrd="6" presId="urn:microsoft.com/office/officeart/2005/8/layout/hProcess6"/>
    <dgm:cxn modelId="{EA990E86-9F31-4572-80DE-E1AD5A8709EF}" type="presOf" srcId="{BBF00EBC-3D44-4E89-AFD0-A05DFEE157B3}" destId="{BA718F25-705E-4541-BC6A-5721EB32F842}" srcOrd="1" destOrd="1" presId="urn:microsoft.com/office/officeart/2005/8/layout/hProcess6"/>
    <dgm:cxn modelId="{223F2691-8167-4ACF-BA90-FD705C007875}" srcId="{2BF319BB-738D-4FC8-88EF-3B4997C0B0B6}" destId="{499E8ACC-E0D9-4F8C-9850-790B0E328FB9}" srcOrd="1" destOrd="0" parTransId="{C2D17348-E651-471C-879B-411C283AA226}" sibTransId="{8F94D0F2-CD74-459C-BA98-6DE69EB7C2C5}"/>
    <dgm:cxn modelId="{9BB3EE9F-E82F-4899-BD33-BC0B0542F37E}" type="presOf" srcId="{2BF319BB-738D-4FC8-88EF-3B4997C0B0B6}" destId="{7608871A-3312-4E02-86B2-0E985752F95B}" srcOrd="0" destOrd="0" presId="urn:microsoft.com/office/officeart/2005/8/layout/hProcess6"/>
    <dgm:cxn modelId="{347124AB-0BBA-4D8A-A510-0892C187BFE0}" srcId="{499E8ACC-E0D9-4F8C-9850-790B0E328FB9}" destId="{5C15E516-63F5-4607-8136-8946EF94D88C}" srcOrd="2" destOrd="0" parTransId="{D80AFF45-EB93-4631-82AF-E93CCBFB3557}" sibTransId="{F3586E13-F09D-4CE6-93CC-0C6A2AB2C85B}"/>
    <dgm:cxn modelId="{3DD1CFB3-D285-433E-8820-EF601C9D3786}" srcId="{499E8ACC-E0D9-4F8C-9850-790B0E328FB9}" destId="{ACA2F1C2-209D-40EE-B1C9-39FABC99D69A}" srcOrd="3" destOrd="0" parTransId="{38B8C288-9241-409C-9378-5B9C90FCCAD9}" sibTransId="{14168609-9D90-4D60-8C18-8F55BF5E8B44}"/>
    <dgm:cxn modelId="{070057C9-96C0-43D9-B9E9-6682769E538D}" srcId="{499E8ACC-E0D9-4F8C-9850-790B0E328FB9}" destId="{BBF00EBC-3D44-4E89-AFD0-A05DFEE157B3}" srcOrd="1" destOrd="0" parTransId="{E4F5ED78-BC4C-4A69-9111-EBCEF2F5308B}" sibTransId="{0BC19D80-B506-4334-BEF3-B1EA7649DFC3}"/>
    <dgm:cxn modelId="{C98FF5CA-FFA7-43D4-B844-244BBA261655}" type="presOf" srcId="{85051C68-EC43-4B78-BE65-6C8A190B7A64}" destId="{89EB60AA-4C8E-424C-A136-3579ED8717EC}" srcOrd="0" destOrd="0" presId="urn:microsoft.com/office/officeart/2005/8/layout/hProcess6"/>
    <dgm:cxn modelId="{E50A47D4-E47E-4F7E-831B-CCBC9A23F381}" type="presOf" srcId="{632699F2-4A3D-4DA1-8F09-891B6B4988C6}" destId="{5A97C1A8-1B78-4664-979F-36375DD1E6D6}" srcOrd="1" destOrd="0" presId="urn:microsoft.com/office/officeart/2005/8/layout/hProcess6"/>
    <dgm:cxn modelId="{0B4999D9-9A70-4269-9ADC-AFD4998B6BF4}" type="presOf" srcId="{37955218-0153-4619-B975-489FEAB6E718}" destId="{BA718F25-705E-4541-BC6A-5721EB32F842}" srcOrd="1" destOrd="0" presId="urn:microsoft.com/office/officeart/2005/8/layout/hProcess6"/>
    <dgm:cxn modelId="{F3BEDADF-FA33-49AB-8883-6A76EE0D34A9}" type="presOf" srcId="{C51C8EBD-1A2D-4120-801E-6B53D6B2674B}" destId="{68B4E082-4098-4E50-A95E-ADA1C17E4913}" srcOrd="0" destOrd="5" presId="urn:microsoft.com/office/officeart/2005/8/layout/hProcess6"/>
    <dgm:cxn modelId="{C41CA5E1-ED32-40D2-B60E-0FB0CCAA64B1}" type="presOf" srcId="{499E8ACC-E0D9-4F8C-9850-790B0E328FB9}" destId="{66A29230-77F6-407D-B52B-9CCECFAECD46}" srcOrd="0" destOrd="0" presId="urn:microsoft.com/office/officeart/2005/8/layout/hProcess6"/>
    <dgm:cxn modelId="{6092BCE9-BE22-44E4-9AD3-D41BE7237D47}" type="presOf" srcId="{BBF00EBC-3D44-4E89-AFD0-A05DFEE157B3}" destId="{68B4E082-4098-4E50-A95E-ADA1C17E4913}" srcOrd="0" destOrd="1" presId="urn:microsoft.com/office/officeart/2005/8/layout/hProcess6"/>
    <dgm:cxn modelId="{4C34FEFC-75CE-49C6-B348-2078B8B985B0}" srcId="{499E8ACC-E0D9-4F8C-9850-790B0E328FB9}" destId="{885128C7-60BD-48E6-B7E0-B783D8109FB7}" srcOrd="4" destOrd="0" parTransId="{E5033071-8CE6-47FB-B6E7-8276D55A6952}" sibTransId="{53689743-8173-4232-BAD1-E25FFC647C06}"/>
    <dgm:cxn modelId="{23292164-651A-413C-AEFF-16CE4693D5E6}" type="presParOf" srcId="{7608871A-3312-4E02-86B2-0E985752F95B}" destId="{D93EE672-AD6A-41A3-9D4A-F09A31C5E6F0}" srcOrd="0" destOrd="0" presId="urn:microsoft.com/office/officeart/2005/8/layout/hProcess6"/>
    <dgm:cxn modelId="{C0274742-BCA4-4761-B62C-EE4414D91736}" type="presParOf" srcId="{D93EE672-AD6A-41A3-9D4A-F09A31C5E6F0}" destId="{B75E7270-AA10-49E3-A732-9F1F1ABE4EBB}" srcOrd="0" destOrd="0" presId="urn:microsoft.com/office/officeart/2005/8/layout/hProcess6"/>
    <dgm:cxn modelId="{01A18B74-E6C4-4408-BE62-F3C45DC6A5C1}" type="presParOf" srcId="{D93EE672-AD6A-41A3-9D4A-F09A31C5E6F0}" destId="{6621AB58-CC84-45B2-8933-A6FA39DE6B0B}" srcOrd="1" destOrd="0" presId="urn:microsoft.com/office/officeart/2005/8/layout/hProcess6"/>
    <dgm:cxn modelId="{A433FB25-93D1-4E80-963A-AB2F2ABB425F}" type="presParOf" srcId="{D93EE672-AD6A-41A3-9D4A-F09A31C5E6F0}" destId="{5A97C1A8-1B78-4664-979F-36375DD1E6D6}" srcOrd="2" destOrd="0" presId="urn:microsoft.com/office/officeart/2005/8/layout/hProcess6"/>
    <dgm:cxn modelId="{DF644E37-BC13-428E-8DBC-18257A41565E}" type="presParOf" srcId="{D93EE672-AD6A-41A3-9D4A-F09A31C5E6F0}" destId="{17E6065D-6440-4993-831C-2DF3D0334873}" srcOrd="3" destOrd="0" presId="urn:microsoft.com/office/officeart/2005/8/layout/hProcess6"/>
    <dgm:cxn modelId="{6F871B08-F00C-459A-BB39-BE907D5CB500}" type="presParOf" srcId="{7608871A-3312-4E02-86B2-0E985752F95B}" destId="{AD019943-1048-4CCD-8DFB-3AB55311E50E}" srcOrd="1" destOrd="0" presId="urn:microsoft.com/office/officeart/2005/8/layout/hProcess6"/>
    <dgm:cxn modelId="{C189A367-3C23-4CE9-BF23-ECEAAEAC53C9}" type="presParOf" srcId="{7608871A-3312-4E02-86B2-0E985752F95B}" destId="{78B20F90-F390-4F83-B505-D1C3F9433F9B}" srcOrd="2" destOrd="0" presId="urn:microsoft.com/office/officeart/2005/8/layout/hProcess6"/>
    <dgm:cxn modelId="{72B3456D-84BF-42BB-B402-A7AF27876AE1}" type="presParOf" srcId="{78B20F90-F390-4F83-B505-D1C3F9433F9B}" destId="{240192F5-A59B-4B6C-91D9-9D99C5B1C905}" srcOrd="0" destOrd="0" presId="urn:microsoft.com/office/officeart/2005/8/layout/hProcess6"/>
    <dgm:cxn modelId="{F09DCC82-4381-469D-BBEB-DC844B59586A}" type="presParOf" srcId="{78B20F90-F390-4F83-B505-D1C3F9433F9B}" destId="{68B4E082-4098-4E50-A95E-ADA1C17E4913}" srcOrd="1" destOrd="0" presId="urn:microsoft.com/office/officeart/2005/8/layout/hProcess6"/>
    <dgm:cxn modelId="{36A195BB-2481-4DFA-BA83-6310BCB937CF}" type="presParOf" srcId="{78B20F90-F390-4F83-B505-D1C3F9433F9B}" destId="{BA718F25-705E-4541-BC6A-5721EB32F842}" srcOrd="2" destOrd="0" presId="urn:microsoft.com/office/officeart/2005/8/layout/hProcess6"/>
    <dgm:cxn modelId="{018F9BEF-BC61-47A3-8C68-100D630BBCAD}" type="presParOf" srcId="{78B20F90-F390-4F83-B505-D1C3F9433F9B}" destId="{66A29230-77F6-407D-B52B-9CCECFAECD46}" srcOrd="3" destOrd="0" presId="urn:microsoft.com/office/officeart/2005/8/layout/hProcess6"/>
    <dgm:cxn modelId="{6F7E5943-8F70-4A3A-A970-60EE141BFC78}" type="presParOf" srcId="{7608871A-3312-4E02-86B2-0E985752F95B}" destId="{6F9933BC-1B71-45B5-B43D-E7750449C2AB}" srcOrd="3" destOrd="0" presId="urn:microsoft.com/office/officeart/2005/8/layout/hProcess6"/>
    <dgm:cxn modelId="{69ADC42B-F70E-417F-86BF-B7338870EDAF}" type="presParOf" srcId="{7608871A-3312-4E02-86B2-0E985752F95B}" destId="{D26D2F63-237F-4CC0-920D-B883A4E180A2}" srcOrd="4" destOrd="0" presId="urn:microsoft.com/office/officeart/2005/8/layout/hProcess6"/>
    <dgm:cxn modelId="{982F4EBA-BA54-46BF-BD5A-93A9091B4475}" type="presParOf" srcId="{D26D2F63-237F-4CC0-920D-B883A4E180A2}" destId="{18C80FEF-B346-48B0-A833-7347D708D8F9}" srcOrd="0" destOrd="0" presId="urn:microsoft.com/office/officeart/2005/8/layout/hProcess6"/>
    <dgm:cxn modelId="{C62ABA44-E5B2-47E4-95C7-7742A053E4DE}" type="presParOf" srcId="{D26D2F63-237F-4CC0-920D-B883A4E180A2}" destId="{990C4C7A-552A-41C5-AAB9-C895F0AF7FE5}" srcOrd="1" destOrd="0" presId="urn:microsoft.com/office/officeart/2005/8/layout/hProcess6"/>
    <dgm:cxn modelId="{E3A31627-762C-46EF-B7F1-BDA8F7D80A3C}" type="presParOf" srcId="{D26D2F63-237F-4CC0-920D-B883A4E180A2}" destId="{9428E0C6-6662-4642-9595-B8DC6E397EAC}" srcOrd="2" destOrd="0" presId="urn:microsoft.com/office/officeart/2005/8/layout/hProcess6"/>
    <dgm:cxn modelId="{3255A898-9DCF-4A0A-B7EC-6F0D70A057A8}" type="presParOf" srcId="{D26D2F63-237F-4CC0-920D-B883A4E180A2}" destId="{89EB60AA-4C8E-424C-A136-3579ED8717EC}" srcOrd="3" destOrd="0" presId="urn:microsoft.com/office/officeart/2005/8/layout/hProcess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F319BB-738D-4FC8-88EF-3B4997C0B0B6}"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de-DE"/>
        </a:p>
      </dgm:t>
    </dgm:pt>
    <dgm:pt modelId="{710BE9A9-08E4-438E-8089-2FECE7361F4A}">
      <dgm:prSet phldrT="[Text]"/>
      <dgm:spPr/>
      <dgm:t>
        <a:bodyPr/>
        <a:lstStyle/>
        <a:p>
          <a:r>
            <a:rPr lang="de-DE" b="1" dirty="0"/>
            <a:t>91/157/EEC</a:t>
          </a:r>
        </a:p>
        <a:p>
          <a:r>
            <a:rPr lang="de-DE" b="1" dirty="0"/>
            <a:t>Batterie Richtlinie</a:t>
          </a:r>
        </a:p>
      </dgm:t>
    </dgm:pt>
    <dgm:pt modelId="{D35D8C58-F0DD-4A7B-B0C2-23197A384ABF}" type="parTrans" cxnId="{4932F113-41FB-44C5-BC35-34D7C3A0958E}">
      <dgm:prSet/>
      <dgm:spPr/>
      <dgm:t>
        <a:bodyPr/>
        <a:lstStyle/>
        <a:p>
          <a:endParaRPr lang="de-DE"/>
        </a:p>
      </dgm:t>
    </dgm:pt>
    <dgm:pt modelId="{B2423107-4D25-4A19-BEB0-C23E04B26375}" type="sibTrans" cxnId="{4932F113-41FB-44C5-BC35-34D7C3A0958E}">
      <dgm:prSet/>
      <dgm:spPr/>
      <dgm:t>
        <a:bodyPr/>
        <a:lstStyle/>
        <a:p>
          <a:endParaRPr lang="de-DE"/>
        </a:p>
      </dgm:t>
    </dgm:pt>
    <dgm:pt modelId="{632699F2-4A3D-4DA1-8F09-891B6B4988C6}">
      <dgm:prSet phldrT="[Text]"/>
      <dgm:spPr/>
      <dgm:t>
        <a:bodyPr/>
        <a:lstStyle/>
        <a:p>
          <a:pPr>
            <a:buNone/>
          </a:pPr>
          <a:r>
            <a:rPr lang="de-DE" dirty="0" err="1"/>
            <a:t>Konsolidierierungen</a:t>
          </a:r>
          <a:endParaRPr lang="de-DE" dirty="0"/>
        </a:p>
        <a:p>
          <a:pPr>
            <a:buFont typeface="Arial" panose="020B0604020202020204" pitchFamily="34" charset="0"/>
            <a:buChar char="•"/>
          </a:pPr>
          <a:r>
            <a:rPr lang="de-DE" dirty="0">
              <a:hlinkClick xmlns:r="http://schemas.openxmlformats.org/officeDocument/2006/relationships" r:id="rId1"/>
            </a:rPr>
            <a:t>25/01/1999</a:t>
          </a:r>
          <a:endParaRPr lang="de-DE" dirty="0"/>
        </a:p>
        <a:p>
          <a:pPr>
            <a:buFont typeface="Arial" panose="020B0604020202020204" pitchFamily="34" charset="0"/>
            <a:buChar char="•"/>
          </a:pPr>
          <a:r>
            <a:rPr lang="de-DE" dirty="0">
              <a:hlinkClick xmlns:r="http://schemas.openxmlformats.org/officeDocument/2006/relationships" r:id="rId2"/>
            </a:rPr>
            <a:t>26/09/2008</a:t>
          </a:r>
          <a:endParaRPr lang="de-DE" dirty="0"/>
        </a:p>
      </dgm:t>
    </dgm:pt>
    <dgm:pt modelId="{35098D0A-415D-4FC0-9CF3-6EC9E6BE3C76}" type="parTrans" cxnId="{54D6D902-A047-4477-B827-20A6788B9617}">
      <dgm:prSet/>
      <dgm:spPr/>
      <dgm:t>
        <a:bodyPr/>
        <a:lstStyle/>
        <a:p>
          <a:endParaRPr lang="de-DE"/>
        </a:p>
      </dgm:t>
    </dgm:pt>
    <dgm:pt modelId="{D6EF53A8-FE79-44E1-9219-E49642E3C16F}" type="sibTrans" cxnId="{54D6D902-A047-4477-B827-20A6788B9617}">
      <dgm:prSet/>
      <dgm:spPr/>
      <dgm:t>
        <a:bodyPr/>
        <a:lstStyle/>
        <a:p>
          <a:endParaRPr lang="de-DE"/>
        </a:p>
      </dgm:t>
    </dgm:pt>
    <dgm:pt modelId="{933C2715-0F7D-406D-8B84-94FDB5D8DA3D}">
      <dgm:prSet/>
      <dgm:spPr/>
      <dgm:t>
        <a:bodyPr/>
        <a:lstStyle/>
        <a:p>
          <a:r>
            <a:rPr lang="de-DE" dirty="0"/>
            <a:t>Ersetzt 2006/66/EC 2025</a:t>
          </a:r>
        </a:p>
        <a:p>
          <a:r>
            <a:rPr lang="de-DE" dirty="0"/>
            <a:t>In Kraft getreten 17 August 2023</a:t>
          </a:r>
        </a:p>
        <a:p>
          <a:endParaRPr lang="de-DE" dirty="0"/>
        </a:p>
      </dgm:t>
    </dgm:pt>
    <dgm:pt modelId="{1D6A5800-3E35-4B40-90A3-77C27141A353}" type="parTrans" cxnId="{E8196250-E5C3-4DDA-8415-B530A2A73110}">
      <dgm:prSet/>
      <dgm:spPr/>
      <dgm:t>
        <a:bodyPr/>
        <a:lstStyle/>
        <a:p>
          <a:endParaRPr lang="de-DE"/>
        </a:p>
      </dgm:t>
    </dgm:pt>
    <dgm:pt modelId="{29F6670E-A7AA-4F90-B21C-56B363127A16}" type="sibTrans" cxnId="{E8196250-E5C3-4DDA-8415-B530A2A73110}">
      <dgm:prSet/>
      <dgm:spPr/>
      <dgm:t>
        <a:bodyPr/>
        <a:lstStyle/>
        <a:p>
          <a:endParaRPr lang="de-DE"/>
        </a:p>
      </dgm:t>
    </dgm:pt>
    <dgm:pt modelId="{85051C68-EC43-4B78-BE65-6C8A190B7A64}">
      <dgm:prSet/>
      <dgm:spPr/>
      <dgm:t>
        <a:bodyPr/>
        <a:lstStyle/>
        <a:p>
          <a:r>
            <a:rPr lang="de-DE" b="1" dirty="0"/>
            <a:t>2023/1542</a:t>
          </a:r>
        </a:p>
        <a:p>
          <a:r>
            <a:rPr lang="de-DE" b="1" dirty="0"/>
            <a:t>Batterie</a:t>
          </a:r>
        </a:p>
        <a:p>
          <a:r>
            <a:rPr lang="de-DE" b="1" dirty="0"/>
            <a:t>Verordnung</a:t>
          </a:r>
        </a:p>
      </dgm:t>
    </dgm:pt>
    <dgm:pt modelId="{853DE1E3-578B-48BA-9BDD-F003FFF22CE0}" type="sibTrans" cxnId="{7F85D41D-0A62-4BE1-879C-E37D15E3A80F}">
      <dgm:prSet/>
      <dgm:spPr/>
      <dgm:t>
        <a:bodyPr/>
        <a:lstStyle/>
        <a:p>
          <a:endParaRPr lang="de-DE"/>
        </a:p>
      </dgm:t>
    </dgm:pt>
    <dgm:pt modelId="{AD125202-A254-47A6-A7AD-1F2A3186DE44}" type="parTrans" cxnId="{7F85D41D-0A62-4BE1-879C-E37D15E3A80F}">
      <dgm:prSet/>
      <dgm:spPr/>
      <dgm:t>
        <a:bodyPr/>
        <a:lstStyle/>
        <a:p>
          <a:endParaRPr lang="de-DE"/>
        </a:p>
      </dgm:t>
    </dgm:pt>
    <dgm:pt modelId="{499E8ACC-E0D9-4F8C-9850-790B0E328FB9}">
      <dgm:prSet phldrT="[Text]"/>
      <dgm:spPr/>
      <dgm:t>
        <a:bodyPr/>
        <a:lstStyle/>
        <a:p>
          <a:r>
            <a:rPr lang="de-DE" b="1" dirty="0"/>
            <a:t>2006/66/EC</a:t>
          </a:r>
        </a:p>
        <a:p>
          <a:r>
            <a:rPr lang="de-DE" b="1" dirty="0"/>
            <a:t>Batterie Richtlinie</a:t>
          </a:r>
        </a:p>
      </dgm:t>
    </dgm:pt>
    <dgm:pt modelId="{8F94D0F2-CD74-459C-BA98-6DE69EB7C2C5}" type="sibTrans" cxnId="{223F2691-8167-4ACF-BA90-FD705C007875}">
      <dgm:prSet/>
      <dgm:spPr/>
      <dgm:t>
        <a:bodyPr/>
        <a:lstStyle/>
        <a:p>
          <a:endParaRPr lang="de-DE"/>
        </a:p>
      </dgm:t>
    </dgm:pt>
    <dgm:pt modelId="{C2D17348-E651-471C-879B-411C283AA226}" type="parTrans" cxnId="{223F2691-8167-4ACF-BA90-FD705C007875}">
      <dgm:prSet/>
      <dgm:spPr/>
      <dgm:t>
        <a:bodyPr/>
        <a:lstStyle/>
        <a:p>
          <a:endParaRPr lang="de-DE"/>
        </a:p>
      </dgm:t>
    </dgm:pt>
    <dgm:pt modelId="{37955218-0153-4619-B975-489FEAB6E718}">
      <dgm:prSet phldrT="[Text]"/>
      <dgm:spPr/>
      <dgm:t>
        <a:bodyPr/>
        <a:lstStyle/>
        <a:p>
          <a:pPr algn="l">
            <a:buFont typeface="Arial" panose="020B0604020202020204" pitchFamily="34" charset="0"/>
            <a:buNone/>
          </a:pPr>
          <a:r>
            <a:rPr lang="de-DE" dirty="0"/>
            <a:t>Konsolidierungen</a:t>
          </a:r>
        </a:p>
      </dgm:t>
    </dgm:pt>
    <dgm:pt modelId="{81F101B5-AAE1-4F24-A054-E863240CF0B3}" type="sibTrans" cxnId="{C4386422-1F32-4897-A7A0-6B644A1D561A}">
      <dgm:prSet/>
      <dgm:spPr/>
      <dgm:t>
        <a:bodyPr/>
        <a:lstStyle/>
        <a:p>
          <a:endParaRPr lang="de-DE"/>
        </a:p>
      </dgm:t>
    </dgm:pt>
    <dgm:pt modelId="{3821AC2A-E85A-4CEA-B05B-CD5E4EAF167F}" type="parTrans" cxnId="{C4386422-1F32-4897-A7A0-6B644A1D561A}">
      <dgm:prSet/>
      <dgm:spPr/>
      <dgm:t>
        <a:bodyPr/>
        <a:lstStyle/>
        <a:p>
          <a:endParaRPr lang="de-DE"/>
        </a:p>
      </dgm:t>
    </dgm:pt>
    <dgm:pt modelId="{BBF00EBC-3D44-4E89-AFD0-A05DFEE157B3}">
      <dgm:prSet phldrT="[Text]"/>
      <dgm:spPr/>
      <dgm:t>
        <a:bodyPr/>
        <a:lstStyle/>
        <a:p>
          <a:pPr algn="ctr">
            <a:buFont typeface="Arial" panose="020B0604020202020204" pitchFamily="34" charset="0"/>
            <a:buNone/>
          </a:pPr>
          <a:r>
            <a:rPr lang="de-DE" dirty="0">
              <a:hlinkClick xmlns:r="http://schemas.openxmlformats.org/officeDocument/2006/relationships" r:id="rId3"/>
            </a:rPr>
            <a:t>04/07/2018</a:t>
          </a:r>
          <a:endParaRPr lang="de-DE" dirty="0"/>
        </a:p>
      </dgm:t>
    </dgm:pt>
    <dgm:pt modelId="{0BC19D80-B506-4334-BEF3-B1EA7649DFC3}" type="sibTrans" cxnId="{070057C9-96C0-43D9-B9E9-6682769E538D}">
      <dgm:prSet/>
      <dgm:spPr/>
      <dgm:t>
        <a:bodyPr/>
        <a:lstStyle/>
        <a:p>
          <a:endParaRPr lang="de-DE"/>
        </a:p>
      </dgm:t>
    </dgm:pt>
    <dgm:pt modelId="{E4F5ED78-BC4C-4A69-9111-EBCEF2F5308B}" type="parTrans" cxnId="{070057C9-96C0-43D9-B9E9-6682769E538D}">
      <dgm:prSet/>
      <dgm:spPr/>
      <dgm:t>
        <a:bodyPr/>
        <a:lstStyle/>
        <a:p>
          <a:endParaRPr lang="de-DE"/>
        </a:p>
      </dgm:t>
    </dgm:pt>
    <dgm:pt modelId="{5C15E516-63F5-4607-8136-8946EF94D88C}">
      <dgm:prSet phldrT="[Text]"/>
      <dgm:spPr/>
      <dgm:t>
        <a:bodyPr/>
        <a:lstStyle/>
        <a:p>
          <a:pPr algn="ctr">
            <a:buFont typeface="Arial" panose="020B0604020202020204" pitchFamily="34" charset="0"/>
            <a:buNone/>
          </a:pPr>
          <a:r>
            <a:rPr lang="de-DE" dirty="0">
              <a:hlinkClick xmlns:r="http://schemas.openxmlformats.org/officeDocument/2006/relationships" r:id="rId4"/>
            </a:rPr>
            <a:t>30/12/2013</a:t>
          </a:r>
          <a:endParaRPr lang="de-DE" dirty="0"/>
        </a:p>
      </dgm:t>
    </dgm:pt>
    <dgm:pt modelId="{F3586E13-F09D-4CE6-93CC-0C6A2AB2C85B}" type="sibTrans" cxnId="{347124AB-0BBA-4D8A-A510-0892C187BFE0}">
      <dgm:prSet/>
      <dgm:spPr/>
      <dgm:t>
        <a:bodyPr/>
        <a:lstStyle/>
        <a:p>
          <a:endParaRPr lang="de-DE"/>
        </a:p>
      </dgm:t>
    </dgm:pt>
    <dgm:pt modelId="{D80AFF45-EB93-4631-82AF-E93CCBFB3557}" type="parTrans" cxnId="{347124AB-0BBA-4D8A-A510-0892C187BFE0}">
      <dgm:prSet/>
      <dgm:spPr/>
      <dgm:t>
        <a:bodyPr/>
        <a:lstStyle/>
        <a:p>
          <a:endParaRPr lang="de-DE"/>
        </a:p>
      </dgm:t>
    </dgm:pt>
    <dgm:pt modelId="{ACA2F1C2-209D-40EE-B1C9-39FABC99D69A}">
      <dgm:prSet phldrT="[Text]"/>
      <dgm:spPr/>
      <dgm:t>
        <a:bodyPr/>
        <a:lstStyle/>
        <a:p>
          <a:pPr algn="ctr">
            <a:buFont typeface="Arial" panose="020B0604020202020204" pitchFamily="34" charset="0"/>
            <a:buNone/>
          </a:pPr>
          <a:r>
            <a:rPr lang="de-DE" dirty="0">
              <a:hlinkClick xmlns:r="http://schemas.openxmlformats.org/officeDocument/2006/relationships" r:id="rId5"/>
            </a:rPr>
            <a:t>05/12/2008</a:t>
          </a:r>
          <a:endParaRPr lang="de-DE" dirty="0"/>
        </a:p>
      </dgm:t>
    </dgm:pt>
    <dgm:pt modelId="{14168609-9D90-4D60-8C18-8F55BF5E8B44}" type="sibTrans" cxnId="{3DD1CFB3-D285-433E-8820-EF601C9D3786}">
      <dgm:prSet/>
      <dgm:spPr/>
      <dgm:t>
        <a:bodyPr/>
        <a:lstStyle/>
        <a:p>
          <a:endParaRPr lang="de-DE"/>
        </a:p>
      </dgm:t>
    </dgm:pt>
    <dgm:pt modelId="{38B8C288-9241-409C-9378-5B9C90FCCAD9}" type="parTrans" cxnId="{3DD1CFB3-D285-433E-8820-EF601C9D3786}">
      <dgm:prSet/>
      <dgm:spPr/>
      <dgm:t>
        <a:bodyPr/>
        <a:lstStyle/>
        <a:p>
          <a:endParaRPr lang="de-DE"/>
        </a:p>
      </dgm:t>
    </dgm:pt>
    <dgm:pt modelId="{885128C7-60BD-48E6-B7E0-B783D8109FB7}">
      <dgm:prSet phldrT="[Text]"/>
      <dgm:spPr/>
      <dgm:t>
        <a:bodyPr/>
        <a:lstStyle/>
        <a:p>
          <a:pPr algn="ctr">
            <a:buFont typeface="Arial" panose="020B0604020202020204" pitchFamily="34" charset="0"/>
            <a:buNone/>
          </a:pPr>
          <a:r>
            <a:rPr lang="de-DE" dirty="0">
              <a:hlinkClick xmlns:r="http://schemas.openxmlformats.org/officeDocument/2006/relationships" r:id="rId6"/>
            </a:rPr>
            <a:t>20/03/2008</a:t>
          </a:r>
          <a:endParaRPr lang="de-DE" dirty="0"/>
        </a:p>
      </dgm:t>
    </dgm:pt>
    <dgm:pt modelId="{53689743-8173-4232-BAD1-E25FFC647C06}" type="sibTrans" cxnId="{4C34FEFC-75CE-49C6-B348-2078B8B985B0}">
      <dgm:prSet/>
      <dgm:spPr/>
      <dgm:t>
        <a:bodyPr/>
        <a:lstStyle/>
        <a:p>
          <a:endParaRPr lang="de-DE"/>
        </a:p>
      </dgm:t>
    </dgm:pt>
    <dgm:pt modelId="{E5033071-8CE6-47FB-B6E7-8276D55A6952}" type="parTrans" cxnId="{4C34FEFC-75CE-49C6-B348-2078B8B985B0}">
      <dgm:prSet/>
      <dgm:spPr/>
      <dgm:t>
        <a:bodyPr/>
        <a:lstStyle/>
        <a:p>
          <a:endParaRPr lang="de-DE"/>
        </a:p>
      </dgm:t>
    </dgm:pt>
    <dgm:pt modelId="{C51C8EBD-1A2D-4120-801E-6B53D6B2674B}">
      <dgm:prSet phldrT="[Text]"/>
      <dgm:spPr/>
      <dgm:t>
        <a:bodyPr/>
        <a:lstStyle/>
        <a:p>
          <a:pPr algn="ctr">
            <a:buFont typeface="Arial" panose="020B0604020202020204" pitchFamily="34" charset="0"/>
            <a:buNone/>
          </a:pPr>
          <a:r>
            <a:rPr lang="de-DE" dirty="0">
              <a:hlinkClick xmlns:r="http://schemas.openxmlformats.org/officeDocument/2006/relationships" r:id="rId7"/>
            </a:rPr>
            <a:t>26/09/2006</a:t>
          </a:r>
          <a:endParaRPr lang="de-DE" dirty="0"/>
        </a:p>
      </dgm:t>
    </dgm:pt>
    <dgm:pt modelId="{16E780FD-3727-4DCD-AE0C-42B11F880CAA}" type="sibTrans" cxnId="{4028DC31-81C2-499F-B5D1-72614F8B9609}">
      <dgm:prSet/>
      <dgm:spPr/>
      <dgm:t>
        <a:bodyPr/>
        <a:lstStyle/>
        <a:p>
          <a:endParaRPr lang="de-DE"/>
        </a:p>
      </dgm:t>
    </dgm:pt>
    <dgm:pt modelId="{C26DBB92-DD77-4B40-81AB-C007A0AA7DE4}" type="parTrans" cxnId="{4028DC31-81C2-499F-B5D1-72614F8B9609}">
      <dgm:prSet/>
      <dgm:spPr/>
      <dgm:t>
        <a:bodyPr/>
        <a:lstStyle/>
        <a:p>
          <a:endParaRPr lang="de-DE"/>
        </a:p>
      </dgm:t>
    </dgm:pt>
    <dgm:pt modelId="{00318685-840E-4402-B979-68099F5197C8}">
      <dgm:prSet phldrT="[Text]"/>
      <dgm:spPr/>
      <dgm:t>
        <a:bodyPr/>
        <a:lstStyle/>
        <a:p>
          <a:pPr algn="ctr">
            <a:buNone/>
          </a:pPr>
          <a:endParaRPr lang="de-DE" dirty="0"/>
        </a:p>
      </dgm:t>
    </dgm:pt>
    <dgm:pt modelId="{9B62F3AC-4EF2-4C46-9850-80F3B4436B75}" type="sibTrans" cxnId="{CC0C0552-7AD3-4992-A3FC-A21AF01D80A9}">
      <dgm:prSet/>
      <dgm:spPr/>
      <dgm:t>
        <a:bodyPr/>
        <a:lstStyle/>
        <a:p>
          <a:endParaRPr lang="de-DE"/>
        </a:p>
      </dgm:t>
    </dgm:pt>
    <dgm:pt modelId="{3B216058-A3C4-40E0-9A60-045DA97B7BDD}" type="parTrans" cxnId="{CC0C0552-7AD3-4992-A3FC-A21AF01D80A9}">
      <dgm:prSet/>
      <dgm:spPr/>
      <dgm:t>
        <a:bodyPr/>
        <a:lstStyle/>
        <a:p>
          <a:endParaRPr lang="de-DE"/>
        </a:p>
      </dgm:t>
    </dgm:pt>
    <dgm:pt modelId="{7608871A-3312-4E02-86B2-0E985752F95B}" type="pres">
      <dgm:prSet presAssocID="{2BF319BB-738D-4FC8-88EF-3B4997C0B0B6}" presName="theList" presStyleCnt="0">
        <dgm:presLayoutVars>
          <dgm:dir/>
          <dgm:animLvl val="lvl"/>
          <dgm:resizeHandles val="exact"/>
        </dgm:presLayoutVars>
      </dgm:prSet>
      <dgm:spPr/>
    </dgm:pt>
    <dgm:pt modelId="{D93EE672-AD6A-41A3-9D4A-F09A31C5E6F0}" type="pres">
      <dgm:prSet presAssocID="{710BE9A9-08E4-438E-8089-2FECE7361F4A}" presName="compNode" presStyleCnt="0"/>
      <dgm:spPr/>
    </dgm:pt>
    <dgm:pt modelId="{B75E7270-AA10-49E3-A732-9F1F1ABE4EBB}" type="pres">
      <dgm:prSet presAssocID="{710BE9A9-08E4-438E-8089-2FECE7361F4A}" presName="noGeometry" presStyleCnt="0"/>
      <dgm:spPr/>
    </dgm:pt>
    <dgm:pt modelId="{6621AB58-CC84-45B2-8933-A6FA39DE6B0B}" type="pres">
      <dgm:prSet presAssocID="{710BE9A9-08E4-438E-8089-2FECE7361F4A}" presName="childTextVisible" presStyleLbl="bgAccFollowNode1" presStyleIdx="0" presStyleCnt="3">
        <dgm:presLayoutVars>
          <dgm:bulletEnabled val="1"/>
        </dgm:presLayoutVars>
      </dgm:prSet>
      <dgm:spPr/>
    </dgm:pt>
    <dgm:pt modelId="{5A97C1A8-1B78-4664-979F-36375DD1E6D6}" type="pres">
      <dgm:prSet presAssocID="{710BE9A9-08E4-438E-8089-2FECE7361F4A}" presName="childTextHidden" presStyleLbl="bgAccFollowNode1" presStyleIdx="0" presStyleCnt="3"/>
      <dgm:spPr/>
    </dgm:pt>
    <dgm:pt modelId="{17E6065D-6440-4993-831C-2DF3D0334873}" type="pres">
      <dgm:prSet presAssocID="{710BE9A9-08E4-438E-8089-2FECE7361F4A}" presName="parentText" presStyleLbl="node1" presStyleIdx="0" presStyleCnt="3">
        <dgm:presLayoutVars>
          <dgm:chMax val="1"/>
          <dgm:bulletEnabled val="1"/>
        </dgm:presLayoutVars>
      </dgm:prSet>
      <dgm:spPr/>
    </dgm:pt>
    <dgm:pt modelId="{AD019943-1048-4CCD-8DFB-3AB55311E50E}" type="pres">
      <dgm:prSet presAssocID="{710BE9A9-08E4-438E-8089-2FECE7361F4A}" presName="aSpace" presStyleCnt="0"/>
      <dgm:spPr/>
    </dgm:pt>
    <dgm:pt modelId="{78B20F90-F390-4F83-B505-D1C3F9433F9B}" type="pres">
      <dgm:prSet presAssocID="{499E8ACC-E0D9-4F8C-9850-790B0E328FB9}" presName="compNode" presStyleCnt="0"/>
      <dgm:spPr/>
    </dgm:pt>
    <dgm:pt modelId="{240192F5-A59B-4B6C-91D9-9D99C5B1C905}" type="pres">
      <dgm:prSet presAssocID="{499E8ACC-E0D9-4F8C-9850-790B0E328FB9}" presName="noGeometry" presStyleCnt="0"/>
      <dgm:spPr/>
    </dgm:pt>
    <dgm:pt modelId="{68B4E082-4098-4E50-A95E-ADA1C17E4913}" type="pres">
      <dgm:prSet presAssocID="{499E8ACC-E0D9-4F8C-9850-790B0E328FB9}" presName="childTextVisible" presStyleLbl="bgAccFollowNode1" presStyleIdx="1" presStyleCnt="3">
        <dgm:presLayoutVars>
          <dgm:bulletEnabled val="1"/>
        </dgm:presLayoutVars>
      </dgm:prSet>
      <dgm:spPr/>
    </dgm:pt>
    <dgm:pt modelId="{BA718F25-705E-4541-BC6A-5721EB32F842}" type="pres">
      <dgm:prSet presAssocID="{499E8ACC-E0D9-4F8C-9850-790B0E328FB9}" presName="childTextHidden" presStyleLbl="bgAccFollowNode1" presStyleIdx="1" presStyleCnt="3"/>
      <dgm:spPr/>
    </dgm:pt>
    <dgm:pt modelId="{66A29230-77F6-407D-B52B-9CCECFAECD46}" type="pres">
      <dgm:prSet presAssocID="{499E8ACC-E0D9-4F8C-9850-790B0E328FB9}" presName="parentText" presStyleLbl="node1" presStyleIdx="1" presStyleCnt="3">
        <dgm:presLayoutVars>
          <dgm:chMax val="1"/>
          <dgm:bulletEnabled val="1"/>
        </dgm:presLayoutVars>
      </dgm:prSet>
      <dgm:spPr/>
    </dgm:pt>
    <dgm:pt modelId="{6F9933BC-1B71-45B5-B43D-E7750449C2AB}" type="pres">
      <dgm:prSet presAssocID="{499E8ACC-E0D9-4F8C-9850-790B0E328FB9}" presName="aSpace" presStyleCnt="0"/>
      <dgm:spPr/>
    </dgm:pt>
    <dgm:pt modelId="{D26D2F63-237F-4CC0-920D-B883A4E180A2}" type="pres">
      <dgm:prSet presAssocID="{85051C68-EC43-4B78-BE65-6C8A190B7A64}" presName="compNode" presStyleCnt="0"/>
      <dgm:spPr/>
    </dgm:pt>
    <dgm:pt modelId="{18C80FEF-B346-48B0-A833-7347D708D8F9}" type="pres">
      <dgm:prSet presAssocID="{85051C68-EC43-4B78-BE65-6C8A190B7A64}" presName="noGeometry" presStyleCnt="0"/>
      <dgm:spPr/>
    </dgm:pt>
    <dgm:pt modelId="{990C4C7A-552A-41C5-AAB9-C895F0AF7FE5}" type="pres">
      <dgm:prSet presAssocID="{85051C68-EC43-4B78-BE65-6C8A190B7A64}" presName="childTextVisible" presStyleLbl="bgAccFollowNode1" presStyleIdx="2" presStyleCnt="3">
        <dgm:presLayoutVars>
          <dgm:bulletEnabled val="1"/>
        </dgm:presLayoutVars>
      </dgm:prSet>
      <dgm:spPr/>
    </dgm:pt>
    <dgm:pt modelId="{9428E0C6-6662-4642-9595-B8DC6E397EAC}" type="pres">
      <dgm:prSet presAssocID="{85051C68-EC43-4B78-BE65-6C8A190B7A64}" presName="childTextHidden" presStyleLbl="bgAccFollowNode1" presStyleIdx="2" presStyleCnt="3"/>
      <dgm:spPr/>
    </dgm:pt>
    <dgm:pt modelId="{89EB60AA-4C8E-424C-A136-3579ED8717EC}" type="pres">
      <dgm:prSet presAssocID="{85051C68-EC43-4B78-BE65-6C8A190B7A64}" presName="parentText" presStyleLbl="node1" presStyleIdx="2" presStyleCnt="3">
        <dgm:presLayoutVars>
          <dgm:chMax val="1"/>
          <dgm:bulletEnabled val="1"/>
        </dgm:presLayoutVars>
      </dgm:prSet>
      <dgm:spPr/>
    </dgm:pt>
  </dgm:ptLst>
  <dgm:cxnLst>
    <dgm:cxn modelId="{54D6D902-A047-4477-B827-20A6788B9617}" srcId="{710BE9A9-08E4-438E-8089-2FECE7361F4A}" destId="{632699F2-4A3D-4DA1-8F09-891B6B4988C6}" srcOrd="0" destOrd="0" parTransId="{35098D0A-415D-4FC0-9CF3-6EC9E6BE3C76}" sibTransId="{D6EF53A8-FE79-44E1-9219-E49642E3C16F}"/>
    <dgm:cxn modelId="{FA40670C-0AD8-4E4F-9294-8C650BED077E}" type="presOf" srcId="{00318685-840E-4402-B979-68099F5197C8}" destId="{BA718F25-705E-4541-BC6A-5721EB32F842}" srcOrd="1" destOrd="6" presId="urn:microsoft.com/office/officeart/2005/8/layout/hProcess6"/>
    <dgm:cxn modelId="{4932F113-41FB-44C5-BC35-34D7C3A0958E}" srcId="{2BF319BB-738D-4FC8-88EF-3B4997C0B0B6}" destId="{710BE9A9-08E4-438E-8089-2FECE7361F4A}" srcOrd="0" destOrd="0" parTransId="{D35D8C58-F0DD-4A7B-B0C2-23197A384ABF}" sibTransId="{B2423107-4D25-4A19-BEB0-C23E04B26375}"/>
    <dgm:cxn modelId="{7F85D41D-0A62-4BE1-879C-E37D15E3A80F}" srcId="{2BF319BB-738D-4FC8-88EF-3B4997C0B0B6}" destId="{85051C68-EC43-4B78-BE65-6C8A190B7A64}" srcOrd="2" destOrd="0" parTransId="{AD125202-A254-47A6-A7AD-1F2A3186DE44}" sibTransId="{853DE1E3-578B-48BA-9BDD-F003FFF22CE0}"/>
    <dgm:cxn modelId="{A88AC020-52D5-4AE1-A705-76EDFD6FFB08}" type="presOf" srcId="{885128C7-60BD-48E6-B7E0-B783D8109FB7}" destId="{68B4E082-4098-4E50-A95E-ADA1C17E4913}" srcOrd="0" destOrd="4" presId="urn:microsoft.com/office/officeart/2005/8/layout/hProcess6"/>
    <dgm:cxn modelId="{C4386422-1F32-4897-A7A0-6B644A1D561A}" srcId="{499E8ACC-E0D9-4F8C-9850-790B0E328FB9}" destId="{37955218-0153-4619-B975-489FEAB6E718}" srcOrd="0" destOrd="0" parTransId="{3821AC2A-E85A-4CEA-B05B-CD5E4EAF167F}" sibTransId="{81F101B5-AAE1-4F24-A054-E863240CF0B3}"/>
    <dgm:cxn modelId="{4028DC31-81C2-499F-B5D1-72614F8B9609}" srcId="{499E8ACC-E0D9-4F8C-9850-790B0E328FB9}" destId="{C51C8EBD-1A2D-4120-801E-6B53D6B2674B}" srcOrd="5" destOrd="0" parTransId="{C26DBB92-DD77-4B40-81AB-C007A0AA7DE4}" sibTransId="{16E780FD-3727-4DCD-AE0C-42B11F880CAA}"/>
    <dgm:cxn modelId="{77CECA33-D4AF-4D2E-ADB3-BD17D5FDBD51}" type="presOf" srcId="{37955218-0153-4619-B975-489FEAB6E718}" destId="{68B4E082-4098-4E50-A95E-ADA1C17E4913}" srcOrd="0" destOrd="0" presId="urn:microsoft.com/office/officeart/2005/8/layout/hProcess6"/>
    <dgm:cxn modelId="{C1F9D137-A4D1-41C3-A0AE-4437A01779CB}" type="presOf" srcId="{ACA2F1C2-209D-40EE-B1C9-39FABC99D69A}" destId="{68B4E082-4098-4E50-A95E-ADA1C17E4913}" srcOrd="0" destOrd="3" presId="urn:microsoft.com/office/officeart/2005/8/layout/hProcess6"/>
    <dgm:cxn modelId="{7B73C13E-C49E-45C3-AB12-61BD906C4044}" type="presOf" srcId="{ACA2F1C2-209D-40EE-B1C9-39FABC99D69A}" destId="{BA718F25-705E-4541-BC6A-5721EB32F842}" srcOrd="1" destOrd="3" presId="urn:microsoft.com/office/officeart/2005/8/layout/hProcess6"/>
    <dgm:cxn modelId="{9A8F8447-514C-4548-92D1-3C3C003E7A4D}" type="presOf" srcId="{933C2715-0F7D-406D-8B84-94FDB5D8DA3D}" destId="{9428E0C6-6662-4642-9595-B8DC6E397EAC}" srcOrd="1" destOrd="0" presId="urn:microsoft.com/office/officeart/2005/8/layout/hProcess6"/>
    <dgm:cxn modelId="{B1230B68-8C18-4BD7-982B-B27136126E74}" type="presOf" srcId="{710BE9A9-08E4-438E-8089-2FECE7361F4A}" destId="{17E6065D-6440-4993-831C-2DF3D0334873}" srcOrd="0" destOrd="0" presId="urn:microsoft.com/office/officeart/2005/8/layout/hProcess6"/>
    <dgm:cxn modelId="{63615049-4259-4CA4-8834-23EB116CD883}" type="presOf" srcId="{5C15E516-63F5-4607-8136-8946EF94D88C}" destId="{BA718F25-705E-4541-BC6A-5721EB32F842}" srcOrd="1" destOrd="2" presId="urn:microsoft.com/office/officeart/2005/8/layout/hProcess6"/>
    <dgm:cxn modelId="{E8196250-E5C3-4DDA-8415-B530A2A73110}" srcId="{85051C68-EC43-4B78-BE65-6C8A190B7A64}" destId="{933C2715-0F7D-406D-8B84-94FDB5D8DA3D}" srcOrd="0" destOrd="0" parTransId="{1D6A5800-3E35-4B40-90A3-77C27141A353}" sibTransId="{29F6670E-A7AA-4F90-B21C-56B363127A16}"/>
    <dgm:cxn modelId="{CC0C0552-7AD3-4992-A3FC-A21AF01D80A9}" srcId="{499E8ACC-E0D9-4F8C-9850-790B0E328FB9}" destId="{00318685-840E-4402-B979-68099F5197C8}" srcOrd="6" destOrd="0" parTransId="{3B216058-A3C4-40E0-9A60-045DA97B7BDD}" sibTransId="{9B62F3AC-4EF2-4C46-9850-80F3B4436B75}"/>
    <dgm:cxn modelId="{68BB7B52-C090-4F19-8A50-CC53BD366A00}" type="presOf" srcId="{5C15E516-63F5-4607-8136-8946EF94D88C}" destId="{68B4E082-4098-4E50-A95E-ADA1C17E4913}" srcOrd="0" destOrd="2" presId="urn:microsoft.com/office/officeart/2005/8/layout/hProcess6"/>
    <dgm:cxn modelId="{4ED5AB72-4D49-48B1-B74D-08DABB091D94}" type="presOf" srcId="{933C2715-0F7D-406D-8B84-94FDB5D8DA3D}" destId="{990C4C7A-552A-41C5-AAB9-C895F0AF7FE5}" srcOrd="0" destOrd="0" presId="urn:microsoft.com/office/officeart/2005/8/layout/hProcess6"/>
    <dgm:cxn modelId="{863FA675-9563-4CC7-8180-DD9820EE1499}" type="presOf" srcId="{885128C7-60BD-48E6-B7E0-B783D8109FB7}" destId="{BA718F25-705E-4541-BC6A-5721EB32F842}" srcOrd="1" destOrd="4" presId="urn:microsoft.com/office/officeart/2005/8/layout/hProcess6"/>
    <dgm:cxn modelId="{A5B0BE7B-35B6-451A-9C27-1251B65E081F}" type="presOf" srcId="{C51C8EBD-1A2D-4120-801E-6B53D6B2674B}" destId="{BA718F25-705E-4541-BC6A-5721EB32F842}" srcOrd="1" destOrd="5" presId="urn:microsoft.com/office/officeart/2005/8/layout/hProcess6"/>
    <dgm:cxn modelId="{8F58337D-F99F-4EB6-B9C9-88B71B89BEF8}" type="presOf" srcId="{632699F2-4A3D-4DA1-8F09-891B6B4988C6}" destId="{6621AB58-CC84-45B2-8933-A6FA39DE6B0B}" srcOrd="0" destOrd="0" presId="urn:microsoft.com/office/officeart/2005/8/layout/hProcess6"/>
    <dgm:cxn modelId="{FB629D7D-759F-453F-893F-6AF295349BB0}" type="presOf" srcId="{00318685-840E-4402-B979-68099F5197C8}" destId="{68B4E082-4098-4E50-A95E-ADA1C17E4913}" srcOrd="0" destOrd="6" presId="urn:microsoft.com/office/officeart/2005/8/layout/hProcess6"/>
    <dgm:cxn modelId="{EA990E86-9F31-4572-80DE-E1AD5A8709EF}" type="presOf" srcId="{BBF00EBC-3D44-4E89-AFD0-A05DFEE157B3}" destId="{BA718F25-705E-4541-BC6A-5721EB32F842}" srcOrd="1" destOrd="1" presId="urn:microsoft.com/office/officeart/2005/8/layout/hProcess6"/>
    <dgm:cxn modelId="{223F2691-8167-4ACF-BA90-FD705C007875}" srcId="{2BF319BB-738D-4FC8-88EF-3B4997C0B0B6}" destId="{499E8ACC-E0D9-4F8C-9850-790B0E328FB9}" srcOrd="1" destOrd="0" parTransId="{C2D17348-E651-471C-879B-411C283AA226}" sibTransId="{8F94D0F2-CD74-459C-BA98-6DE69EB7C2C5}"/>
    <dgm:cxn modelId="{9BB3EE9F-E82F-4899-BD33-BC0B0542F37E}" type="presOf" srcId="{2BF319BB-738D-4FC8-88EF-3B4997C0B0B6}" destId="{7608871A-3312-4E02-86B2-0E985752F95B}" srcOrd="0" destOrd="0" presId="urn:microsoft.com/office/officeart/2005/8/layout/hProcess6"/>
    <dgm:cxn modelId="{347124AB-0BBA-4D8A-A510-0892C187BFE0}" srcId="{499E8ACC-E0D9-4F8C-9850-790B0E328FB9}" destId="{5C15E516-63F5-4607-8136-8946EF94D88C}" srcOrd="2" destOrd="0" parTransId="{D80AFF45-EB93-4631-82AF-E93CCBFB3557}" sibTransId="{F3586E13-F09D-4CE6-93CC-0C6A2AB2C85B}"/>
    <dgm:cxn modelId="{3DD1CFB3-D285-433E-8820-EF601C9D3786}" srcId="{499E8ACC-E0D9-4F8C-9850-790B0E328FB9}" destId="{ACA2F1C2-209D-40EE-B1C9-39FABC99D69A}" srcOrd="3" destOrd="0" parTransId="{38B8C288-9241-409C-9378-5B9C90FCCAD9}" sibTransId="{14168609-9D90-4D60-8C18-8F55BF5E8B44}"/>
    <dgm:cxn modelId="{070057C9-96C0-43D9-B9E9-6682769E538D}" srcId="{499E8ACC-E0D9-4F8C-9850-790B0E328FB9}" destId="{BBF00EBC-3D44-4E89-AFD0-A05DFEE157B3}" srcOrd="1" destOrd="0" parTransId="{E4F5ED78-BC4C-4A69-9111-EBCEF2F5308B}" sibTransId="{0BC19D80-B506-4334-BEF3-B1EA7649DFC3}"/>
    <dgm:cxn modelId="{C98FF5CA-FFA7-43D4-B844-244BBA261655}" type="presOf" srcId="{85051C68-EC43-4B78-BE65-6C8A190B7A64}" destId="{89EB60AA-4C8E-424C-A136-3579ED8717EC}" srcOrd="0" destOrd="0" presId="urn:microsoft.com/office/officeart/2005/8/layout/hProcess6"/>
    <dgm:cxn modelId="{E50A47D4-E47E-4F7E-831B-CCBC9A23F381}" type="presOf" srcId="{632699F2-4A3D-4DA1-8F09-891B6B4988C6}" destId="{5A97C1A8-1B78-4664-979F-36375DD1E6D6}" srcOrd="1" destOrd="0" presId="urn:microsoft.com/office/officeart/2005/8/layout/hProcess6"/>
    <dgm:cxn modelId="{0B4999D9-9A70-4269-9ADC-AFD4998B6BF4}" type="presOf" srcId="{37955218-0153-4619-B975-489FEAB6E718}" destId="{BA718F25-705E-4541-BC6A-5721EB32F842}" srcOrd="1" destOrd="0" presId="urn:microsoft.com/office/officeart/2005/8/layout/hProcess6"/>
    <dgm:cxn modelId="{F3BEDADF-FA33-49AB-8883-6A76EE0D34A9}" type="presOf" srcId="{C51C8EBD-1A2D-4120-801E-6B53D6B2674B}" destId="{68B4E082-4098-4E50-A95E-ADA1C17E4913}" srcOrd="0" destOrd="5" presId="urn:microsoft.com/office/officeart/2005/8/layout/hProcess6"/>
    <dgm:cxn modelId="{C41CA5E1-ED32-40D2-B60E-0FB0CCAA64B1}" type="presOf" srcId="{499E8ACC-E0D9-4F8C-9850-790B0E328FB9}" destId="{66A29230-77F6-407D-B52B-9CCECFAECD46}" srcOrd="0" destOrd="0" presId="urn:microsoft.com/office/officeart/2005/8/layout/hProcess6"/>
    <dgm:cxn modelId="{6092BCE9-BE22-44E4-9AD3-D41BE7237D47}" type="presOf" srcId="{BBF00EBC-3D44-4E89-AFD0-A05DFEE157B3}" destId="{68B4E082-4098-4E50-A95E-ADA1C17E4913}" srcOrd="0" destOrd="1" presId="urn:microsoft.com/office/officeart/2005/8/layout/hProcess6"/>
    <dgm:cxn modelId="{4C34FEFC-75CE-49C6-B348-2078B8B985B0}" srcId="{499E8ACC-E0D9-4F8C-9850-790B0E328FB9}" destId="{885128C7-60BD-48E6-B7E0-B783D8109FB7}" srcOrd="4" destOrd="0" parTransId="{E5033071-8CE6-47FB-B6E7-8276D55A6952}" sibTransId="{53689743-8173-4232-BAD1-E25FFC647C06}"/>
    <dgm:cxn modelId="{23292164-651A-413C-AEFF-16CE4693D5E6}" type="presParOf" srcId="{7608871A-3312-4E02-86B2-0E985752F95B}" destId="{D93EE672-AD6A-41A3-9D4A-F09A31C5E6F0}" srcOrd="0" destOrd="0" presId="urn:microsoft.com/office/officeart/2005/8/layout/hProcess6"/>
    <dgm:cxn modelId="{C0274742-BCA4-4761-B62C-EE4414D91736}" type="presParOf" srcId="{D93EE672-AD6A-41A3-9D4A-F09A31C5E6F0}" destId="{B75E7270-AA10-49E3-A732-9F1F1ABE4EBB}" srcOrd="0" destOrd="0" presId="urn:microsoft.com/office/officeart/2005/8/layout/hProcess6"/>
    <dgm:cxn modelId="{01A18B74-E6C4-4408-BE62-F3C45DC6A5C1}" type="presParOf" srcId="{D93EE672-AD6A-41A3-9D4A-F09A31C5E6F0}" destId="{6621AB58-CC84-45B2-8933-A6FA39DE6B0B}" srcOrd="1" destOrd="0" presId="urn:microsoft.com/office/officeart/2005/8/layout/hProcess6"/>
    <dgm:cxn modelId="{A433FB25-93D1-4E80-963A-AB2F2ABB425F}" type="presParOf" srcId="{D93EE672-AD6A-41A3-9D4A-F09A31C5E6F0}" destId="{5A97C1A8-1B78-4664-979F-36375DD1E6D6}" srcOrd="2" destOrd="0" presId="urn:microsoft.com/office/officeart/2005/8/layout/hProcess6"/>
    <dgm:cxn modelId="{DF644E37-BC13-428E-8DBC-18257A41565E}" type="presParOf" srcId="{D93EE672-AD6A-41A3-9D4A-F09A31C5E6F0}" destId="{17E6065D-6440-4993-831C-2DF3D0334873}" srcOrd="3" destOrd="0" presId="urn:microsoft.com/office/officeart/2005/8/layout/hProcess6"/>
    <dgm:cxn modelId="{6F871B08-F00C-459A-BB39-BE907D5CB500}" type="presParOf" srcId="{7608871A-3312-4E02-86B2-0E985752F95B}" destId="{AD019943-1048-4CCD-8DFB-3AB55311E50E}" srcOrd="1" destOrd="0" presId="urn:microsoft.com/office/officeart/2005/8/layout/hProcess6"/>
    <dgm:cxn modelId="{C189A367-3C23-4CE9-BF23-ECEAAEAC53C9}" type="presParOf" srcId="{7608871A-3312-4E02-86B2-0E985752F95B}" destId="{78B20F90-F390-4F83-B505-D1C3F9433F9B}" srcOrd="2" destOrd="0" presId="urn:microsoft.com/office/officeart/2005/8/layout/hProcess6"/>
    <dgm:cxn modelId="{72B3456D-84BF-42BB-B402-A7AF27876AE1}" type="presParOf" srcId="{78B20F90-F390-4F83-B505-D1C3F9433F9B}" destId="{240192F5-A59B-4B6C-91D9-9D99C5B1C905}" srcOrd="0" destOrd="0" presId="urn:microsoft.com/office/officeart/2005/8/layout/hProcess6"/>
    <dgm:cxn modelId="{F09DCC82-4381-469D-BBEB-DC844B59586A}" type="presParOf" srcId="{78B20F90-F390-4F83-B505-D1C3F9433F9B}" destId="{68B4E082-4098-4E50-A95E-ADA1C17E4913}" srcOrd="1" destOrd="0" presId="urn:microsoft.com/office/officeart/2005/8/layout/hProcess6"/>
    <dgm:cxn modelId="{36A195BB-2481-4DFA-BA83-6310BCB937CF}" type="presParOf" srcId="{78B20F90-F390-4F83-B505-D1C3F9433F9B}" destId="{BA718F25-705E-4541-BC6A-5721EB32F842}" srcOrd="2" destOrd="0" presId="urn:microsoft.com/office/officeart/2005/8/layout/hProcess6"/>
    <dgm:cxn modelId="{018F9BEF-BC61-47A3-8C68-100D630BBCAD}" type="presParOf" srcId="{78B20F90-F390-4F83-B505-D1C3F9433F9B}" destId="{66A29230-77F6-407D-B52B-9CCECFAECD46}" srcOrd="3" destOrd="0" presId="urn:microsoft.com/office/officeart/2005/8/layout/hProcess6"/>
    <dgm:cxn modelId="{6F7E5943-8F70-4A3A-A970-60EE141BFC78}" type="presParOf" srcId="{7608871A-3312-4E02-86B2-0E985752F95B}" destId="{6F9933BC-1B71-45B5-B43D-E7750449C2AB}" srcOrd="3" destOrd="0" presId="urn:microsoft.com/office/officeart/2005/8/layout/hProcess6"/>
    <dgm:cxn modelId="{69ADC42B-F70E-417F-86BF-B7338870EDAF}" type="presParOf" srcId="{7608871A-3312-4E02-86B2-0E985752F95B}" destId="{D26D2F63-237F-4CC0-920D-B883A4E180A2}" srcOrd="4" destOrd="0" presId="urn:microsoft.com/office/officeart/2005/8/layout/hProcess6"/>
    <dgm:cxn modelId="{982F4EBA-BA54-46BF-BD5A-93A9091B4475}" type="presParOf" srcId="{D26D2F63-237F-4CC0-920D-B883A4E180A2}" destId="{18C80FEF-B346-48B0-A833-7347D708D8F9}" srcOrd="0" destOrd="0" presId="urn:microsoft.com/office/officeart/2005/8/layout/hProcess6"/>
    <dgm:cxn modelId="{C62ABA44-E5B2-47E4-95C7-7742A053E4DE}" type="presParOf" srcId="{D26D2F63-237F-4CC0-920D-B883A4E180A2}" destId="{990C4C7A-552A-41C5-AAB9-C895F0AF7FE5}" srcOrd="1" destOrd="0" presId="urn:microsoft.com/office/officeart/2005/8/layout/hProcess6"/>
    <dgm:cxn modelId="{E3A31627-762C-46EF-B7F1-BDA8F7D80A3C}" type="presParOf" srcId="{D26D2F63-237F-4CC0-920D-B883A4E180A2}" destId="{9428E0C6-6662-4642-9595-B8DC6E397EAC}" srcOrd="2" destOrd="0" presId="urn:microsoft.com/office/officeart/2005/8/layout/hProcess6"/>
    <dgm:cxn modelId="{3255A898-9DCF-4A0A-B7EC-6F0D70A057A8}" type="presParOf" srcId="{D26D2F63-237F-4CC0-920D-B883A4E180A2}" destId="{89EB60AA-4C8E-424C-A136-3579ED8717EC}" srcOrd="3" destOrd="0" presId="urn:microsoft.com/office/officeart/2005/8/layout/hProcess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1AB58-CC84-45B2-8933-A6FA39DE6B0B}">
      <dsp:nvSpPr>
        <dsp:cNvPr id="0" name=""/>
        <dsp:cNvSpPr/>
      </dsp:nvSpPr>
      <dsp:spPr>
        <a:xfrm>
          <a:off x="585083" y="1635497"/>
          <a:ext cx="2322735" cy="2030363"/>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0" lvl="0" indent="0" algn="ctr" defTabSz="444500">
            <a:lnSpc>
              <a:spcPct val="90000"/>
            </a:lnSpc>
            <a:spcBef>
              <a:spcPct val="0"/>
            </a:spcBef>
            <a:spcAft>
              <a:spcPct val="35000"/>
            </a:spcAft>
            <a:buNone/>
          </a:pPr>
          <a:r>
            <a:rPr lang="de-DE" sz="1000" kern="1200" dirty="0" err="1"/>
            <a:t>Konsolidierierungen</a:t>
          </a:r>
          <a:endParaRPr lang="de-DE" sz="1000" kern="1200" dirty="0"/>
        </a:p>
        <a:p>
          <a:pPr marL="0" lvl="0" indent="0" algn="ctr" defTabSz="444500">
            <a:lnSpc>
              <a:spcPct val="90000"/>
            </a:lnSpc>
            <a:spcBef>
              <a:spcPct val="0"/>
            </a:spcBef>
            <a:spcAft>
              <a:spcPct val="35000"/>
            </a:spcAft>
            <a:buFont typeface="Arial" panose="020B0604020202020204" pitchFamily="34" charset="0"/>
            <a:buNone/>
          </a:pPr>
          <a:r>
            <a:rPr lang="de-DE" sz="1000" kern="1200" dirty="0">
              <a:hlinkClick xmlns:r="http://schemas.openxmlformats.org/officeDocument/2006/relationships" r:id="rId1"/>
            </a:rPr>
            <a:t>25/01/1999</a:t>
          </a:r>
          <a:endParaRPr lang="de-DE" sz="1000" kern="1200" dirty="0"/>
        </a:p>
        <a:p>
          <a:pPr marL="0" lvl="0" indent="0" algn="ctr" defTabSz="444500">
            <a:lnSpc>
              <a:spcPct val="90000"/>
            </a:lnSpc>
            <a:spcBef>
              <a:spcPct val="0"/>
            </a:spcBef>
            <a:spcAft>
              <a:spcPct val="35000"/>
            </a:spcAft>
            <a:buFont typeface="Arial" panose="020B0604020202020204" pitchFamily="34" charset="0"/>
            <a:buNone/>
          </a:pPr>
          <a:r>
            <a:rPr lang="de-DE" sz="1000" kern="1200" dirty="0">
              <a:hlinkClick xmlns:r="http://schemas.openxmlformats.org/officeDocument/2006/relationships" r:id="rId2"/>
            </a:rPr>
            <a:t>26/09/2008</a:t>
          </a:r>
          <a:endParaRPr lang="de-DE" sz="1000" kern="1200" dirty="0"/>
        </a:p>
      </dsp:txBody>
      <dsp:txXfrm>
        <a:off x="1165766" y="1940051"/>
        <a:ext cx="1132333" cy="1421255"/>
      </dsp:txXfrm>
    </dsp:sp>
    <dsp:sp modelId="{17E6065D-6440-4993-831C-2DF3D0334873}">
      <dsp:nvSpPr>
        <dsp:cNvPr id="0" name=""/>
        <dsp:cNvSpPr/>
      </dsp:nvSpPr>
      <dsp:spPr>
        <a:xfrm>
          <a:off x="4399" y="2069995"/>
          <a:ext cx="1161367" cy="11613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91/157/EEC</a:t>
          </a:r>
        </a:p>
        <a:p>
          <a:pPr marL="0" lvl="0" indent="0" algn="ctr" defTabSz="488950">
            <a:lnSpc>
              <a:spcPct val="90000"/>
            </a:lnSpc>
            <a:spcBef>
              <a:spcPct val="0"/>
            </a:spcBef>
            <a:spcAft>
              <a:spcPct val="35000"/>
            </a:spcAft>
            <a:buNone/>
          </a:pPr>
          <a:r>
            <a:rPr lang="de-DE" sz="1100" b="1" kern="1200" dirty="0"/>
            <a:t>Batterie Richtlinie</a:t>
          </a:r>
        </a:p>
      </dsp:txBody>
      <dsp:txXfrm>
        <a:off x="174477" y="2240073"/>
        <a:ext cx="821211" cy="821211"/>
      </dsp:txXfrm>
    </dsp:sp>
    <dsp:sp modelId="{68B4E082-4098-4E50-A95E-ADA1C17E4913}">
      <dsp:nvSpPr>
        <dsp:cNvPr id="0" name=""/>
        <dsp:cNvSpPr/>
      </dsp:nvSpPr>
      <dsp:spPr>
        <a:xfrm>
          <a:off x="3633673" y="1635497"/>
          <a:ext cx="2322735" cy="2030363"/>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Font typeface="Arial" panose="020B0604020202020204" pitchFamily="34" charset="0"/>
            <a:buNone/>
          </a:pPr>
          <a:r>
            <a:rPr lang="de-DE" sz="1000" kern="1200" dirty="0"/>
            <a:t>Konsolidierungen</a:t>
          </a:r>
        </a:p>
        <a:p>
          <a:pPr marL="57150" lvl="1" indent="-57150" algn="ctr" defTabSz="444500">
            <a:lnSpc>
              <a:spcPct val="90000"/>
            </a:lnSpc>
            <a:spcBef>
              <a:spcPct val="0"/>
            </a:spcBef>
            <a:spcAft>
              <a:spcPct val="15000"/>
            </a:spcAft>
            <a:buFont typeface="Arial" panose="020B0604020202020204" pitchFamily="34" charset="0"/>
            <a:buNone/>
          </a:pPr>
          <a:r>
            <a:rPr lang="de-DE" sz="1000" kern="1200" dirty="0">
              <a:hlinkClick xmlns:r="http://schemas.openxmlformats.org/officeDocument/2006/relationships" r:id="rId3"/>
            </a:rPr>
            <a:t>04/07/2018</a:t>
          </a:r>
          <a:endParaRPr lang="de-DE" sz="1000" kern="1200" dirty="0"/>
        </a:p>
        <a:p>
          <a:pPr marL="57150" lvl="1" indent="-57150" algn="ctr" defTabSz="444500">
            <a:lnSpc>
              <a:spcPct val="90000"/>
            </a:lnSpc>
            <a:spcBef>
              <a:spcPct val="0"/>
            </a:spcBef>
            <a:spcAft>
              <a:spcPct val="15000"/>
            </a:spcAft>
            <a:buFont typeface="Arial" panose="020B0604020202020204" pitchFamily="34" charset="0"/>
            <a:buNone/>
          </a:pPr>
          <a:r>
            <a:rPr lang="de-DE" sz="1000" kern="1200" dirty="0">
              <a:hlinkClick xmlns:r="http://schemas.openxmlformats.org/officeDocument/2006/relationships" r:id="rId4"/>
            </a:rPr>
            <a:t>30/12/2013</a:t>
          </a:r>
          <a:endParaRPr lang="de-DE" sz="1000" kern="1200" dirty="0"/>
        </a:p>
        <a:p>
          <a:pPr marL="57150" lvl="1" indent="-57150" algn="ctr" defTabSz="444500">
            <a:lnSpc>
              <a:spcPct val="90000"/>
            </a:lnSpc>
            <a:spcBef>
              <a:spcPct val="0"/>
            </a:spcBef>
            <a:spcAft>
              <a:spcPct val="15000"/>
            </a:spcAft>
            <a:buFont typeface="Arial" panose="020B0604020202020204" pitchFamily="34" charset="0"/>
            <a:buNone/>
          </a:pPr>
          <a:r>
            <a:rPr lang="de-DE" sz="1000" kern="1200" dirty="0">
              <a:hlinkClick xmlns:r="http://schemas.openxmlformats.org/officeDocument/2006/relationships" r:id="rId5"/>
            </a:rPr>
            <a:t>05/12/2008</a:t>
          </a:r>
          <a:endParaRPr lang="de-DE" sz="1000" kern="1200" dirty="0"/>
        </a:p>
        <a:p>
          <a:pPr marL="57150" lvl="1" indent="-57150" algn="ctr" defTabSz="444500">
            <a:lnSpc>
              <a:spcPct val="90000"/>
            </a:lnSpc>
            <a:spcBef>
              <a:spcPct val="0"/>
            </a:spcBef>
            <a:spcAft>
              <a:spcPct val="15000"/>
            </a:spcAft>
            <a:buFont typeface="Arial" panose="020B0604020202020204" pitchFamily="34" charset="0"/>
            <a:buNone/>
          </a:pPr>
          <a:r>
            <a:rPr lang="de-DE" sz="1000" kern="1200" dirty="0">
              <a:hlinkClick xmlns:r="http://schemas.openxmlformats.org/officeDocument/2006/relationships" r:id="rId6"/>
            </a:rPr>
            <a:t>20/03/2008</a:t>
          </a:r>
          <a:endParaRPr lang="de-DE" sz="1000" kern="1200" dirty="0"/>
        </a:p>
        <a:p>
          <a:pPr marL="57150" lvl="1" indent="-57150" algn="ctr" defTabSz="444500">
            <a:lnSpc>
              <a:spcPct val="90000"/>
            </a:lnSpc>
            <a:spcBef>
              <a:spcPct val="0"/>
            </a:spcBef>
            <a:spcAft>
              <a:spcPct val="15000"/>
            </a:spcAft>
            <a:buFont typeface="Arial" panose="020B0604020202020204" pitchFamily="34" charset="0"/>
            <a:buNone/>
          </a:pPr>
          <a:r>
            <a:rPr lang="de-DE" sz="1000" kern="1200" dirty="0">
              <a:hlinkClick xmlns:r="http://schemas.openxmlformats.org/officeDocument/2006/relationships" r:id="rId7"/>
            </a:rPr>
            <a:t>26/09/2006</a:t>
          </a:r>
          <a:endParaRPr lang="de-DE" sz="1000" kern="1200" dirty="0"/>
        </a:p>
        <a:p>
          <a:pPr marL="57150" lvl="1" indent="-57150" algn="ctr" defTabSz="444500">
            <a:lnSpc>
              <a:spcPct val="90000"/>
            </a:lnSpc>
            <a:spcBef>
              <a:spcPct val="0"/>
            </a:spcBef>
            <a:spcAft>
              <a:spcPct val="15000"/>
            </a:spcAft>
            <a:buNone/>
          </a:pPr>
          <a:endParaRPr lang="de-DE" sz="1000" kern="1200" dirty="0"/>
        </a:p>
      </dsp:txBody>
      <dsp:txXfrm>
        <a:off x="4214357" y="1940051"/>
        <a:ext cx="1132333" cy="1421255"/>
      </dsp:txXfrm>
    </dsp:sp>
    <dsp:sp modelId="{66A29230-77F6-407D-B52B-9CCECFAECD46}">
      <dsp:nvSpPr>
        <dsp:cNvPr id="0" name=""/>
        <dsp:cNvSpPr/>
      </dsp:nvSpPr>
      <dsp:spPr>
        <a:xfrm>
          <a:off x="3052989" y="2069995"/>
          <a:ext cx="1161367" cy="11613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2006/66/EC</a:t>
          </a:r>
        </a:p>
        <a:p>
          <a:pPr marL="0" lvl="0" indent="0" algn="ctr" defTabSz="488950">
            <a:lnSpc>
              <a:spcPct val="90000"/>
            </a:lnSpc>
            <a:spcBef>
              <a:spcPct val="0"/>
            </a:spcBef>
            <a:spcAft>
              <a:spcPct val="35000"/>
            </a:spcAft>
            <a:buNone/>
          </a:pPr>
          <a:r>
            <a:rPr lang="de-DE" sz="1100" b="1" kern="1200" dirty="0"/>
            <a:t>Batterie Richtlinie</a:t>
          </a:r>
        </a:p>
      </dsp:txBody>
      <dsp:txXfrm>
        <a:off x="3223067" y="2240073"/>
        <a:ext cx="821211" cy="821211"/>
      </dsp:txXfrm>
    </dsp:sp>
    <dsp:sp modelId="{990C4C7A-552A-41C5-AAB9-C895F0AF7FE5}">
      <dsp:nvSpPr>
        <dsp:cNvPr id="0" name=""/>
        <dsp:cNvSpPr/>
      </dsp:nvSpPr>
      <dsp:spPr>
        <a:xfrm>
          <a:off x="6682264" y="1635497"/>
          <a:ext cx="2322735" cy="2030363"/>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0" lvl="0" indent="0" algn="ctr" defTabSz="444500">
            <a:lnSpc>
              <a:spcPct val="90000"/>
            </a:lnSpc>
            <a:spcBef>
              <a:spcPct val="0"/>
            </a:spcBef>
            <a:spcAft>
              <a:spcPct val="35000"/>
            </a:spcAft>
            <a:buNone/>
          </a:pPr>
          <a:r>
            <a:rPr lang="de-DE" sz="1000" kern="1200" dirty="0"/>
            <a:t>Ersetzt 2006/66/EC 2025</a:t>
          </a:r>
        </a:p>
        <a:p>
          <a:pPr marL="0" lvl="0" indent="0" algn="ctr" defTabSz="444500">
            <a:lnSpc>
              <a:spcPct val="90000"/>
            </a:lnSpc>
            <a:spcBef>
              <a:spcPct val="0"/>
            </a:spcBef>
            <a:spcAft>
              <a:spcPct val="35000"/>
            </a:spcAft>
            <a:buNone/>
          </a:pPr>
          <a:r>
            <a:rPr lang="de-DE" sz="1000" kern="1200" dirty="0"/>
            <a:t>In Kraft getreten 17 August 2023</a:t>
          </a:r>
        </a:p>
        <a:p>
          <a:pPr marL="0" lvl="0" indent="0" algn="ctr" defTabSz="444500">
            <a:lnSpc>
              <a:spcPct val="90000"/>
            </a:lnSpc>
            <a:spcBef>
              <a:spcPct val="0"/>
            </a:spcBef>
            <a:spcAft>
              <a:spcPct val="35000"/>
            </a:spcAft>
            <a:buNone/>
          </a:pPr>
          <a:endParaRPr lang="de-DE" sz="1000" kern="1200" dirty="0"/>
        </a:p>
      </dsp:txBody>
      <dsp:txXfrm>
        <a:off x="7262948" y="1940051"/>
        <a:ext cx="1132333" cy="1421255"/>
      </dsp:txXfrm>
    </dsp:sp>
    <dsp:sp modelId="{89EB60AA-4C8E-424C-A136-3579ED8717EC}">
      <dsp:nvSpPr>
        <dsp:cNvPr id="0" name=""/>
        <dsp:cNvSpPr/>
      </dsp:nvSpPr>
      <dsp:spPr>
        <a:xfrm>
          <a:off x="6101580" y="2069995"/>
          <a:ext cx="1161367" cy="11613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2023/1542</a:t>
          </a:r>
        </a:p>
        <a:p>
          <a:pPr marL="0" lvl="0" indent="0" algn="ctr" defTabSz="488950">
            <a:lnSpc>
              <a:spcPct val="90000"/>
            </a:lnSpc>
            <a:spcBef>
              <a:spcPct val="0"/>
            </a:spcBef>
            <a:spcAft>
              <a:spcPct val="35000"/>
            </a:spcAft>
            <a:buNone/>
          </a:pPr>
          <a:r>
            <a:rPr lang="de-DE" sz="1100" b="1" kern="1200" dirty="0"/>
            <a:t>Batterie</a:t>
          </a:r>
        </a:p>
        <a:p>
          <a:pPr marL="0" lvl="0" indent="0" algn="ctr" defTabSz="488950">
            <a:lnSpc>
              <a:spcPct val="90000"/>
            </a:lnSpc>
            <a:spcBef>
              <a:spcPct val="0"/>
            </a:spcBef>
            <a:spcAft>
              <a:spcPct val="35000"/>
            </a:spcAft>
            <a:buNone/>
          </a:pPr>
          <a:r>
            <a:rPr lang="de-DE" sz="1100" b="1" kern="1200" dirty="0"/>
            <a:t>Verordnung</a:t>
          </a:r>
        </a:p>
      </dsp:txBody>
      <dsp:txXfrm>
        <a:off x="6271658" y="2240073"/>
        <a:ext cx="821211" cy="8212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1AB58-CC84-45B2-8933-A6FA39DE6B0B}">
      <dsp:nvSpPr>
        <dsp:cNvPr id="0" name=""/>
        <dsp:cNvSpPr/>
      </dsp:nvSpPr>
      <dsp:spPr>
        <a:xfrm>
          <a:off x="585083" y="1635497"/>
          <a:ext cx="2322735" cy="2030363"/>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0" lvl="0" indent="0" algn="ctr" defTabSz="444500">
            <a:lnSpc>
              <a:spcPct val="90000"/>
            </a:lnSpc>
            <a:spcBef>
              <a:spcPct val="0"/>
            </a:spcBef>
            <a:spcAft>
              <a:spcPct val="35000"/>
            </a:spcAft>
            <a:buNone/>
          </a:pPr>
          <a:r>
            <a:rPr lang="de-DE" sz="1000" kern="1200" dirty="0" err="1"/>
            <a:t>Konsolidierierungen</a:t>
          </a:r>
          <a:endParaRPr lang="de-DE" sz="1000" kern="1200" dirty="0"/>
        </a:p>
        <a:p>
          <a:pPr marL="0" lvl="0" indent="0" algn="ctr" defTabSz="444500">
            <a:lnSpc>
              <a:spcPct val="90000"/>
            </a:lnSpc>
            <a:spcBef>
              <a:spcPct val="0"/>
            </a:spcBef>
            <a:spcAft>
              <a:spcPct val="35000"/>
            </a:spcAft>
            <a:buFont typeface="Arial" panose="020B0604020202020204" pitchFamily="34" charset="0"/>
            <a:buNone/>
          </a:pPr>
          <a:r>
            <a:rPr lang="de-DE" sz="1000" kern="1200" dirty="0">
              <a:hlinkClick xmlns:r="http://schemas.openxmlformats.org/officeDocument/2006/relationships" r:id="rId1"/>
            </a:rPr>
            <a:t>25/01/1999</a:t>
          </a:r>
          <a:endParaRPr lang="de-DE" sz="1000" kern="1200" dirty="0"/>
        </a:p>
        <a:p>
          <a:pPr marL="0" lvl="0" indent="0" algn="ctr" defTabSz="444500">
            <a:lnSpc>
              <a:spcPct val="90000"/>
            </a:lnSpc>
            <a:spcBef>
              <a:spcPct val="0"/>
            </a:spcBef>
            <a:spcAft>
              <a:spcPct val="35000"/>
            </a:spcAft>
            <a:buFont typeface="Arial" panose="020B0604020202020204" pitchFamily="34" charset="0"/>
            <a:buNone/>
          </a:pPr>
          <a:r>
            <a:rPr lang="de-DE" sz="1000" kern="1200" dirty="0">
              <a:hlinkClick xmlns:r="http://schemas.openxmlformats.org/officeDocument/2006/relationships" r:id="rId2"/>
            </a:rPr>
            <a:t>26/09/2008</a:t>
          </a:r>
          <a:endParaRPr lang="de-DE" sz="1000" kern="1200" dirty="0"/>
        </a:p>
      </dsp:txBody>
      <dsp:txXfrm>
        <a:off x="1165766" y="1940051"/>
        <a:ext cx="1132333" cy="1421255"/>
      </dsp:txXfrm>
    </dsp:sp>
    <dsp:sp modelId="{17E6065D-6440-4993-831C-2DF3D0334873}">
      <dsp:nvSpPr>
        <dsp:cNvPr id="0" name=""/>
        <dsp:cNvSpPr/>
      </dsp:nvSpPr>
      <dsp:spPr>
        <a:xfrm>
          <a:off x="4399" y="2069995"/>
          <a:ext cx="1161367" cy="11613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91/157/EEC</a:t>
          </a:r>
        </a:p>
        <a:p>
          <a:pPr marL="0" lvl="0" indent="0" algn="ctr" defTabSz="488950">
            <a:lnSpc>
              <a:spcPct val="90000"/>
            </a:lnSpc>
            <a:spcBef>
              <a:spcPct val="0"/>
            </a:spcBef>
            <a:spcAft>
              <a:spcPct val="35000"/>
            </a:spcAft>
            <a:buNone/>
          </a:pPr>
          <a:r>
            <a:rPr lang="de-DE" sz="1100" b="1" kern="1200" dirty="0"/>
            <a:t>Batterie Richtlinie</a:t>
          </a:r>
        </a:p>
      </dsp:txBody>
      <dsp:txXfrm>
        <a:off x="174477" y="2240073"/>
        <a:ext cx="821211" cy="821211"/>
      </dsp:txXfrm>
    </dsp:sp>
    <dsp:sp modelId="{68B4E082-4098-4E50-A95E-ADA1C17E4913}">
      <dsp:nvSpPr>
        <dsp:cNvPr id="0" name=""/>
        <dsp:cNvSpPr/>
      </dsp:nvSpPr>
      <dsp:spPr>
        <a:xfrm>
          <a:off x="3633673" y="1635497"/>
          <a:ext cx="2322735" cy="2030363"/>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Font typeface="Arial" panose="020B0604020202020204" pitchFamily="34" charset="0"/>
            <a:buNone/>
          </a:pPr>
          <a:r>
            <a:rPr lang="de-DE" sz="1000" kern="1200" dirty="0"/>
            <a:t>Konsolidierungen</a:t>
          </a:r>
        </a:p>
        <a:p>
          <a:pPr marL="57150" lvl="1" indent="-57150" algn="ctr" defTabSz="444500">
            <a:lnSpc>
              <a:spcPct val="90000"/>
            </a:lnSpc>
            <a:spcBef>
              <a:spcPct val="0"/>
            </a:spcBef>
            <a:spcAft>
              <a:spcPct val="15000"/>
            </a:spcAft>
            <a:buFont typeface="Arial" panose="020B0604020202020204" pitchFamily="34" charset="0"/>
            <a:buNone/>
          </a:pPr>
          <a:r>
            <a:rPr lang="de-DE" sz="1000" kern="1200" dirty="0">
              <a:hlinkClick xmlns:r="http://schemas.openxmlformats.org/officeDocument/2006/relationships" r:id="rId3"/>
            </a:rPr>
            <a:t>04/07/2018</a:t>
          </a:r>
          <a:endParaRPr lang="de-DE" sz="1000" kern="1200" dirty="0"/>
        </a:p>
        <a:p>
          <a:pPr marL="57150" lvl="1" indent="-57150" algn="ctr" defTabSz="444500">
            <a:lnSpc>
              <a:spcPct val="90000"/>
            </a:lnSpc>
            <a:spcBef>
              <a:spcPct val="0"/>
            </a:spcBef>
            <a:spcAft>
              <a:spcPct val="15000"/>
            </a:spcAft>
            <a:buFont typeface="Arial" panose="020B0604020202020204" pitchFamily="34" charset="0"/>
            <a:buNone/>
          </a:pPr>
          <a:r>
            <a:rPr lang="de-DE" sz="1000" kern="1200" dirty="0">
              <a:hlinkClick xmlns:r="http://schemas.openxmlformats.org/officeDocument/2006/relationships" r:id="rId4"/>
            </a:rPr>
            <a:t>30/12/2013</a:t>
          </a:r>
          <a:endParaRPr lang="de-DE" sz="1000" kern="1200" dirty="0"/>
        </a:p>
        <a:p>
          <a:pPr marL="57150" lvl="1" indent="-57150" algn="ctr" defTabSz="444500">
            <a:lnSpc>
              <a:spcPct val="90000"/>
            </a:lnSpc>
            <a:spcBef>
              <a:spcPct val="0"/>
            </a:spcBef>
            <a:spcAft>
              <a:spcPct val="15000"/>
            </a:spcAft>
            <a:buFont typeface="Arial" panose="020B0604020202020204" pitchFamily="34" charset="0"/>
            <a:buNone/>
          </a:pPr>
          <a:r>
            <a:rPr lang="de-DE" sz="1000" kern="1200" dirty="0">
              <a:hlinkClick xmlns:r="http://schemas.openxmlformats.org/officeDocument/2006/relationships" r:id="rId5"/>
            </a:rPr>
            <a:t>05/12/2008</a:t>
          </a:r>
          <a:endParaRPr lang="de-DE" sz="1000" kern="1200" dirty="0"/>
        </a:p>
        <a:p>
          <a:pPr marL="57150" lvl="1" indent="-57150" algn="ctr" defTabSz="444500">
            <a:lnSpc>
              <a:spcPct val="90000"/>
            </a:lnSpc>
            <a:spcBef>
              <a:spcPct val="0"/>
            </a:spcBef>
            <a:spcAft>
              <a:spcPct val="15000"/>
            </a:spcAft>
            <a:buFont typeface="Arial" panose="020B0604020202020204" pitchFamily="34" charset="0"/>
            <a:buNone/>
          </a:pPr>
          <a:r>
            <a:rPr lang="de-DE" sz="1000" kern="1200" dirty="0">
              <a:hlinkClick xmlns:r="http://schemas.openxmlformats.org/officeDocument/2006/relationships" r:id="rId6"/>
            </a:rPr>
            <a:t>20/03/2008</a:t>
          </a:r>
          <a:endParaRPr lang="de-DE" sz="1000" kern="1200" dirty="0"/>
        </a:p>
        <a:p>
          <a:pPr marL="57150" lvl="1" indent="-57150" algn="ctr" defTabSz="444500">
            <a:lnSpc>
              <a:spcPct val="90000"/>
            </a:lnSpc>
            <a:spcBef>
              <a:spcPct val="0"/>
            </a:spcBef>
            <a:spcAft>
              <a:spcPct val="15000"/>
            </a:spcAft>
            <a:buFont typeface="Arial" panose="020B0604020202020204" pitchFamily="34" charset="0"/>
            <a:buNone/>
          </a:pPr>
          <a:r>
            <a:rPr lang="de-DE" sz="1000" kern="1200" dirty="0">
              <a:hlinkClick xmlns:r="http://schemas.openxmlformats.org/officeDocument/2006/relationships" r:id="rId7"/>
            </a:rPr>
            <a:t>26/09/2006</a:t>
          </a:r>
          <a:endParaRPr lang="de-DE" sz="1000" kern="1200" dirty="0"/>
        </a:p>
        <a:p>
          <a:pPr marL="57150" lvl="1" indent="-57150" algn="ctr" defTabSz="444500">
            <a:lnSpc>
              <a:spcPct val="90000"/>
            </a:lnSpc>
            <a:spcBef>
              <a:spcPct val="0"/>
            </a:spcBef>
            <a:spcAft>
              <a:spcPct val="15000"/>
            </a:spcAft>
            <a:buNone/>
          </a:pPr>
          <a:endParaRPr lang="de-DE" sz="1000" kern="1200" dirty="0"/>
        </a:p>
      </dsp:txBody>
      <dsp:txXfrm>
        <a:off x="4214357" y="1940051"/>
        <a:ext cx="1132333" cy="1421255"/>
      </dsp:txXfrm>
    </dsp:sp>
    <dsp:sp modelId="{66A29230-77F6-407D-B52B-9CCECFAECD46}">
      <dsp:nvSpPr>
        <dsp:cNvPr id="0" name=""/>
        <dsp:cNvSpPr/>
      </dsp:nvSpPr>
      <dsp:spPr>
        <a:xfrm>
          <a:off x="3052989" y="2069995"/>
          <a:ext cx="1161367" cy="11613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2006/66/EC</a:t>
          </a:r>
        </a:p>
        <a:p>
          <a:pPr marL="0" lvl="0" indent="0" algn="ctr" defTabSz="488950">
            <a:lnSpc>
              <a:spcPct val="90000"/>
            </a:lnSpc>
            <a:spcBef>
              <a:spcPct val="0"/>
            </a:spcBef>
            <a:spcAft>
              <a:spcPct val="35000"/>
            </a:spcAft>
            <a:buNone/>
          </a:pPr>
          <a:r>
            <a:rPr lang="de-DE" sz="1100" b="1" kern="1200" dirty="0"/>
            <a:t>Batterie Richtlinie</a:t>
          </a:r>
        </a:p>
      </dsp:txBody>
      <dsp:txXfrm>
        <a:off x="3223067" y="2240073"/>
        <a:ext cx="821211" cy="821211"/>
      </dsp:txXfrm>
    </dsp:sp>
    <dsp:sp modelId="{990C4C7A-552A-41C5-AAB9-C895F0AF7FE5}">
      <dsp:nvSpPr>
        <dsp:cNvPr id="0" name=""/>
        <dsp:cNvSpPr/>
      </dsp:nvSpPr>
      <dsp:spPr>
        <a:xfrm>
          <a:off x="6682264" y="1635497"/>
          <a:ext cx="2322735" cy="2030363"/>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0" lvl="0" indent="0" algn="ctr" defTabSz="444500">
            <a:lnSpc>
              <a:spcPct val="90000"/>
            </a:lnSpc>
            <a:spcBef>
              <a:spcPct val="0"/>
            </a:spcBef>
            <a:spcAft>
              <a:spcPct val="35000"/>
            </a:spcAft>
            <a:buNone/>
          </a:pPr>
          <a:r>
            <a:rPr lang="de-DE" sz="1000" kern="1200" dirty="0"/>
            <a:t>Ersetzt 2006/66/EC 2025</a:t>
          </a:r>
        </a:p>
        <a:p>
          <a:pPr marL="0" lvl="0" indent="0" algn="ctr" defTabSz="444500">
            <a:lnSpc>
              <a:spcPct val="90000"/>
            </a:lnSpc>
            <a:spcBef>
              <a:spcPct val="0"/>
            </a:spcBef>
            <a:spcAft>
              <a:spcPct val="35000"/>
            </a:spcAft>
            <a:buNone/>
          </a:pPr>
          <a:r>
            <a:rPr lang="de-DE" sz="1000" kern="1200" dirty="0"/>
            <a:t>In Kraft getreten 17 August 2023</a:t>
          </a:r>
        </a:p>
        <a:p>
          <a:pPr marL="0" lvl="0" indent="0" algn="ctr" defTabSz="444500">
            <a:lnSpc>
              <a:spcPct val="90000"/>
            </a:lnSpc>
            <a:spcBef>
              <a:spcPct val="0"/>
            </a:spcBef>
            <a:spcAft>
              <a:spcPct val="35000"/>
            </a:spcAft>
            <a:buNone/>
          </a:pPr>
          <a:endParaRPr lang="de-DE" sz="1000" kern="1200" dirty="0"/>
        </a:p>
      </dsp:txBody>
      <dsp:txXfrm>
        <a:off x="7262948" y="1940051"/>
        <a:ext cx="1132333" cy="1421255"/>
      </dsp:txXfrm>
    </dsp:sp>
    <dsp:sp modelId="{89EB60AA-4C8E-424C-A136-3579ED8717EC}">
      <dsp:nvSpPr>
        <dsp:cNvPr id="0" name=""/>
        <dsp:cNvSpPr/>
      </dsp:nvSpPr>
      <dsp:spPr>
        <a:xfrm>
          <a:off x="6101580" y="2069995"/>
          <a:ext cx="1161367" cy="11613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2023/1542</a:t>
          </a:r>
        </a:p>
        <a:p>
          <a:pPr marL="0" lvl="0" indent="0" algn="ctr" defTabSz="488950">
            <a:lnSpc>
              <a:spcPct val="90000"/>
            </a:lnSpc>
            <a:spcBef>
              <a:spcPct val="0"/>
            </a:spcBef>
            <a:spcAft>
              <a:spcPct val="35000"/>
            </a:spcAft>
            <a:buNone/>
          </a:pPr>
          <a:r>
            <a:rPr lang="de-DE" sz="1100" b="1" kern="1200" dirty="0"/>
            <a:t>Batterie</a:t>
          </a:r>
        </a:p>
        <a:p>
          <a:pPr marL="0" lvl="0" indent="0" algn="ctr" defTabSz="488950">
            <a:lnSpc>
              <a:spcPct val="90000"/>
            </a:lnSpc>
            <a:spcBef>
              <a:spcPct val="0"/>
            </a:spcBef>
            <a:spcAft>
              <a:spcPct val="35000"/>
            </a:spcAft>
            <a:buNone/>
          </a:pPr>
          <a:r>
            <a:rPr lang="de-DE" sz="1100" b="1" kern="1200" dirty="0"/>
            <a:t>Verordnung</a:t>
          </a:r>
        </a:p>
      </dsp:txBody>
      <dsp:txXfrm>
        <a:off x="6271658" y="2240073"/>
        <a:ext cx="821211" cy="8212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1AB58-CC84-45B2-8933-A6FA39DE6B0B}">
      <dsp:nvSpPr>
        <dsp:cNvPr id="0" name=""/>
        <dsp:cNvSpPr/>
      </dsp:nvSpPr>
      <dsp:spPr>
        <a:xfrm>
          <a:off x="585083" y="1635497"/>
          <a:ext cx="2322735" cy="2030363"/>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0" lvl="0" indent="0" algn="ctr" defTabSz="444500">
            <a:lnSpc>
              <a:spcPct val="90000"/>
            </a:lnSpc>
            <a:spcBef>
              <a:spcPct val="0"/>
            </a:spcBef>
            <a:spcAft>
              <a:spcPct val="35000"/>
            </a:spcAft>
            <a:buNone/>
          </a:pPr>
          <a:r>
            <a:rPr lang="de-DE" sz="1000" kern="1200" dirty="0" err="1"/>
            <a:t>Konsolidierierungen</a:t>
          </a:r>
          <a:endParaRPr lang="de-DE" sz="1000" kern="1200" dirty="0"/>
        </a:p>
        <a:p>
          <a:pPr marL="0" lvl="0" indent="0" algn="ctr" defTabSz="444500">
            <a:lnSpc>
              <a:spcPct val="90000"/>
            </a:lnSpc>
            <a:spcBef>
              <a:spcPct val="0"/>
            </a:spcBef>
            <a:spcAft>
              <a:spcPct val="35000"/>
            </a:spcAft>
            <a:buFont typeface="Arial" panose="020B0604020202020204" pitchFamily="34" charset="0"/>
            <a:buNone/>
          </a:pPr>
          <a:r>
            <a:rPr lang="de-DE" sz="1000" kern="1200" dirty="0">
              <a:hlinkClick xmlns:r="http://schemas.openxmlformats.org/officeDocument/2006/relationships" r:id="rId1"/>
            </a:rPr>
            <a:t>25/01/1999</a:t>
          </a:r>
          <a:endParaRPr lang="de-DE" sz="1000" kern="1200" dirty="0"/>
        </a:p>
        <a:p>
          <a:pPr marL="0" lvl="0" indent="0" algn="ctr" defTabSz="444500">
            <a:lnSpc>
              <a:spcPct val="90000"/>
            </a:lnSpc>
            <a:spcBef>
              <a:spcPct val="0"/>
            </a:spcBef>
            <a:spcAft>
              <a:spcPct val="35000"/>
            </a:spcAft>
            <a:buFont typeface="Arial" panose="020B0604020202020204" pitchFamily="34" charset="0"/>
            <a:buNone/>
          </a:pPr>
          <a:r>
            <a:rPr lang="de-DE" sz="1000" kern="1200" dirty="0">
              <a:hlinkClick xmlns:r="http://schemas.openxmlformats.org/officeDocument/2006/relationships" r:id="rId2"/>
            </a:rPr>
            <a:t>26/09/2008</a:t>
          </a:r>
          <a:endParaRPr lang="de-DE" sz="1000" kern="1200" dirty="0"/>
        </a:p>
      </dsp:txBody>
      <dsp:txXfrm>
        <a:off x="1165766" y="1940051"/>
        <a:ext cx="1132333" cy="1421255"/>
      </dsp:txXfrm>
    </dsp:sp>
    <dsp:sp modelId="{17E6065D-6440-4993-831C-2DF3D0334873}">
      <dsp:nvSpPr>
        <dsp:cNvPr id="0" name=""/>
        <dsp:cNvSpPr/>
      </dsp:nvSpPr>
      <dsp:spPr>
        <a:xfrm>
          <a:off x="4399" y="2069995"/>
          <a:ext cx="1161367" cy="11613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91/157/EEC</a:t>
          </a:r>
        </a:p>
        <a:p>
          <a:pPr marL="0" lvl="0" indent="0" algn="ctr" defTabSz="488950">
            <a:lnSpc>
              <a:spcPct val="90000"/>
            </a:lnSpc>
            <a:spcBef>
              <a:spcPct val="0"/>
            </a:spcBef>
            <a:spcAft>
              <a:spcPct val="35000"/>
            </a:spcAft>
            <a:buNone/>
          </a:pPr>
          <a:r>
            <a:rPr lang="de-DE" sz="1100" b="1" kern="1200" dirty="0"/>
            <a:t>Batterie Richtlinie</a:t>
          </a:r>
        </a:p>
      </dsp:txBody>
      <dsp:txXfrm>
        <a:off x="174477" y="2240073"/>
        <a:ext cx="821211" cy="821211"/>
      </dsp:txXfrm>
    </dsp:sp>
    <dsp:sp modelId="{68B4E082-4098-4E50-A95E-ADA1C17E4913}">
      <dsp:nvSpPr>
        <dsp:cNvPr id="0" name=""/>
        <dsp:cNvSpPr/>
      </dsp:nvSpPr>
      <dsp:spPr>
        <a:xfrm>
          <a:off x="3633673" y="1635497"/>
          <a:ext cx="2322735" cy="2030363"/>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Font typeface="Arial" panose="020B0604020202020204" pitchFamily="34" charset="0"/>
            <a:buNone/>
          </a:pPr>
          <a:r>
            <a:rPr lang="de-DE" sz="1000" kern="1200" dirty="0"/>
            <a:t>Konsolidierungen</a:t>
          </a:r>
        </a:p>
        <a:p>
          <a:pPr marL="57150" lvl="1" indent="-57150" algn="ctr" defTabSz="444500">
            <a:lnSpc>
              <a:spcPct val="90000"/>
            </a:lnSpc>
            <a:spcBef>
              <a:spcPct val="0"/>
            </a:spcBef>
            <a:spcAft>
              <a:spcPct val="15000"/>
            </a:spcAft>
            <a:buFont typeface="Arial" panose="020B0604020202020204" pitchFamily="34" charset="0"/>
            <a:buNone/>
          </a:pPr>
          <a:r>
            <a:rPr lang="de-DE" sz="1000" kern="1200" dirty="0">
              <a:hlinkClick xmlns:r="http://schemas.openxmlformats.org/officeDocument/2006/relationships" r:id="rId3"/>
            </a:rPr>
            <a:t>04/07/2018</a:t>
          </a:r>
          <a:endParaRPr lang="de-DE" sz="1000" kern="1200" dirty="0"/>
        </a:p>
        <a:p>
          <a:pPr marL="57150" lvl="1" indent="-57150" algn="ctr" defTabSz="444500">
            <a:lnSpc>
              <a:spcPct val="90000"/>
            </a:lnSpc>
            <a:spcBef>
              <a:spcPct val="0"/>
            </a:spcBef>
            <a:spcAft>
              <a:spcPct val="15000"/>
            </a:spcAft>
            <a:buFont typeface="Arial" panose="020B0604020202020204" pitchFamily="34" charset="0"/>
            <a:buNone/>
          </a:pPr>
          <a:r>
            <a:rPr lang="de-DE" sz="1000" kern="1200" dirty="0">
              <a:hlinkClick xmlns:r="http://schemas.openxmlformats.org/officeDocument/2006/relationships" r:id="rId4"/>
            </a:rPr>
            <a:t>30/12/2013</a:t>
          </a:r>
          <a:endParaRPr lang="de-DE" sz="1000" kern="1200" dirty="0"/>
        </a:p>
        <a:p>
          <a:pPr marL="57150" lvl="1" indent="-57150" algn="ctr" defTabSz="444500">
            <a:lnSpc>
              <a:spcPct val="90000"/>
            </a:lnSpc>
            <a:spcBef>
              <a:spcPct val="0"/>
            </a:spcBef>
            <a:spcAft>
              <a:spcPct val="15000"/>
            </a:spcAft>
            <a:buFont typeface="Arial" panose="020B0604020202020204" pitchFamily="34" charset="0"/>
            <a:buNone/>
          </a:pPr>
          <a:r>
            <a:rPr lang="de-DE" sz="1000" kern="1200" dirty="0">
              <a:hlinkClick xmlns:r="http://schemas.openxmlformats.org/officeDocument/2006/relationships" r:id="rId5"/>
            </a:rPr>
            <a:t>05/12/2008</a:t>
          </a:r>
          <a:endParaRPr lang="de-DE" sz="1000" kern="1200" dirty="0"/>
        </a:p>
        <a:p>
          <a:pPr marL="57150" lvl="1" indent="-57150" algn="ctr" defTabSz="444500">
            <a:lnSpc>
              <a:spcPct val="90000"/>
            </a:lnSpc>
            <a:spcBef>
              <a:spcPct val="0"/>
            </a:spcBef>
            <a:spcAft>
              <a:spcPct val="15000"/>
            </a:spcAft>
            <a:buFont typeface="Arial" panose="020B0604020202020204" pitchFamily="34" charset="0"/>
            <a:buNone/>
          </a:pPr>
          <a:r>
            <a:rPr lang="de-DE" sz="1000" kern="1200" dirty="0">
              <a:hlinkClick xmlns:r="http://schemas.openxmlformats.org/officeDocument/2006/relationships" r:id="rId6"/>
            </a:rPr>
            <a:t>20/03/2008</a:t>
          </a:r>
          <a:endParaRPr lang="de-DE" sz="1000" kern="1200" dirty="0"/>
        </a:p>
        <a:p>
          <a:pPr marL="57150" lvl="1" indent="-57150" algn="ctr" defTabSz="444500">
            <a:lnSpc>
              <a:spcPct val="90000"/>
            </a:lnSpc>
            <a:spcBef>
              <a:spcPct val="0"/>
            </a:spcBef>
            <a:spcAft>
              <a:spcPct val="15000"/>
            </a:spcAft>
            <a:buFont typeface="Arial" panose="020B0604020202020204" pitchFamily="34" charset="0"/>
            <a:buNone/>
          </a:pPr>
          <a:r>
            <a:rPr lang="de-DE" sz="1000" kern="1200" dirty="0">
              <a:hlinkClick xmlns:r="http://schemas.openxmlformats.org/officeDocument/2006/relationships" r:id="rId7"/>
            </a:rPr>
            <a:t>26/09/2006</a:t>
          </a:r>
          <a:endParaRPr lang="de-DE" sz="1000" kern="1200" dirty="0"/>
        </a:p>
        <a:p>
          <a:pPr marL="57150" lvl="1" indent="-57150" algn="ctr" defTabSz="444500">
            <a:lnSpc>
              <a:spcPct val="90000"/>
            </a:lnSpc>
            <a:spcBef>
              <a:spcPct val="0"/>
            </a:spcBef>
            <a:spcAft>
              <a:spcPct val="15000"/>
            </a:spcAft>
            <a:buNone/>
          </a:pPr>
          <a:endParaRPr lang="de-DE" sz="1000" kern="1200" dirty="0"/>
        </a:p>
      </dsp:txBody>
      <dsp:txXfrm>
        <a:off x="4214357" y="1940051"/>
        <a:ext cx="1132333" cy="1421255"/>
      </dsp:txXfrm>
    </dsp:sp>
    <dsp:sp modelId="{66A29230-77F6-407D-B52B-9CCECFAECD46}">
      <dsp:nvSpPr>
        <dsp:cNvPr id="0" name=""/>
        <dsp:cNvSpPr/>
      </dsp:nvSpPr>
      <dsp:spPr>
        <a:xfrm>
          <a:off x="3052989" y="2069995"/>
          <a:ext cx="1161367" cy="11613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2006/66/EC</a:t>
          </a:r>
        </a:p>
        <a:p>
          <a:pPr marL="0" lvl="0" indent="0" algn="ctr" defTabSz="488950">
            <a:lnSpc>
              <a:spcPct val="90000"/>
            </a:lnSpc>
            <a:spcBef>
              <a:spcPct val="0"/>
            </a:spcBef>
            <a:spcAft>
              <a:spcPct val="35000"/>
            </a:spcAft>
            <a:buNone/>
          </a:pPr>
          <a:r>
            <a:rPr lang="de-DE" sz="1100" b="1" kern="1200" dirty="0"/>
            <a:t>Batterie Richtlinie</a:t>
          </a:r>
        </a:p>
      </dsp:txBody>
      <dsp:txXfrm>
        <a:off x="3223067" y="2240073"/>
        <a:ext cx="821211" cy="821211"/>
      </dsp:txXfrm>
    </dsp:sp>
    <dsp:sp modelId="{990C4C7A-552A-41C5-AAB9-C895F0AF7FE5}">
      <dsp:nvSpPr>
        <dsp:cNvPr id="0" name=""/>
        <dsp:cNvSpPr/>
      </dsp:nvSpPr>
      <dsp:spPr>
        <a:xfrm>
          <a:off x="6682264" y="1635497"/>
          <a:ext cx="2322735" cy="2030363"/>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0" lvl="0" indent="0" algn="ctr" defTabSz="444500">
            <a:lnSpc>
              <a:spcPct val="90000"/>
            </a:lnSpc>
            <a:spcBef>
              <a:spcPct val="0"/>
            </a:spcBef>
            <a:spcAft>
              <a:spcPct val="35000"/>
            </a:spcAft>
            <a:buNone/>
          </a:pPr>
          <a:r>
            <a:rPr lang="de-DE" sz="1000" kern="1200" dirty="0"/>
            <a:t>Ersetzt 2006/66/EC 2025</a:t>
          </a:r>
        </a:p>
        <a:p>
          <a:pPr marL="0" lvl="0" indent="0" algn="ctr" defTabSz="444500">
            <a:lnSpc>
              <a:spcPct val="90000"/>
            </a:lnSpc>
            <a:spcBef>
              <a:spcPct val="0"/>
            </a:spcBef>
            <a:spcAft>
              <a:spcPct val="35000"/>
            </a:spcAft>
            <a:buNone/>
          </a:pPr>
          <a:r>
            <a:rPr lang="de-DE" sz="1000" kern="1200" dirty="0"/>
            <a:t>In Kraft getreten 17 August 2023</a:t>
          </a:r>
        </a:p>
        <a:p>
          <a:pPr marL="0" lvl="0" indent="0" algn="ctr" defTabSz="444500">
            <a:lnSpc>
              <a:spcPct val="90000"/>
            </a:lnSpc>
            <a:spcBef>
              <a:spcPct val="0"/>
            </a:spcBef>
            <a:spcAft>
              <a:spcPct val="35000"/>
            </a:spcAft>
            <a:buNone/>
          </a:pPr>
          <a:endParaRPr lang="de-DE" sz="1000" kern="1200" dirty="0"/>
        </a:p>
      </dsp:txBody>
      <dsp:txXfrm>
        <a:off x="7262948" y="1940051"/>
        <a:ext cx="1132333" cy="1421255"/>
      </dsp:txXfrm>
    </dsp:sp>
    <dsp:sp modelId="{89EB60AA-4C8E-424C-A136-3579ED8717EC}">
      <dsp:nvSpPr>
        <dsp:cNvPr id="0" name=""/>
        <dsp:cNvSpPr/>
      </dsp:nvSpPr>
      <dsp:spPr>
        <a:xfrm>
          <a:off x="6101580" y="2069995"/>
          <a:ext cx="1161367" cy="11613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1" kern="1200" dirty="0"/>
            <a:t>2023/1542</a:t>
          </a:r>
        </a:p>
        <a:p>
          <a:pPr marL="0" lvl="0" indent="0" algn="ctr" defTabSz="488950">
            <a:lnSpc>
              <a:spcPct val="90000"/>
            </a:lnSpc>
            <a:spcBef>
              <a:spcPct val="0"/>
            </a:spcBef>
            <a:spcAft>
              <a:spcPct val="35000"/>
            </a:spcAft>
            <a:buNone/>
          </a:pPr>
          <a:r>
            <a:rPr lang="de-DE" sz="1100" b="1" kern="1200" dirty="0"/>
            <a:t>Batterie</a:t>
          </a:r>
        </a:p>
        <a:p>
          <a:pPr marL="0" lvl="0" indent="0" algn="ctr" defTabSz="488950">
            <a:lnSpc>
              <a:spcPct val="90000"/>
            </a:lnSpc>
            <a:spcBef>
              <a:spcPct val="0"/>
            </a:spcBef>
            <a:spcAft>
              <a:spcPct val="35000"/>
            </a:spcAft>
            <a:buNone/>
          </a:pPr>
          <a:r>
            <a:rPr lang="de-DE" sz="1100" b="1" kern="1200" dirty="0"/>
            <a:t>Verordnung</a:t>
          </a:r>
        </a:p>
      </dsp:txBody>
      <dsp:txXfrm>
        <a:off x="6271658" y="2240073"/>
        <a:ext cx="821211" cy="82121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028EFDA-A75E-49AB-9C1C-E96D5D8201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a:extLst>
              <a:ext uri="{FF2B5EF4-FFF2-40B4-BE49-F238E27FC236}">
                <a16:creationId xmlns:a16="http://schemas.microsoft.com/office/drawing/2014/main" id="{89DB3184-593B-4E78-B58C-DA62E4A2A4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51B798-6D2C-417B-AF46-ECB70983C150}" type="datetimeFigureOut">
              <a:rPr lang="en-US" smtClean="0"/>
              <a:t>9/25/2023</a:t>
            </a:fld>
            <a:endParaRPr lang="en-US"/>
          </a:p>
        </p:txBody>
      </p:sp>
      <p:sp>
        <p:nvSpPr>
          <p:cNvPr id="4" name="Fußzeilenplatzhalter 3">
            <a:extLst>
              <a:ext uri="{FF2B5EF4-FFF2-40B4-BE49-F238E27FC236}">
                <a16:creationId xmlns:a16="http://schemas.microsoft.com/office/drawing/2014/main" id="{5015F87B-7E94-4DDB-9703-3B62B77C5F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a:extLst>
              <a:ext uri="{FF2B5EF4-FFF2-40B4-BE49-F238E27FC236}">
                <a16:creationId xmlns:a16="http://schemas.microsoft.com/office/drawing/2014/main" id="{87C9CA73-2501-4D43-9D8D-E09D9E3F3D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651251-5CB6-4896-AAF1-C5E7C80339FD}" type="slidenum">
              <a:rPr lang="en-US" smtClean="0"/>
              <a:t>‹Nr.›</a:t>
            </a:fld>
            <a:endParaRPr lang="en-US"/>
          </a:p>
        </p:txBody>
      </p:sp>
    </p:spTree>
    <p:extLst>
      <p:ext uri="{BB962C8B-B14F-4D97-AF65-F5344CB8AC3E}">
        <p14:creationId xmlns:p14="http://schemas.microsoft.com/office/powerpoint/2010/main" val="2254844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00A665-AB63-487C-A689-A96D5AA0C864}" type="datetimeFigureOut">
              <a:rPr lang="en-US" smtClean="0"/>
              <a:t>9/25/2023</a:t>
            </a:fld>
            <a:endParaRPr lang="en-US"/>
          </a:p>
        </p:txBody>
      </p:sp>
      <p:sp>
        <p:nvSpPr>
          <p:cNvPr id="4" name="Folienbildplatzhalter 3"/>
          <p:cNvSpPr>
            <a:spLocks noGrp="1" noRot="1" noChangeAspect="1"/>
          </p:cNvSpPr>
          <p:nvPr>
            <p:ph type="sldImg" idx="2"/>
          </p:nvPr>
        </p:nvSpPr>
        <p:spPr>
          <a:xfrm>
            <a:off x="1455821" y="1143000"/>
            <a:ext cx="3946358" cy="2219826"/>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29F0A-9DE2-44AB-9A84-CC28BAF7B397}" type="slidenum">
              <a:rPr lang="en-US" smtClean="0"/>
              <a:t>‹Nr.›</a:t>
            </a:fld>
            <a:endParaRPr lang="en-US"/>
          </a:p>
        </p:txBody>
      </p:sp>
    </p:spTree>
    <p:extLst>
      <p:ext uri="{BB962C8B-B14F-4D97-AF65-F5344CB8AC3E}">
        <p14:creationId xmlns:p14="http://schemas.microsoft.com/office/powerpoint/2010/main" val="1952665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kern="1200">
        <a:solidFill>
          <a:schemeClr val="accent1"/>
        </a:solidFill>
        <a:latin typeface="+mj-lt"/>
        <a:ea typeface="+mn-ea"/>
        <a:cs typeface="+mn-cs"/>
      </a:defRPr>
    </a:lvl1pPr>
    <a:lvl2pPr marL="180975" indent="-180975" algn="l" defTabSz="914400" rtl="0" eaLnBrk="1" latinLnBrk="0" hangingPunct="1">
      <a:buClr>
        <a:schemeClr val="accent1"/>
      </a:buClr>
      <a:buFont typeface="Wingdings" panose="05000000000000000000" pitchFamily="2" charset="2"/>
      <a:buChar char="§"/>
      <a:defRPr sz="1200" kern="1200">
        <a:solidFill>
          <a:schemeClr val="tx1"/>
        </a:solidFill>
        <a:latin typeface="+mn-lt"/>
        <a:ea typeface="+mn-ea"/>
        <a:cs typeface="+mn-cs"/>
      </a:defRPr>
    </a:lvl2pPr>
    <a:lvl3pPr marL="360363" indent="-179388" algn="l" defTabSz="914400" rtl="0" eaLnBrk="1" latinLnBrk="0" hangingPunct="1">
      <a:buClr>
        <a:schemeClr val="bg2"/>
      </a:buClr>
      <a:buFont typeface="Wingdings" panose="05000000000000000000" pitchFamily="2" charset="2"/>
      <a:buChar char="§"/>
      <a:defRPr sz="1200" kern="1200">
        <a:solidFill>
          <a:schemeClr val="tx1"/>
        </a:solidFill>
        <a:latin typeface="+mn-lt"/>
        <a:ea typeface="+mn-ea"/>
        <a:cs typeface="+mn-cs"/>
      </a:defRPr>
    </a:lvl3pPr>
    <a:lvl4pPr marL="541338" indent="-180975" algn="l" defTabSz="914400" rtl="0" eaLnBrk="1" latinLnBrk="0" hangingPunct="1">
      <a:buClr>
        <a:schemeClr val="bg2"/>
      </a:buClr>
      <a:buFont typeface="Wingdings" panose="05000000000000000000" pitchFamily="2" charset="2"/>
      <a:buChar char="§"/>
      <a:defRPr sz="1200" kern="1200">
        <a:solidFill>
          <a:schemeClr val="tx1"/>
        </a:solidFill>
        <a:latin typeface="+mn-lt"/>
        <a:ea typeface="+mn-ea"/>
        <a:cs typeface="+mn-cs"/>
      </a:defRPr>
    </a:lvl4pPr>
    <a:lvl5pPr marL="722313" indent="-180975" algn="l" defTabSz="914400" rtl="0" eaLnBrk="1" latinLnBrk="0" hangingPunct="1">
      <a:buClr>
        <a:schemeClr val="bg2"/>
      </a:buClr>
      <a:buFont typeface="Wingdings" panose="05000000000000000000" pitchFamily="2"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55738" y="1143000"/>
            <a:ext cx="3946525" cy="22193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4629F0A-9DE2-44AB-9A84-CC28BAF7B397}" type="slidenum">
              <a:rPr lang="en-US" smtClean="0"/>
              <a:t>3</a:t>
            </a:fld>
            <a:endParaRPr lang="en-US"/>
          </a:p>
        </p:txBody>
      </p:sp>
    </p:spTree>
    <p:extLst>
      <p:ext uri="{BB962C8B-B14F-4D97-AF65-F5344CB8AC3E}">
        <p14:creationId xmlns:p14="http://schemas.microsoft.com/office/powerpoint/2010/main" val="639017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55738" y="1143000"/>
            <a:ext cx="3946525" cy="2219325"/>
          </a:xfrm>
        </p:spPr>
      </p:sp>
      <p:sp>
        <p:nvSpPr>
          <p:cNvPr id="3" name="Notizenplatzhalter 2"/>
          <p:cNvSpPr>
            <a:spLocks noGrp="1"/>
          </p:cNvSpPr>
          <p:nvPr>
            <p:ph type="body" idx="1"/>
          </p:nvPr>
        </p:nvSpPr>
        <p:spPr/>
        <p:txBody>
          <a:bodyPr/>
          <a:lstStyle/>
          <a:p>
            <a:r>
              <a:rPr lang="de-DE" b="1" dirty="0"/>
              <a:t>(91 / 157/EEC) </a:t>
            </a:r>
            <a:r>
              <a:rPr lang="de-DE" dirty="0"/>
              <a:t>ca. 4 Seiten der ganzen Richtlinie:</a:t>
            </a:r>
          </a:p>
          <a:p>
            <a:r>
              <a:rPr lang="en-US" dirty="0"/>
              <a:t>- Separate collection,</a:t>
            </a:r>
          </a:p>
          <a:p>
            <a:r>
              <a:rPr lang="en-US" dirty="0"/>
              <a:t>- where appropriate, recycling,</a:t>
            </a:r>
          </a:p>
          <a:p>
            <a:pPr marL="171450" indent="-171450">
              <a:buFontTx/>
              <a:buChar char="-"/>
            </a:pPr>
            <a:r>
              <a:rPr lang="en-US" dirty="0"/>
              <a:t>the heavy-metal content</a:t>
            </a:r>
          </a:p>
          <a:p>
            <a:pPr marL="171450" indent="-171450">
              <a:buFontTx/>
              <a:buChar char="-"/>
            </a:pPr>
            <a:endParaRPr lang="en-US" dirty="0"/>
          </a:p>
          <a:p>
            <a:pPr marL="171450" indent="-171450">
              <a:buFontTx/>
              <a:buChar char="-"/>
            </a:pPr>
            <a:r>
              <a:rPr lang="en-US" dirty="0" err="1"/>
              <a:t>Stoffverbote</a:t>
            </a:r>
            <a:r>
              <a:rPr lang="en-US" dirty="0"/>
              <a:t> (</a:t>
            </a:r>
            <a:r>
              <a:rPr lang="en-US" dirty="0" err="1"/>
              <a:t>z.b</a:t>
            </a:r>
            <a:r>
              <a:rPr lang="en-US" dirty="0"/>
              <a:t>. </a:t>
            </a:r>
            <a:r>
              <a:rPr lang="en-US" dirty="0" err="1"/>
              <a:t>quecksilber</a:t>
            </a:r>
            <a:r>
              <a:rPr lang="en-US" dirty="0"/>
              <a:t>)</a:t>
            </a:r>
          </a:p>
          <a:p>
            <a:pPr marL="171450" indent="-171450">
              <a:buFontTx/>
              <a:buChar char="-"/>
            </a:pPr>
            <a:endParaRPr lang="en-US" dirty="0"/>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2006/66/EC</a:t>
            </a:r>
            <a:endParaRPr lang="de-DE" dirty="0"/>
          </a:p>
          <a:p>
            <a:pPr marL="171450" indent="-171450">
              <a:buFontTx/>
              <a:buChar char="-"/>
            </a:pPr>
            <a:r>
              <a:rPr lang="en-US" dirty="0"/>
              <a:t>The European Battery Directive 2006/66/EC governs the marketing, labelling, take-back and disposal of batteries and accumulators in the Member States of the European Union, imposes obligations on producers, consumers and retailers in this regard and sets maximum limits for pollutants and heavy metals contained in batteries. The long-term aim is also to increase the multiple use of portable batteries. The regulation was converted into national law in November 2015 by what is called the Battery Act (</a:t>
            </a:r>
            <a:r>
              <a:rPr lang="en-US" dirty="0" err="1"/>
              <a:t>BattG</a:t>
            </a:r>
            <a:r>
              <a:rPr lang="en-US" dirty="0"/>
              <a:t>) and has since been in force throughout Germany.</a:t>
            </a:r>
          </a:p>
          <a:p>
            <a:pPr marL="171450" indent="-171450">
              <a:buFontTx/>
              <a:buChar char="-"/>
            </a:pPr>
            <a:endParaRPr lang="en-US" dirty="0"/>
          </a:p>
          <a:p>
            <a:pPr marL="0" indent="0">
              <a:buFontTx/>
              <a:buNone/>
            </a:pPr>
            <a:endParaRPr lang="en-US" dirty="0"/>
          </a:p>
          <a:p>
            <a:pPr marL="0" indent="0">
              <a:buFontTx/>
              <a:buNone/>
            </a:pPr>
            <a:endParaRPr lang="en-US" dirty="0"/>
          </a:p>
          <a:p>
            <a:pPr marL="0" indent="0">
              <a:buFontTx/>
              <a:buNone/>
            </a:pPr>
            <a:endParaRPr lang="de-DE" dirty="0"/>
          </a:p>
          <a:p>
            <a:endParaRPr lang="de-DE" dirty="0"/>
          </a:p>
        </p:txBody>
      </p:sp>
      <p:sp>
        <p:nvSpPr>
          <p:cNvPr id="4" name="Foliennummernplatzhalter 3"/>
          <p:cNvSpPr>
            <a:spLocks noGrp="1"/>
          </p:cNvSpPr>
          <p:nvPr>
            <p:ph type="sldNum" sz="quarter" idx="5"/>
          </p:nvPr>
        </p:nvSpPr>
        <p:spPr/>
        <p:txBody>
          <a:bodyPr/>
          <a:lstStyle/>
          <a:p>
            <a:fld id="{04629F0A-9DE2-44AB-9A84-CC28BAF7B397}" type="slidenum">
              <a:rPr lang="en-US" smtClean="0"/>
              <a:t>8</a:t>
            </a:fld>
            <a:endParaRPr lang="en-US"/>
          </a:p>
        </p:txBody>
      </p:sp>
    </p:spTree>
    <p:extLst>
      <p:ext uri="{BB962C8B-B14F-4D97-AF65-F5344CB8AC3E}">
        <p14:creationId xmlns:p14="http://schemas.microsoft.com/office/powerpoint/2010/main" val="2604524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55738" y="1143000"/>
            <a:ext cx="3946525" cy="2219325"/>
          </a:xfrm>
        </p:spPr>
      </p:sp>
      <p:sp>
        <p:nvSpPr>
          <p:cNvPr id="3" name="Notizenplatzhalter 2"/>
          <p:cNvSpPr>
            <a:spLocks noGrp="1"/>
          </p:cNvSpPr>
          <p:nvPr>
            <p:ph type="body" idx="1"/>
          </p:nvPr>
        </p:nvSpPr>
        <p:spPr/>
        <p:txBody>
          <a:bodyPr/>
          <a:lstStyle/>
          <a:p>
            <a:r>
              <a:rPr lang="de-DE" b="1" dirty="0"/>
              <a:t>(91 / 157/EEC) </a:t>
            </a:r>
            <a:r>
              <a:rPr lang="de-DE" dirty="0"/>
              <a:t>ca. 4 Seiten der ganzen Richtlinie:</a:t>
            </a:r>
          </a:p>
          <a:p>
            <a:r>
              <a:rPr lang="en-US" dirty="0"/>
              <a:t>- Separate collection,</a:t>
            </a:r>
          </a:p>
          <a:p>
            <a:r>
              <a:rPr lang="en-US" dirty="0"/>
              <a:t>- where appropriate, recycling,</a:t>
            </a:r>
          </a:p>
          <a:p>
            <a:pPr marL="171450" indent="-171450">
              <a:buFontTx/>
              <a:buChar char="-"/>
            </a:pPr>
            <a:r>
              <a:rPr lang="en-US" dirty="0"/>
              <a:t>the heavy-metal content</a:t>
            </a:r>
          </a:p>
          <a:p>
            <a:pPr marL="171450" indent="-171450">
              <a:buFontTx/>
              <a:buChar char="-"/>
            </a:pPr>
            <a:endParaRPr lang="en-US" dirty="0"/>
          </a:p>
          <a:p>
            <a:pPr marL="171450" indent="-171450">
              <a:buFontTx/>
              <a:buChar char="-"/>
            </a:pPr>
            <a:r>
              <a:rPr lang="en-US" dirty="0" err="1"/>
              <a:t>Stoffverbote</a:t>
            </a:r>
            <a:r>
              <a:rPr lang="en-US" dirty="0"/>
              <a:t> (</a:t>
            </a:r>
            <a:r>
              <a:rPr lang="en-US" dirty="0" err="1"/>
              <a:t>z.b</a:t>
            </a:r>
            <a:r>
              <a:rPr lang="en-US" dirty="0"/>
              <a:t>. </a:t>
            </a:r>
            <a:r>
              <a:rPr lang="en-US" dirty="0" err="1"/>
              <a:t>quecksilber</a:t>
            </a:r>
            <a:r>
              <a:rPr lang="en-US" dirty="0"/>
              <a:t>)</a:t>
            </a:r>
          </a:p>
          <a:p>
            <a:pPr marL="171450" indent="-171450">
              <a:buFontTx/>
              <a:buChar char="-"/>
            </a:pPr>
            <a:endParaRPr lang="en-US" dirty="0"/>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2006/66/EC – 27 </a:t>
            </a:r>
            <a:r>
              <a:rPr lang="de-DE" b="1" dirty="0" err="1"/>
              <a:t>seiten</a:t>
            </a:r>
            <a:endParaRPr lang="de-DE" dirty="0"/>
          </a:p>
          <a:p>
            <a:pPr marL="171450" indent="-171450">
              <a:buFontTx/>
              <a:buChar char="-"/>
            </a:pPr>
            <a:r>
              <a:rPr lang="en-US" dirty="0"/>
              <a:t>The European Battery Directive 2006/66/EC governs the marketing, labelling, take-back and disposal of batteries and accumulators in the Member States of the European Union, imposes obligations on producers, consumers and retailers in this regard and sets maximum limits for pollutants and heavy metals contained in batteries. The long-term aim is also to increase the multiple use of portable batteries. The regulation was converted into national law in November 2015 by what is called the Battery Act (</a:t>
            </a:r>
            <a:r>
              <a:rPr lang="en-US" dirty="0" err="1"/>
              <a:t>BattG</a:t>
            </a:r>
            <a:r>
              <a:rPr lang="en-US" dirty="0"/>
              <a:t>) and has since been in force throughout Germany.</a:t>
            </a:r>
          </a:p>
          <a:p>
            <a:pPr marL="171450" indent="-171450">
              <a:buFontTx/>
              <a:buChar char="-"/>
            </a:pPr>
            <a:endParaRPr lang="en-US" dirty="0"/>
          </a:p>
          <a:p>
            <a:pPr marL="0" indent="0">
              <a:buFontTx/>
              <a:buNone/>
            </a:pPr>
            <a:endParaRPr lang="en-US" dirty="0"/>
          </a:p>
          <a:p>
            <a:pPr marL="0" indent="0">
              <a:buFontTx/>
              <a:buNone/>
            </a:pPr>
            <a:endParaRPr lang="en-US" dirty="0"/>
          </a:p>
          <a:p>
            <a:pPr marL="0" indent="0">
              <a:buFontTx/>
              <a:buNone/>
            </a:pPr>
            <a:endParaRPr lang="de-DE" dirty="0"/>
          </a:p>
          <a:p>
            <a:endParaRPr lang="de-DE" dirty="0"/>
          </a:p>
        </p:txBody>
      </p:sp>
      <p:sp>
        <p:nvSpPr>
          <p:cNvPr id="4" name="Foliennummernplatzhalter 3"/>
          <p:cNvSpPr>
            <a:spLocks noGrp="1"/>
          </p:cNvSpPr>
          <p:nvPr>
            <p:ph type="sldNum" sz="quarter" idx="5"/>
          </p:nvPr>
        </p:nvSpPr>
        <p:spPr/>
        <p:txBody>
          <a:bodyPr/>
          <a:lstStyle/>
          <a:p>
            <a:fld id="{04629F0A-9DE2-44AB-9A84-CC28BAF7B397}" type="slidenum">
              <a:rPr lang="en-US" smtClean="0"/>
              <a:t>9</a:t>
            </a:fld>
            <a:endParaRPr lang="en-US"/>
          </a:p>
        </p:txBody>
      </p:sp>
    </p:spTree>
    <p:extLst>
      <p:ext uri="{BB962C8B-B14F-4D97-AF65-F5344CB8AC3E}">
        <p14:creationId xmlns:p14="http://schemas.microsoft.com/office/powerpoint/2010/main" val="3874897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55738" y="1143000"/>
            <a:ext cx="3946525" cy="2219325"/>
          </a:xfrm>
        </p:spPr>
      </p:sp>
      <p:sp>
        <p:nvSpPr>
          <p:cNvPr id="3" name="Notizenplatzhalter 2"/>
          <p:cNvSpPr>
            <a:spLocks noGrp="1"/>
          </p:cNvSpPr>
          <p:nvPr>
            <p:ph type="body" idx="1"/>
          </p:nvPr>
        </p:nvSpPr>
        <p:spPr/>
        <p:txBody>
          <a:bodyPr/>
          <a:lstStyle/>
          <a:p>
            <a:r>
              <a:rPr lang="de-DE" b="1" dirty="0"/>
              <a:t>(91 / 157/EEC) </a:t>
            </a:r>
            <a:r>
              <a:rPr lang="de-DE" dirty="0"/>
              <a:t>ca. 4 Seiten der ganzen Richtlinie:</a:t>
            </a:r>
          </a:p>
          <a:p>
            <a:r>
              <a:rPr lang="en-US" dirty="0"/>
              <a:t>- Separate collection,</a:t>
            </a:r>
          </a:p>
          <a:p>
            <a:r>
              <a:rPr lang="en-US" dirty="0"/>
              <a:t>- where appropriate, recycling,</a:t>
            </a:r>
          </a:p>
          <a:p>
            <a:pPr marL="171450" indent="-171450">
              <a:buFontTx/>
              <a:buChar char="-"/>
            </a:pPr>
            <a:r>
              <a:rPr lang="en-US" dirty="0"/>
              <a:t>the heavy-metal content</a:t>
            </a:r>
          </a:p>
          <a:p>
            <a:pPr marL="171450" indent="-171450">
              <a:buFontTx/>
              <a:buChar char="-"/>
            </a:pPr>
            <a:endParaRPr lang="en-US" dirty="0"/>
          </a:p>
          <a:p>
            <a:pPr marL="171450" indent="-171450">
              <a:buFontTx/>
              <a:buChar char="-"/>
            </a:pPr>
            <a:r>
              <a:rPr lang="en-US" dirty="0" err="1"/>
              <a:t>Stoffverbote</a:t>
            </a:r>
            <a:r>
              <a:rPr lang="en-US" dirty="0"/>
              <a:t> (</a:t>
            </a:r>
            <a:r>
              <a:rPr lang="en-US" dirty="0" err="1"/>
              <a:t>z.b</a:t>
            </a:r>
            <a:r>
              <a:rPr lang="en-US" dirty="0"/>
              <a:t>. </a:t>
            </a:r>
            <a:r>
              <a:rPr lang="en-US" dirty="0" err="1"/>
              <a:t>quecksilber</a:t>
            </a:r>
            <a:r>
              <a:rPr lang="en-US" dirty="0"/>
              <a:t>)</a:t>
            </a:r>
          </a:p>
          <a:p>
            <a:pPr marL="171450" indent="-171450">
              <a:buFontTx/>
              <a:buChar char="-"/>
            </a:pPr>
            <a:endParaRPr lang="en-US" dirty="0"/>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2006/66/EC</a:t>
            </a:r>
            <a:endParaRPr lang="de-DE" dirty="0"/>
          </a:p>
          <a:p>
            <a:pPr marL="171450" indent="-171450">
              <a:buFontTx/>
              <a:buChar char="-"/>
            </a:pPr>
            <a:r>
              <a:rPr lang="en-US" dirty="0"/>
              <a:t>The European Battery Directive 2006/66/EC governs the marketing, labelling, take-back and disposal of batteries and accumulators in the Member States of the European Union, imposes obligations on producers, consumers and retailers in this regard and sets maximum limits for pollutants and heavy metals contained in batteries. The long-term aim is also to increase the multiple use of portable batteries. The regulation was converted into national law in November 2015 by what is called the Battery Act (</a:t>
            </a:r>
            <a:r>
              <a:rPr lang="en-US" dirty="0" err="1"/>
              <a:t>BattG</a:t>
            </a:r>
            <a:r>
              <a:rPr lang="en-US" dirty="0"/>
              <a:t>) and has since been in force throughout Germany.</a:t>
            </a:r>
          </a:p>
          <a:p>
            <a:pPr marL="171450" indent="-171450">
              <a:buFontTx/>
              <a:buChar char="-"/>
            </a:pPr>
            <a:endParaRPr lang="en-US" dirty="0"/>
          </a:p>
          <a:p>
            <a:pPr marL="0" indent="0">
              <a:buFontTx/>
              <a:buNone/>
            </a:pPr>
            <a:endParaRPr lang="en-US" dirty="0"/>
          </a:p>
          <a:p>
            <a:pPr lvl="0"/>
            <a:r>
              <a:rPr lang="de-DE" b="1" dirty="0"/>
              <a:t>2023/1542 – Batterie Verordnung: 117 Seiten </a:t>
            </a:r>
          </a:p>
          <a:p>
            <a:pPr marL="171450" indent="-171450">
              <a:buFontTx/>
              <a:buChar char="-"/>
            </a:pPr>
            <a:endParaRPr lang="en-US" dirty="0"/>
          </a:p>
          <a:p>
            <a:pPr marL="0" indent="0">
              <a:buFontTx/>
              <a:buNone/>
            </a:pPr>
            <a:endParaRPr lang="en-US" dirty="0"/>
          </a:p>
          <a:p>
            <a:endParaRPr lang="de-DE" sz="1200" b="0" i="0" u="none" strike="noStrike" kern="1200" baseline="0" dirty="0">
              <a:solidFill>
                <a:schemeClr val="accent1"/>
              </a:solidFill>
              <a:latin typeface="+mj-lt"/>
              <a:ea typeface="+mn-ea"/>
              <a:cs typeface="+mn-cs"/>
            </a:endParaRPr>
          </a:p>
          <a:p>
            <a:endParaRPr lang="de-DE" sz="1200" b="0" i="0" u="none" strike="noStrike" kern="1200" baseline="0" dirty="0">
              <a:solidFill>
                <a:schemeClr val="accent1"/>
              </a:solidFill>
              <a:latin typeface="+mj-lt"/>
              <a:ea typeface="+mn-ea"/>
              <a:cs typeface="+mn-cs"/>
            </a:endParaRPr>
          </a:p>
          <a:p>
            <a:r>
              <a:rPr lang="en-US" sz="1200" b="0" i="0" u="none" strike="noStrike" kern="1200" baseline="0" dirty="0">
                <a:solidFill>
                  <a:schemeClr val="accent1"/>
                </a:solidFill>
                <a:latin typeface="+mj-lt"/>
                <a:ea typeface="+mn-ea"/>
                <a:cs typeface="+mn-cs"/>
              </a:rPr>
              <a:t>INFORMATION TO BE INCLUDED IN THE BATTERY PASSPORT </a:t>
            </a:r>
          </a:p>
          <a:p>
            <a:r>
              <a:rPr lang="en-US" sz="1200" b="0" i="0" u="none" strike="noStrike" kern="1200" baseline="0" dirty="0">
                <a:solidFill>
                  <a:schemeClr val="accent1"/>
                </a:solidFill>
                <a:latin typeface="+mj-lt"/>
                <a:ea typeface="+mn-ea"/>
                <a:cs typeface="+mn-cs"/>
              </a:rPr>
              <a:t>1. PUBLICLY ACCESSIBLE INFORMATION RELATING TO THE BATTERY MODEL </a:t>
            </a:r>
          </a:p>
          <a:p>
            <a:r>
              <a:rPr lang="en-US" sz="1200" b="0" i="0" u="none" strike="noStrike" kern="1200" baseline="0" dirty="0">
                <a:solidFill>
                  <a:schemeClr val="accent1"/>
                </a:solidFill>
                <a:latin typeface="+mj-lt"/>
                <a:ea typeface="+mn-ea"/>
                <a:cs typeface="+mn-cs"/>
              </a:rPr>
              <a:t>A battery passport shall include the following information relating to the battery model, which shall be accessible to the public: </a:t>
            </a:r>
          </a:p>
          <a:p>
            <a:r>
              <a:rPr lang="en-US" sz="1200" b="0" i="0" u="none" strike="noStrike" kern="1200" baseline="0" dirty="0">
                <a:solidFill>
                  <a:schemeClr val="accent1"/>
                </a:solidFill>
                <a:latin typeface="+mj-lt"/>
                <a:ea typeface="+mn-ea"/>
                <a:cs typeface="+mn-cs"/>
              </a:rPr>
              <a:t>(a) the information specified in Part A of Annex VI; </a:t>
            </a:r>
          </a:p>
          <a:p>
            <a:r>
              <a:rPr lang="en-US" sz="1200" b="0" i="0" u="none" strike="noStrike" kern="1200" baseline="0" dirty="0">
                <a:solidFill>
                  <a:schemeClr val="accent1"/>
                </a:solidFill>
                <a:latin typeface="+mj-lt"/>
                <a:ea typeface="+mn-ea"/>
                <a:cs typeface="+mn-cs"/>
              </a:rPr>
              <a:t>(b) the material composition of the battery, including its chemistry, hazardous substances present in the battery, other than mercury, cadmium or lead, and critical raw materials present in the battery; </a:t>
            </a:r>
          </a:p>
          <a:p>
            <a:r>
              <a:rPr lang="en-US" sz="1200" b="0" i="0" u="none" strike="noStrike" kern="1200" baseline="0" dirty="0">
                <a:solidFill>
                  <a:schemeClr val="accent1"/>
                </a:solidFill>
                <a:latin typeface="+mj-lt"/>
                <a:ea typeface="+mn-ea"/>
                <a:cs typeface="+mn-cs"/>
              </a:rPr>
              <a:t>(c) the carbon footprint information referred to in Article 7(1) and (2); </a:t>
            </a:r>
          </a:p>
          <a:p>
            <a:r>
              <a:rPr lang="en-US" sz="1200" b="0" i="0" u="none" strike="noStrike" kern="1200" baseline="0" dirty="0">
                <a:solidFill>
                  <a:schemeClr val="accent1"/>
                </a:solidFill>
                <a:latin typeface="+mj-lt"/>
                <a:ea typeface="+mn-ea"/>
                <a:cs typeface="+mn-cs"/>
              </a:rPr>
              <a:t>(d) information on responsible sourcing as indicated in the report on battery due diligence policy referred to in Article 52(3); </a:t>
            </a:r>
          </a:p>
          <a:p>
            <a:r>
              <a:rPr lang="en-US" sz="1200" b="0" i="0" u="none" strike="noStrike" kern="1200" baseline="0" dirty="0">
                <a:solidFill>
                  <a:schemeClr val="accent1"/>
                </a:solidFill>
                <a:latin typeface="+mj-lt"/>
                <a:ea typeface="+mn-ea"/>
                <a:cs typeface="+mn-cs"/>
              </a:rPr>
              <a:t>(e) recycled content information as contained in the documentation referred to in Article 8(1); </a:t>
            </a:r>
          </a:p>
          <a:p>
            <a:r>
              <a:rPr lang="en-US" sz="1200" b="0" i="0" u="none" strike="noStrike" kern="1200" baseline="0" dirty="0">
                <a:solidFill>
                  <a:schemeClr val="accent1"/>
                </a:solidFill>
                <a:latin typeface="+mj-lt"/>
                <a:ea typeface="+mn-ea"/>
                <a:cs typeface="+mn-cs"/>
              </a:rPr>
              <a:t>(f) the share of renewable content; </a:t>
            </a:r>
          </a:p>
          <a:p>
            <a:r>
              <a:rPr lang="en-US" sz="1200" b="0" i="0" u="none" strike="noStrike" kern="1200" baseline="0" dirty="0">
                <a:solidFill>
                  <a:schemeClr val="accent1"/>
                </a:solidFill>
                <a:latin typeface="+mj-lt"/>
                <a:ea typeface="+mn-ea"/>
                <a:cs typeface="+mn-cs"/>
              </a:rPr>
              <a:t>(g) rated capacity (in Ah); </a:t>
            </a:r>
          </a:p>
          <a:p>
            <a:r>
              <a:rPr lang="en-US" sz="1200" b="0" i="0" u="none" strike="noStrike" kern="1200" baseline="0" dirty="0">
                <a:solidFill>
                  <a:schemeClr val="accent1"/>
                </a:solidFill>
                <a:latin typeface="+mj-lt"/>
                <a:ea typeface="+mn-ea"/>
                <a:cs typeface="+mn-cs"/>
              </a:rPr>
              <a:t>(h) minimal, nominal and maximum voltage, with temperature ranges when relevant; </a:t>
            </a:r>
          </a:p>
          <a:p>
            <a:r>
              <a:rPr lang="en-US" sz="1200" b="0" i="0" u="none" strike="noStrike" kern="1200" baseline="0" dirty="0">
                <a:solidFill>
                  <a:schemeClr val="accent1"/>
                </a:solidFill>
                <a:latin typeface="+mj-lt"/>
                <a:ea typeface="+mn-ea"/>
                <a:cs typeface="+mn-cs"/>
              </a:rPr>
              <a:t>(</a:t>
            </a:r>
            <a:r>
              <a:rPr lang="en-US" sz="1200" b="0" i="0" u="none" strike="noStrike" kern="1200" baseline="0" dirty="0" err="1">
                <a:solidFill>
                  <a:schemeClr val="accent1"/>
                </a:solidFill>
                <a:latin typeface="+mj-lt"/>
                <a:ea typeface="+mn-ea"/>
                <a:cs typeface="+mn-cs"/>
              </a:rPr>
              <a:t>i</a:t>
            </a:r>
            <a:r>
              <a:rPr lang="en-US" sz="1200" b="0" i="0" u="none" strike="noStrike" kern="1200" baseline="0" dirty="0">
                <a:solidFill>
                  <a:schemeClr val="accent1"/>
                </a:solidFill>
                <a:latin typeface="+mj-lt"/>
                <a:ea typeface="+mn-ea"/>
                <a:cs typeface="+mn-cs"/>
              </a:rPr>
              <a:t>) original power capability (in Watts) and limits, with temperature range when relevant; </a:t>
            </a:r>
          </a:p>
          <a:p>
            <a:r>
              <a:rPr lang="en-US" sz="1200" b="0" i="0" u="none" strike="noStrike" kern="1200" baseline="0" dirty="0">
                <a:solidFill>
                  <a:schemeClr val="accent1"/>
                </a:solidFill>
                <a:latin typeface="+mj-lt"/>
                <a:ea typeface="+mn-ea"/>
                <a:cs typeface="+mn-cs"/>
              </a:rPr>
              <a:t>(j) expected battery lifetime expressed in cycles, and reference test used; </a:t>
            </a:r>
          </a:p>
          <a:p>
            <a:r>
              <a:rPr lang="en-US" sz="1200" b="0" i="0" u="none" strike="noStrike" kern="1200" baseline="0" dirty="0">
                <a:solidFill>
                  <a:schemeClr val="accent1"/>
                </a:solidFill>
                <a:latin typeface="+mj-lt"/>
                <a:ea typeface="+mn-ea"/>
                <a:cs typeface="+mn-cs"/>
              </a:rPr>
              <a:t>(k) capacity threshold for exhaustion (only for electric vehicle batteries); </a:t>
            </a:r>
          </a:p>
          <a:p>
            <a:r>
              <a:rPr lang="en-US" sz="1200" b="0" i="0" u="none" strike="noStrike" kern="1200" baseline="0" dirty="0">
                <a:solidFill>
                  <a:schemeClr val="accent1"/>
                </a:solidFill>
                <a:latin typeface="+mj-lt"/>
                <a:ea typeface="+mn-ea"/>
                <a:cs typeface="+mn-cs"/>
              </a:rPr>
              <a:t>(l) temperature range the battery can withstand when not in use (reference test); </a:t>
            </a:r>
          </a:p>
          <a:p>
            <a:r>
              <a:rPr lang="en-US" sz="1200" b="0" i="0" u="none" strike="noStrike" kern="1200" baseline="0" dirty="0">
                <a:solidFill>
                  <a:schemeClr val="accent1"/>
                </a:solidFill>
                <a:latin typeface="+mj-lt"/>
                <a:ea typeface="+mn-ea"/>
                <a:cs typeface="+mn-cs"/>
              </a:rPr>
              <a:t>(m) period for which the commercial warranty for the calendar life applies; </a:t>
            </a:r>
          </a:p>
          <a:p>
            <a:r>
              <a:rPr lang="en-US" sz="1200" b="0" i="0" u="none" strike="noStrike" kern="1200" baseline="0" dirty="0">
                <a:solidFill>
                  <a:schemeClr val="accent1"/>
                </a:solidFill>
                <a:latin typeface="+mj-lt"/>
                <a:ea typeface="+mn-ea"/>
                <a:cs typeface="+mn-cs"/>
              </a:rPr>
              <a:t>(n) initial round trip energy efficiency and at 50 % of cycle-life; </a:t>
            </a:r>
          </a:p>
          <a:p>
            <a:r>
              <a:rPr lang="en-US" sz="1200" b="0" i="0" u="none" strike="noStrike" kern="1200" baseline="0" dirty="0">
                <a:solidFill>
                  <a:schemeClr val="accent1"/>
                </a:solidFill>
                <a:latin typeface="+mj-lt"/>
                <a:ea typeface="+mn-ea"/>
                <a:cs typeface="+mn-cs"/>
              </a:rPr>
              <a:t>(o) internal battery cell and pack resistance; </a:t>
            </a:r>
          </a:p>
          <a:p>
            <a:r>
              <a:rPr lang="en-US" sz="1200" b="0" i="0" u="none" strike="noStrike" kern="1200" baseline="0" dirty="0">
                <a:solidFill>
                  <a:schemeClr val="accent1"/>
                </a:solidFill>
                <a:latin typeface="+mj-lt"/>
                <a:ea typeface="+mn-ea"/>
                <a:cs typeface="+mn-cs"/>
              </a:rPr>
              <a:t>(p) c-rate of relevant cycle-life test. </a:t>
            </a:r>
          </a:p>
          <a:p>
            <a:r>
              <a:rPr lang="en-US" sz="1200" b="0" i="0" u="none" strike="noStrike" kern="1200" baseline="0" dirty="0">
                <a:solidFill>
                  <a:schemeClr val="accent1"/>
                </a:solidFill>
                <a:latin typeface="+mj-lt"/>
                <a:ea typeface="+mn-ea"/>
                <a:cs typeface="+mn-cs"/>
              </a:rPr>
              <a:t>(q) the marking requirements laid down in Article 13(3) and (4); </a:t>
            </a:r>
          </a:p>
          <a:p>
            <a:r>
              <a:rPr lang="en-US" sz="1200" b="0" i="0" u="none" strike="noStrike" kern="1200" baseline="0" dirty="0">
                <a:solidFill>
                  <a:schemeClr val="accent1"/>
                </a:solidFill>
                <a:latin typeface="+mj-lt"/>
                <a:ea typeface="+mn-ea"/>
                <a:cs typeface="+mn-cs"/>
              </a:rPr>
              <a:t>(r) the EU declaration of conformity referred to in Article 18; </a:t>
            </a:r>
          </a:p>
          <a:p>
            <a:r>
              <a:rPr lang="en-US" sz="1200" b="0" i="0" u="none" strike="noStrike" kern="1200" baseline="0" dirty="0">
                <a:solidFill>
                  <a:schemeClr val="accent1"/>
                </a:solidFill>
                <a:latin typeface="+mj-lt"/>
                <a:ea typeface="+mn-ea"/>
                <a:cs typeface="+mn-cs"/>
              </a:rPr>
              <a:t>(s) the information regarding the prevention and management of waste batteries laid down in Article 74(1), points (a) to (f).EN L 191/108 Official Journal of the European Union 28.7.2023</a:t>
            </a:r>
          </a:p>
          <a:p>
            <a:endParaRPr lang="de-DE" sz="1200" b="0" i="0" u="none" strike="noStrike" kern="1200" baseline="0" dirty="0">
              <a:solidFill>
                <a:schemeClr val="accent1"/>
              </a:solidFill>
              <a:latin typeface="+mj-lt"/>
              <a:ea typeface="+mn-ea"/>
              <a:cs typeface="+mn-cs"/>
            </a:endParaRPr>
          </a:p>
          <a:p>
            <a:endParaRPr lang="de-DE" sz="1200" b="0" i="0" u="none" strike="noStrike" kern="1200" baseline="0" dirty="0">
              <a:solidFill>
                <a:schemeClr val="accent1"/>
              </a:solidFill>
              <a:latin typeface="+mj-lt"/>
              <a:ea typeface="+mn-ea"/>
              <a:cs typeface="+mn-cs"/>
            </a:endParaRPr>
          </a:p>
          <a:p>
            <a:r>
              <a:rPr lang="en-US" sz="1200" b="0" i="0" u="none" strike="noStrike" kern="1200" baseline="0" dirty="0">
                <a:solidFill>
                  <a:schemeClr val="accent1"/>
                </a:solidFill>
                <a:latin typeface="+mj-lt"/>
                <a:ea typeface="+mn-ea"/>
                <a:cs typeface="+mn-cs"/>
              </a:rPr>
              <a:t>2. INFORMATION RELATING TO THE BATTERY MODEL ACCESSIBLE ONLY TO PERSONS WITH A LEGITIMATE INTEREST AND THE COMMISSION </a:t>
            </a:r>
          </a:p>
          <a:p>
            <a:r>
              <a:rPr lang="en-US" sz="1200" b="0" i="0" u="none" strike="noStrike" kern="1200" baseline="0" dirty="0">
                <a:solidFill>
                  <a:schemeClr val="accent1"/>
                </a:solidFill>
                <a:latin typeface="+mj-lt"/>
                <a:ea typeface="+mn-ea"/>
                <a:cs typeface="+mn-cs"/>
              </a:rPr>
              <a:t>A battery passport shall include the following information relating to the battery model, which shall be accessible only to persons with a legitimate interest and the Commission: </a:t>
            </a:r>
          </a:p>
          <a:p>
            <a:r>
              <a:rPr lang="en-US" sz="1200" b="0" i="0" u="none" strike="noStrike" kern="1200" baseline="0" dirty="0">
                <a:solidFill>
                  <a:schemeClr val="accent1"/>
                </a:solidFill>
                <a:latin typeface="+mj-lt"/>
                <a:ea typeface="+mn-ea"/>
                <a:cs typeface="+mn-cs"/>
              </a:rPr>
              <a:t>(a) detailed composition, including materials used in the cathode, anode and electrolyte; </a:t>
            </a:r>
          </a:p>
          <a:p>
            <a:r>
              <a:rPr lang="en-US" sz="1200" b="0" i="0" u="none" strike="noStrike" kern="1200" baseline="0" dirty="0">
                <a:solidFill>
                  <a:schemeClr val="accent1"/>
                </a:solidFill>
                <a:latin typeface="+mj-lt"/>
                <a:ea typeface="+mn-ea"/>
                <a:cs typeface="+mn-cs"/>
              </a:rPr>
              <a:t>(b) part numbers for components and contact details of sources for replacement spares; </a:t>
            </a:r>
          </a:p>
          <a:p>
            <a:r>
              <a:rPr lang="en-US" sz="1200" b="0" i="0" u="none" strike="noStrike" kern="1200" baseline="0" dirty="0">
                <a:solidFill>
                  <a:schemeClr val="accent1"/>
                </a:solidFill>
                <a:latin typeface="+mj-lt"/>
                <a:ea typeface="+mn-ea"/>
                <a:cs typeface="+mn-cs"/>
              </a:rPr>
              <a:t>(c) dismantling information, including at least: </a:t>
            </a:r>
          </a:p>
          <a:p>
            <a:r>
              <a:rPr lang="en-US" sz="1200" b="0" i="0" u="none" strike="noStrike" kern="1200" baseline="0" dirty="0">
                <a:solidFill>
                  <a:schemeClr val="accent1"/>
                </a:solidFill>
                <a:latin typeface="+mj-lt"/>
                <a:ea typeface="+mn-ea"/>
                <a:cs typeface="+mn-cs"/>
              </a:rPr>
              <a:t>— exploded diagrams of the battery system/pack showing the location of battery cells, </a:t>
            </a:r>
          </a:p>
          <a:p>
            <a:r>
              <a:rPr lang="de-DE" sz="1200" b="0" i="0" u="none" strike="noStrike" kern="1200" baseline="0" dirty="0">
                <a:solidFill>
                  <a:schemeClr val="accent1"/>
                </a:solidFill>
                <a:latin typeface="+mj-lt"/>
                <a:ea typeface="+mn-ea"/>
                <a:cs typeface="+mn-cs"/>
              </a:rPr>
              <a:t>— </a:t>
            </a:r>
            <a:r>
              <a:rPr lang="de-DE" sz="1200" b="0" i="0" u="none" strike="noStrike" kern="1200" baseline="0" dirty="0" err="1">
                <a:solidFill>
                  <a:schemeClr val="accent1"/>
                </a:solidFill>
                <a:latin typeface="+mj-lt"/>
                <a:ea typeface="+mn-ea"/>
                <a:cs typeface="+mn-cs"/>
              </a:rPr>
              <a:t>disassembly</a:t>
            </a:r>
            <a:r>
              <a:rPr lang="de-DE" sz="1200" b="0" i="0" u="none" strike="noStrike" kern="1200" baseline="0" dirty="0">
                <a:solidFill>
                  <a:schemeClr val="accent1"/>
                </a:solidFill>
                <a:latin typeface="+mj-lt"/>
                <a:ea typeface="+mn-ea"/>
                <a:cs typeface="+mn-cs"/>
              </a:rPr>
              <a:t> </a:t>
            </a:r>
            <a:r>
              <a:rPr lang="de-DE" sz="1200" b="0" i="0" u="none" strike="noStrike" kern="1200" baseline="0" dirty="0" err="1">
                <a:solidFill>
                  <a:schemeClr val="accent1"/>
                </a:solidFill>
                <a:latin typeface="+mj-lt"/>
                <a:ea typeface="+mn-ea"/>
                <a:cs typeface="+mn-cs"/>
              </a:rPr>
              <a:t>sequences</a:t>
            </a:r>
            <a:r>
              <a:rPr lang="de-DE" sz="1200" b="0" i="0" u="none" strike="noStrike" kern="1200" baseline="0" dirty="0">
                <a:solidFill>
                  <a:schemeClr val="accent1"/>
                </a:solidFill>
                <a:latin typeface="+mj-lt"/>
                <a:ea typeface="+mn-ea"/>
                <a:cs typeface="+mn-cs"/>
              </a:rPr>
              <a:t>, </a:t>
            </a:r>
          </a:p>
          <a:p>
            <a:r>
              <a:rPr lang="en-US" sz="1200" b="0" i="0" u="none" strike="noStrike" kern="1200" baseline="0" dirty="0">
                <a:solidFill>
                  <a:schemeClr val="accent1"/>
                </a:solidFill>
                <a:latin typeface="+mj-lt"/>
                <a:ea typeface="+mn-ea"/>
                <a:cs typeface="+mn-cs"/>
              </a:rPr>
              <a:t>— type and number of fastening techniques to be unlocked, </a:t>
            </a:r>
          </a:p>
          <a:p>
            <a:r>
              <a:rPr lang="de-DE" sz="1200" b="0" i="0" u="none" strike="noStrike" kern="1200" baseline="0" dirty="0">
                <a:solidFill>
                  <a:schemeClr val="accent1"/>
                </a:solidFill>
                <a:latin typeface="+mj-lt"/>
                <a:ea typeface="+mn-ea"/>
                <a:cs typeface="+mn-cs"/>
              </a:rPr>
              <a:t>— </a:t>
            </a:r>
            <a:r>
              <a:rPr lang="de-DE" sz="1200" b="0" i="0" u="none" strike="noStrike" kern="1200" baseline="0" dirty="0" err="1">
                <a:solidFill>
                  <a:schemeClr val="accent1"/>
                </a:solidFill>
                <a:latin typeface="+mj-lt"/>
                <a:ea typeface="+mn-ea"/>
                <a:cs typeface="+mn-cs"/>
              </a:rPr>
              <a:t>tools</a:t>
            </a:r>
            <a:r>
              <a:rPr lang="de-DE" sz="1200" b="0" i="0" u="none" strike="noStrike" kern="1200" baseline="0" dirty="0">
                <a:solidFill>
                  <a:schemeClr val="accent1"/>
                </a:solidFill>
                <a:latin typeface="+mj-lt"/>
                <a:ea typeface="+mn-ea"/>
                <a:cs typeface="+mn-cs"/>
              </a:rPr>
              <a:t> </a:t>
            </a:r>
            <a:r>
              <a:rPr lang="de-DE" sz="1200" b="0" i="0" u="none" strike="noStrike" kern="1200" baseline="0" dirty="0" err="1">
                <a:solidFill>
                  <a:schemeClr val="accent1"/>
                </a:solidFill>
                <a:latin typeface="+mj-lt"/>
                <a:ea typeface="+mn-ea"/>
                <a:cs typeface="+mn-cs"/>
              </a:rPr>
              <a:t>required</a:t>
            </a:r>
            <a:r>
              <a:rPr lang="de-DE" sz="1200" b="0" i="0" u="none" strike="noStrike" kern="1200" baseline="0" dirty="0">
                <a:solidFill>
                  <a:schemeClr val="accent1"/>
                </a:solidFill>
                <a:latin typeface="+mj-lt"/>
                <a:ea typeface="+mn-ea"/>
                <a:cs typeface="+mn-cs"/>
              </a:rPr>
              <a:t> </a:t>
            </a:r>
            <a:r>
              <a:rPr lang="de-DE" sz="1200" b="0" i="0" u="none" strike="noStrike" kern="1200" baseline="0" dirty="0" err="1">
                <a:solidFill>
                  <a:schemeClr val="accent1"/>
                </a:solidFill>
                <a:latin typeface="+mj-lt"/>
                <a:ea typeface="+mn-ea"/>
                <a:cs typeface="+mn-cs"/>
              </a:rPr>
              <a:t>for</a:t>
            </a:r>
            <a:r>
              <a:rPr lang="de-DE" sz="1200" b="0" i="0" u="none" strike="noStrike" kern="1200" baseline="0" dirty="0">
                <a:solidFill>
                  <a:schemeClr val="accent1"/>
                </a:solidFill>
                <a:latin typeface="+mj-lt"/>
                <a:ea typeface="+mn-ea"/>
                <a:cs typeface="+mn-cs"/>
              </a:rPr>
              <a:t> </a:t>
            </a:r>
            <a:r>
              <a:rPr lang="de-DE" sz="1200" b="0" i="0" u="none" strike="noStrike" kern="1200" baseline="0" dirty="0" err="1">
                <a:solidFill>
                  <a:schemeClr val="accent1"/>
                </a:solidFill>
                <a:latin typeface="+mj-lt"/>
                <a:ea typeface="+mn-ea"/>
                <a:cs typeface="+mn-cs"/>
              </a:rPr>
              <a:t>disassembly</a:t>
            </a:r>
            <a:r>
              <a:rPr lang="de-DE" sz="1200" b="0" i="0" u="none" strike="noStrike" kern="1200" baseline="0" dirty="0">
                <a:solidFill>
                  <a:schemeClr val="accent1"/>
                </a:solidFill>
                <a:latin typeface="+mj-lt"/>
                <a:ea typeface="+mn-ea"/>
                <a:cs typeface="+mn-cs"/>
              </a:rPr>
              <a:t>, </a:t>
            </a:r>
          </a:p>
          <a:p>
            <a:r>
              <a:rPr lang="en-US" sz="1200" b="0" i="0" u="none" strike="noStrike" kern="1200" baseline="0" dirty="0">
                <a:solidFill>
                  <a:schemeClr val="accent1"/>
                </a:solidFill>
                <a:latin typeface="+mj-lt"/>
                <a:ea typeface="+mn-ea"/>
                <a:cs typeface="+mn-cs"/>
              </a:rPr>
              <a:t>— warnings if risk of damaging parts exist, </a:t>
            </a:r>
          </a:p>
          <a:p>
            <a:r>
              <a:rPr lang="en-US" sz="1200" b="0" i="0" u="none" strike="noStrike" kern="1200" baseline="0" dirty="0">
                <a:solidFill>
                  <a:schemeClr val="accent1"/>
                </a:solidFill>
                <a:latin typeface="+mj-lt"/>
                <a:ea typeface="+mn-ea"/>
                <a:cs typeface="+mn-cs"/>
              </a:rPr>
              <a:t>— amount of cells used and layout; </a:t>
            </a:r>
          </a:p>
          <a:p>
            <a:r>
              <a:rPr lang="de-DE" sz="1200" b="0" i="0" u="none" strike="noStrike" kern="1200" baseline="0" dirty="0">
                <a:solidFill>
                  <a:schemeClr val="accent1"/>
                </a:solidFill>
                <a:latin typeface="+mj-lt"/>
                <a:ea typeface="+mn-ea"/>
                <a:cs typeface="+mn-cs"/>
              </a:rPr>
              <a:t>(d) </a:t>
            </a:r>
            <a:r>
              <a:rPr lang="de-DE" sz="1200" b="0" i="0" u="none" strike="noStrike" kern="1200" baseline="0" dirty="0" err="1">
                <a:solidFill>
                  <a:schemeClr val="accent1"/>
                </a:solidFill>
                <a:latin typeface="+mj-lt"/>
                <a:ea typeface="+mn-ea"/>
                <a:cs typeface="+mn-cs"/>
              </a:rPr>
              <a:t>safety</a:t>
            </a:r>
            <a:r>
              <a:rPr lang="de-DE" sz="1200" b="0" i="0" u="none" strike="noStrike" kern="1200" baseline="0" dirty="0">
                <a:solidFill>
                  <a:schemeClr val="accent1"/>
                </a:solidFill>
                <a:latin typeface="+mj-lt"/>
                <a:ea typeface="+mn-ea"/>
                <a:cs typeface="+mn-cs"/>
              </a:rPr>
              <a:t> </a:t>
            </a:r>
            <a:r>
              <a:rPr lang="de-DE" sz="1200" b="0" i="0" u="none" strike="noStrike" kern="1200" baseline="0" dirty="0" err="1">
                <a:solidFill>
                  <a:schemeClr val="accent1"/>
                </a:solidFill>
                <a:latin typeface="+mj-lt"/>
                <a:ea typeface="+mn-ea"/>
                <a:cs typeface="+mn-cs"/>
              </a:rPr>
              <a:t>measures</a:t>
            </a:r>
            <a:r>
              <a:rPr lang="de-DE" sz="1200" b="0" i="0" u="none" strike="noStrike" kern="1200" baseline="0" dirty="0">
                <a:solidFill>
                  <a:schemeClr val="accent1"/>
                </a:solidFill>
                <a:latin typeface="+mj-lt"/>
                <a:ea typeface="+mn-ea"/>
                <a:cs typeface="+mn-cs"/>
              </a:rPr>
              <a:t>. </a:t>
            </a:r>
          </a:p>
          <a:p>
            <a:r>
              <a:rPr lang="en-US" sz="1200" b="0" i="0" u="none" strike="noStrike" kern="1200" baseline="0" dirty="0">
                <a:solidFill>
                  <a:schemeClr val="accent1"/>
                </a:solidFill>
                <a:latin typeface="+mj-lt"/>
                <a:ea typeface="+mn-ea"/>
                <a:cs typeface="+mn-cs"/>
              </a:rPr>
              <a:t>3. INFORMATION ACCESSIBLE ONLY TO NOTIFIED BODIES, MARKET SURVEILLANCE AUTHORITIES AND THE COMMISSION </a:t>
            </a:r>
          </a:p>
          <a:p>
            <a:r>
              <a:rPr lang="en-US" sz="1200" b="0" i="0" u="none" strike="noStrike" kern="1200" baseline="0" dirty="0">
                <a:solidFill>
                  <a:schemeClr val="accent1"/>
                </a:solidFill>
                <a:latin typeface="+mj-lt"/>
                <a:ea typeface="+mn-ea"/>
                <a:cs typeface="+mn-cs"/>
              </a:rPr>
              <a:t>A battery passport shall include the following information relating to the battery model, which shall be accessible only to notified bodies, market surveillance authorities and the Commission: </a:t>
            </a:r>
          </a:p>
          <a:p>
            <a:r>
              <a:rPr lang="en-US" sz="1200" b="0" i="0" u="none" strike="noStrike" kern="1200" baseline="0" dirty="0">
                <a:solidFill>
                  <a:schemeClr val="accent1"/>
                </a:solidFill>
                <a:latin typeface="+mj-lt"/>
                <a:ea typeface="+mn-ea"/>
                <a:cs typeface="+mn-cs"/>
              </a:rPr>
              <a:t>— results of test reports proving compliance with the requirements laid down in this Regulation or any delegated or implementing act adopted pursuant to this Regulation. </a:t>
            </a:r>
          </a:p>
          <a:p>
            <a:r>
              <a:rPr lang="en-US" sz="1200" b="0" i="0" u="none" strike="noStrike" kern="1200" baseline="0" dirty="0">
                <a:solidFill>
                  <a:schemeClr val="accent1"/>
                </a:solidFill>
                <a:latin typeface="+mj-lt"/>
                <a:ea typeface="+mn-ea"/>
                <a:cs typeface="+mn-cs"/>
              </a:rPr>
              <a:t>4. INFORMATION AND DATA RELATING TO AN INDIVIDUAL BATTERY ACCESSIBLE ONLY TO PERSONS WITH A LEGITIMATE INTEREST </a:t>
            </a:r>
          </a:p>
          <a:p>
            <a:r>
              <a:rPr lang="en-US" sz="1200" b="0" i="0" u="none" strike="noStrike" kern="1200" baseline="0" dirty="0">
                <a:solidFill>
                  <a:schemeClr val="accent1"/>
                </a:solidFill>
                <a:latin typeface="+mj-lt"/>
                <a:ea typeface="+mn-ea"/>
                <a:cs typeface="+mn-cs"/>
              </a:rPr>
              <a:t>A battery passport shall include the following specific information and data relating to an individual battery, which shall be accessible only to persons with a legitimate interest: </a:t>
            </a:r>
          </a:p>
          <a:p>
            <a:r>
              <a:rPr lang="en-US" sz="1200" b="0" i="0" u="none" strike="noStrike" kern="1200" baseline="0" dirty="0">
                <a:solidFill>
                  <a:schemeClr val="accent1"/>
                </a:solidFill>
                <a:latin typeface="+mj-lt"/>
                <a:ea typeface="+mn-ea"/>
                <a:cs typeface="+mn-cs"/>
              </a:rPr>
              <a:t>(a) the values for performance and durability parameters referred to in Article 10(1), when the battery is placed on the market and when it is subject to changes in its status; </a:t>
            </a:r>
          </a:p>
          <a:p>
            <a:r>
              <a:rPr lang="en-US" sz="1200" b="0" i="0" u="none" strike="noStrike" kern="1200" baseline="0" dirty="0">
                <a:solidFill>
                  <a:schemeClr val="accent1"/>
                </a:solidFill>
                <a:latin typeface="+mj-lt"/>
                <a:ea typeface="+mn-ea"/>
                <a:cs typeface="+mn-cs"/>
              </a:rPr>
              <a:t>(b) information on the state of health of the battery pursuant to Article 14; </a:t>
            </a:r>
          </a:p>
          <a:p>
            <a:r>
              <a:rPr lang="en-US" sz="1200" b="0" i="0" u="none" strike="noStrike" kern="1200" baseline="0" dirty="0">
                <a:solidFill>
                  <a:schemeClr val="accent1"/>
                </a:solidFill>
                <a:latin typeface="+mj-lt"/>
                <a:ea typeface="+mn-ea"/>
                <a:cs typeface="+mn-cs"/>
              </a:rPr>
              <a:t>(c) information on the status of the battery, defined as ‘original’, ‘repurposed’, ‘re-used’, ‘remanufactured’ or ‘waste’; </a:t>
            </a:r>
          </a:p>
          <a:p>
            <a:r>
              <a:rPr lang="en-US" sz="1200" b="0" i="0" u="none" strike="noStrike" kern="1200" baseline="0" dirty="0">
                <a:solidFill>
                  <a:schemeClr val="accent1"/>
                </a:solidFill>
                <a:latin typeface="+mj-lt"/>
                <a:ea typeface="+mn-ea"/>
                <a:cs typeface="+mn-cs"/>
              </a:rPr>
              <a:t>(d) information and data resulting from its use, including the number of charging and discharging cycles and negative events, such as accidents, as well as periodically recorded information on the operating environmental conditions, including temperature, and on the state of </a:t>
            </a:r>
            <a:r>
              <a:rPr lang="en-US" sz="1200" b="0" i="0" u="none" strike="noStrike" kern="1200" baseline="0" dirty="0" err="1">
                <a:solidFill>
                  <a:schemeClr val="accent1"/>
                </a:solidFill>
                <a:latin typeface="+mj-lt"/>
                <a:ea typeface="+mn-ea"/>
                <a:cs typeface="+mn-cs"/>
              </a:rPr>
              <a:t>charge.EN</a:t>
            </a:r>
            <a:r>
              <a:rPr lang="en-US" sz="1200" b="0" i="0" u="none" strike="noStrike" kern="1200" baseline="0" dirty="0">
                <a:solidFill>
                  <a:schemeClr val="accent1"/>
                </a:solidFill>
                <a:latin typeface="+mj-lt"/>
                <a:ea typeface="+mn-ea"/>
                <a:cs typeface="+mn-cs"/>
              </a:rPr>
              <a:t> 28.7.2023 Official Journal of the European Union L 191/</a:t>
            </a:r>
            <a:endParaRPr lang="de-DE" dirty="0"/>
          </a:p>
          <a:p>
            <a:pPr marL="0" indent="0">
              <a:buFontTx/>
              <a:buNone/>
            </a:pPr>
            <a:endParaRPr lang="en-US" dirty="0"/>
          </a:p>
          <a:p>
            <a:pPr marL="0" indent="0">
              <a:buFontTx/>
              <a:buNone/>
            </a:pPr>
            <a:endParaRPr lang="en-US" dirty="0"/>
          </a:p>
          <a:p>
            <a:pPr marL="0" indent="0">
              <a:buFontTx/>
              <a:buNone/>
            </a:pPr>
            <a:endParaRPr lang="de-DE" dirty="0"/>
          </a:p>
          <a:p>
            <a:endParaRPr lang="de-DE" dirty="0"/>
          </a:p>
        </p:txBody>
      </p:sp>
      <p:sp>
        <p:nvSpPr>
          <p:cNvPr id="4" name="Foliennummernplatzhalter 3"/>
          <p:cNvSpPr>
            <a:spLocks noGrp="1"/>
          </p:cNvSpPr>
          <p:nvPr>
            <p:ph type="sldNum" sz="quarter" idx="5"/>
          </p:nvPr>
        </p:nvSpPr>
        <p:spPr/>
        <p:txBody>
          <a:bodyPr/>
          <a:lstStyle/>
          <a:p>
            <a:fld id="{04629F0A-9DE2-44AB-9A84-CC28BAF7B397}" type="slidenum">
              <a:rPr lang="en-US" smtClean="0"/>
              <a:t>10</a:t>
            </a:fld>
            <a:endParaRPr lang="en-US"/>
          </a:p>
        </p:txBody>
      </p:sp>
    </p:spTree>
    <p:extLst>
      <p:ext uri="{BB962C8B-B14F-4D97-AF65-F5344CB8AC3E}">
        <p14:creationId xmlns:p14="http://schemas.microsoft.com/office/powerpoint/2010/main" val="3068999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4629F0A-9DE2-44AB-9A84-CC28BAF7B397}" type="slidenum">
              <a:rPr lang="en-US" smtClean="0"/>
              <a:t>11</a:t>
            </a:fld>
            <a:endParaRPr lang="en-US"/>
          </a:p>
        </p:txBody>
      </p:sp>
    </p:spTree>
    <p:extLst>
      <p:ext uri="{BB962C8B-B14F-4D97-AF65-F5344CB8AC3E}">
        <p14:creationId xmlns:p14="http://schemas.microsoft.com/office/powerpoint/2010/main" val="1951994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55738" y="1143000"/>
            <a:ext cx="3946525" cy="2219325"/>
          </a:xfrm>
        </p:spPr>
      </p:sp>
      <p:sp>
        <p:nvSpPr>
          <p:cNvPr id="3" name="Notizenplatzhalter 2"/>
          <p:cNvSpPr>
            <a:spLocks noGrp="1"/>
          </p:cNvSpPr>
          <p:nvPr>
            <p:ph type="body" idx="1"/>
          </p:nvPr>
        </p:nvSpPr>
        <p:spPr/>
        <p:txBody>
          <a:bodyPr/>
          <a:lstStyle/>
          <a:p>
            <a:pPr marL="171450" indent="-171450">
              <a:buFontTx/>
              <a:buChar char="-"/>
            </a:pPr>
            <a:r>
              <a:rPr lang="en-US" dirty="0"/>
              <a:t>Under the new law’s due diligence obligations, companies must identify, prevent and address social and environmental risks linked to the sourcing, processing and trading of raw materials such as lithium, cobalt, nickel and natural graphite contained in their batteries.  The expected massive increase in demand for batteries in the EU should not contribute to an increase of such environmental and social risks.</a:t>
            </a:r>
          </a:p>
          <a:p>
            <a:pPr marL="171450" indent="-171450">
              <a:buFontTx/>
              <a:buChar char="-"/>
            </a:pPr>
            <a:endParaRPr lang="en-US" dirty="0"/>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04629F0A-9DE2-44AB-9A84-CC28BAF7B397}" type="slidenum">
              <a:rPr lang="en-US" smtClean="0"/>
              <a:t>13</a:t>
            </a:fld>
            <a:endParaRPr lang="en-US"/>
          </a:p>
        </p:txBody>
      </p:sp>
    </p:spTree>
    <p:extLst>
      <p:ext uri="{BB962C8B-B14F-4D97-AF65-F5344CB8AC3E}">
        <p14:creationId xmlns:p14="http://schemas.microsoft.com/office/powerpoint/2010/main" val="1720004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 große Headline oben">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2"/>
            </p:custDataLst>
            <p:extLst>
              <p:ext uri="{D42A27DB-BD31-4B8C-83A1-F6EECF244321}">
                <p14:modId xmlns:p14="http://schemas.microsoft.com/office/powerpoint/2010/main" val="2683808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58" name="think-cell Folie" r:id="rId4" imgW="344" imgH="345" progId="TCLayout.ActiveDocument.1">
                  <p:embed/>
                </p:oleObj>
              </mc:Choice>
              <mc:Fallback>
                <p:oleObj name="think-cell Folie" r:id="rId4" imgW="344" imgH="345"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6275388" y="2836283"/>
            <a:ext cx="5916612" cy="3148592"/>
          </a:xfrm>
          <a:gradFill flip="none" rotWithShape="1">
            <a:gsLst>
              <a:gs pos="34000">
                <a:srgbClr val="00779A"/>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nchor="b">
            <a:spAutoFit/>
          </a:bodyPr>
          <a:lstStyle>
            <a:lvl1pPr>
              <a:lnSpc>
                <a:spcPct val="100000"/>
              </a:lnSpc>
              <a:spcAft>
                <a:spcPts val="0"/>
              </a:spcAft>
              <a:defRPr sz="3200" b="0">
                <a:solidFill>
                  <a:schemeClr val="bg1"/>
                </a:solidFill>
                <a:latin typeface="+mn-lt"/>
              </a:defRPr>
            </a:lvl1pPr>
            <a:lvl2pPr>
              <a:lnSpc>
                <a:spcPts val="352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a:solidFill>
                  <a:schemeClr val="bg1"/>
                </a:solidFill>
                <a:latin typeface="+mj-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a:t>Headline groß, Frutiger LT </a:t>
            </a:r>
            <a:r>
              <a:rPr lang="de-DE" dirty="0" err="1"/>
              <a:t>Com</a:t>
            </a:r>
            <a:r>
              <a:rPr lang="de-DE" dirty="0"/>
              <a:t> Light, 32 </a:t>
            </a:r>
            <a:r>
              <a:rPr lang="de-DE" dirty="0" err="1"/>
              <a:t>pt</a:t>
            </a:r>
            <a:endParaRPr lang="de-DE" dirty="0"/>
          </a:p>
          <a:p>
            <a:pPr lvl="1"/>
            <a:r>
              <a:rPr lang="de-DE" dirty="0"/>
              <a:t>—</a:t>
            </a:r>
          </a:p>
          <a:p>
            <a:pPr lvl="2"/>
            <a:r>
              <a:rPr lang="de-DE" dirty="0" err="1"/>
              <a:t>Subline</a:t>
            </a:r>
            <a:r>
              <a:rPr lang="de-DE" dirty="0"/>
              <a:t>/Referent/Datum</a:t>
            </a:r>
          </a:p>
          <a:p>
            <a:pPr lvl="3"/>
            <a:r>
              <a:rPr lang="de-DE" dirty="0"/>
              <a:t>Referenten</a:t>
            </a:r>
          </a:p>
        </p:txBody>
      </p:sp>
      <p:sp>
        <p:nvSpPr>
          <p:cNvPr id="2" name="Datumsplatzhalter 1">
            <a:extLst>
              <a:ext uri="{FF2B5EF4-FFF2-40B4-BE49-F238E27FC236}">
                <a16:creationId xmlns:a16="http://schemas.microsoft.com/office/drawing/2014/main" id="{10983B20-CF3E-4EB7-8ABD-887696F49A40}"/>
              </a:ext>
            </a:extLst>
          </p:cNvPr>
          <p:cNvSpPr>
            <a:spLocks noGrp="1"/>
          </p:cNvSpPr>
          <p:nvPr>
            <p:ph type="dt" sz="half" idx="12"/>
          </p:nvPr>
        </p:nvSpPr>
        <p:spPr>
          <a:xfrm>
            <a:off x="1388048" y="7027336"/>
            <a:ext cx="720000" cy="123111"/>
          </a:xfrm>
        </p:spPr>
        <p:txBody>
          <a:bodyPr/>
          <a:lstStyle/>
          <a:p>
            <a:fld id="{18404E2F-0DC3-491D-BBFF-E567024868D0}" type="datetime1">
              <a:rPr lang="de-DE" noProof="0" smtClean="0"/>
              <a:t>25.09.2023</a:t>
            </a:fld>
            <a:endParaRPr lang="de-DE" noProof="0" dirty="0"/>
          </a:p>
        </p:txBody>
      </p:sp>
      <p:sp>
        <p:nvSpPr>
          <p:cNvPr id="3" name="Fußzeilenplatzhalter 2">
            <a:extLst>
              <a:ext uri="{FF2B5EF4-FFF2-40B4-BE49-F238E27FC236}">
                <a16:creationId xmlns:a16="http://schemas.microsoft.com/office/drawing/2014/main" id="{A6758628-A8B7-4C0C-9D76-AB8C3683620A}"/>
              </a:ext>
            </a:extLst>
          </p:cNvPr>
          <p:cNvSpPr>
            <a:spLocks noGrp="1"/>
          </p:cNvSpPr>
          <p:nvPr>
            <p:ph type="ftr" sz="quarter" idx="13"/>
          </p:nvPr>
        </p:nvSpPr>
        <p:spPr>
          <a:xfrm>
            <a:off x="2297897" y="7027336"/>
            <a:ext cx="2952000" cy="123111"/>
          </a:xfrm>
          <a:prstGeom prst="rect">
            <a:avLst/>
          </a:prstGeom>
        </p:spPr>
        <p:txBody>
          <a:bodyPr/>
          <a:lstStyle/>
          <a:p>
            <a:r>
              <a:rPr lang="de-DE" noProof="0"/>
              <a:t>© Fraunhofer IZM</a:t>
            </a:r>
            <a:endParaRPr lang="de-DE" noProof="0" dirty="0"/>
          </a:p>
        </p:txBody>
      </p:sp>
      <p:sp>
        <p:nvSpPr>
          <p:cNvPr id="4" name="Foliennummernplatzhalter 3">
            <a:extLst>
              <a:ext uri="{FF2B5EF4-FFF2-40B4-BE49-F238E27FC236}">
                <a16:creationId xmlns:a16="http://schemas.microsoft.com/office/drawing/2014/main" id="{2D93D0D8-808F-4B9D-9E74-3D2864287D23}"/>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1524871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 2 Spalten mit Infokasten">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3DC8D38B-C18B-45D1-977E-43D6AADFE724}"/>
              </a:ext>
            </a:extLst>
          </p:cNvPr>
          <p:cNvGraphicFramePr>
            <a:graphicFrameLocks noChangeAspect="1"/>
          </p:cNvGraphicFramePr>
          <p:nvPr userDrawn="1">
            <p:custDataLst>
              <p:tags r:id="rId2"/>
            </p:custDataLst>
            <p:extLst>
              <p:ext uri="{D42A27DB-BD31-4B8C-83A1-F6EECF244321}">
                <p14:modId xmlns:p14="http://schemas.microsoft.com/office/powerpoint/2010/main" val="347220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978" name="think-cell Folie" r:id="rId4" imgW="344" imgH="345" progId="TCLayout.ActiveDocument.1">
                  <p:embed/>
                </p:oleObj>
              </mc:Choice>
              <mc:Fallback>
                <p:oleObj name="think-cell Folie" r:id="rId4" imgW="344" imgH="345" progId="TCLayout.ActiveDocument.1">
                  <p:embed/>
                  <p:pic>
                    <p:nvPicPr>
                      <p:cNvPr id="9" name="Objekt 8" hidden="1">
                        <a:extLst>
                          <a:ext uri="{FF2B5EF4-FFF2-40B4-BE49-F238E27FC236}">
                            <a16:creationId xmlns:a16="http://schemas.microsoft.com/office/drawing/2014/main" id="{3DC8D38B-C18B-45D1-977E-43D6AADFE7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7" name="Textplatzhalter 6">
            <a:extLst>
              <a:ext uri="{FF2B5EF4-FFF2-40B4-BE49-F238E27FC236}">
                <a16:creationId xmlns:a16="http://schemas.microsoft.com/office/drawing/2014/main" id="{B6B3DBCD-172B-459C-8C97-521B9602874E}"/>
              </a:ext>
            </a:extLst>
          </p:cNvPr>
          <p:cNvSpPr>
            <a:spLocks noGrp="1"/>
          </p:cNvSpPr>
          <p:nvPr>
            <p:ph type="body" sz="quarter" idx="13"/>
          </p:nvPr>
        </p:nvSpPr>
        <p:spPr>
          <a:xfrm>
            <a:off x="0" y="1700213"/>
            <a:ext cx="5916613" cy="4284662"/>
          </a:xfrm>
          <a:gradFill flip="none" rotWithShape="1">
            <a:gsLst>
              <a:gs pos="34000">
                <a:srgbClr val="1E7992">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288000" rIns="288000" bIns="288000" numCol="1" spcCol="360000">
            <a:noAutofit/>
          </a:bodyPr>
          <a:lstStyle>
            <a:lvl1pPr>
              <a:spcAft>
                <a:spcPts val="0"/>
              </a:spcAft>
              <a:defRPr>
                <a:solidFill>
                  <a:schemeClr val="bg1"/>
                </a:solidFill>
              </a:defRPr>
            </a:lvl1pPr>
            <a:lvl2pPr>
              <a:lnSpc>
                <a:spcPts val="1800"/>
              </a:lnSpc>
              <a:spcAft>
                <a:spcPts val="600"/>
              </a:spcAft>
              <a:defRPr sz="2080" b="0">
                <a:solidFill>
                  <a:schemeClr val="bg1"/>
                </a:solidFill>
                <a:latin typeface="Frutiger LT Com 75 Black" panose="020B0A03040504030204" pitchFamily="34" charset="0"/>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buAutoNum type="arabicPeriod"/>
              <a:defRPr>
                <a:solidFill>
                  <a:schemeClr val="bg1"/>
                </a:solidFill>
              </a:defRPr>
            </a:lvl8pPr>
            <a:lvl9pPr>
              <a:buClr>
                <a:schemeClr val="bg1"/>
              </a:buClr>
              <a:defRPr>
                <a:solidFill>
                  <a:schemeClr val="bg1"/>
                </a:solidFill>
              </a:defRPr>
            </a:lvl9pPr>
          </a:lstStyle>
          <a:p>
            <a:pPr lvl="0"/>
            <a:r>
              <a:rPr lang="de-DE"/>
              <a:t>Mastertextformat bearbeiten</a:t>
            </a:r>
          </a:p>
        </p:txBody>
      </p:sp>
      <p:sp>
        <p:nvSpPr>
          <p:cNvPr id="11" name="Textplatzhalter 10">
            <a:extLst>
              <a:ext uri="{FF2B5EF4-FFF2-40B4-BE49-F238E27FC236}">
                <a16:creationId xmlns:a16="http://schemas.microsoft.com/office/drawing/2014/main" id="{74F9B75C-F431-4271-A789-357B552F17EE}"/>
              </a:ext>
            </a:extLst>
          </p:cNvPr>
          <p:cNvSpPr>
            <a:spLocks noGrp="1"/>
          </p:cNvSpPr>
          <p:nvPr>
            <p:ph type="body" sz="quarter" idx="14"/>
          </p:nvPr>
        </p:nvSpPr>
        <p:spPr>
          <a:xfrm>
            <a:off x="6275388" y="1700213"/>
            <a:ext cx="5437187" cy="2777299"/>
          </a:xfrm>
        </p:spPr>
        <p:txBody>
          <a:bodyPr/>
          <a:lstStyle>
            <a:lvl5pPr>
              <a:defRPr/>
            </a:lvl5pPr>
          </a:lstStyle>
          <a:p>
            <a:pPr lvl="0"/>
            <a:r>
              <a:rPr lang="de-DE"/>
              <a:t>Mastertextformat bearbeiten</a:t>
            </a:r>
          </a:p>
        </p:txBody>
      </p:sp>
      <p:sp>
        <p:nvSpPr>
          <p:cNvPr id="8" name="Datumsplatzhalter 7">
            <a:extLst>
              <a:ext uri="{FF2B5EF4-FFF2-40B4-BE49-F238E27FC236}">
                <a16:creationId xmlns:a16="http://schemas.microsoft.com/office/drawing/2014/main" id="{C7C33152-44C8-4D5F-8A14-F5A77C4509AD}"/>
              </a:ext>
            </a:extLst>
          </p:cNvPr>
          <p:cNvSpPr>
            <a:spLocks noGrp="1"/>
          </p:cNvSpPr>
          <p:nvPr>
            <p:ph type="dt" sz="half" idx="15"/>
          </p:nvPr>
        </p:nvSpPr>
        <p:spPr/>
        <p:txBody>
          <a:bodyPr/>
          <a:lstStyle/>
          <a:p>
            <a:fld id="{D4E2D0BE-C1C0-4F7D-8CA3-1AB441DBDBE6}" type="datetime1">
              <a:rPr lang="de-DE" noProof="0" smtClean="0"/>
              <a:t>25.09.2023</a:t>
            </a:fld>
            <a:endParaRPr lang="de-DE" noProof="0" dirty="0"/>
          </a:p>
        </p:txBody>
      </p:sp>
      <p:sp>
        <p:nvSpPr>
          <p:cNvPr id="12" name="Foliennummernplatzhalter 11">
            <a:extLst>
              <a:ext uri="{FF2B5EF4-FFF2-40B4-BE49-F238E27FC236}">
                <a16:creationId xmlns:a16="http://schemas.microsoft.com/office/drawing/2014/main" id="{82CBCEFF-ED55-43F4-840E-11635FF54F1D}"/>
              </a:ext>
            </a:extLst>
          </p:cNvPr>
          <p:cNvSpPr>
            <a:spLocks noGrp="1"/>
          </p:cNvSpPr>
          <p:nvPr>
            <p:ph type="sldNum" sz="quarter" idx="17"/>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870EAC44-6B23-48D7-9382-254ECE95C3B7}"/>
              </a:ext>
            </a:extLst>
          </p:cNvPr>
          <p:cNvSpPr>
            <a:spLocks noGrp="1"/>
          </p:cNvSpPr>
          <p:nvPr>
            <p:ph type="body" sz="quarter" idx="18" hasCustomPrompt="1"/>
          </p:nvPr>
        </p:nvSpPr>
        <p:spPr>
          <a:xfrm>
            <a:off x="479425" y="778321"/>
            <a:ext cx="11233150" cy="319318"/>
          </a:xfrm>
        </p:spPr>
        <p:txBody>
          <a:bodyPr/>
          <a:lstStyle>
            <a:lvl1pPr>
              <a:defRPr sz="2000">
                <a:solidFill>
                  <a:schemeClr val="accent2"/>
                </a:solidFill>
                <a:latin typeface="+mn-lt"/>
              </a:defRPr>
            </a:lvl1pPr>
          </a:lstStyle>
          <a:p>
            <a:pPr lvl="0"/>
            <a:r>
              <a:rPr lang="de-DE" dirty="0" err="1"/>
              <a:t>Subline</a:t>
            </a:r>
            <a:endParaRPr lang="en-US" dirty="0"/>
          </a:p>
        </p:txBody>
      </p:sp>
    </p:spTree>
    <p:extLst>
      <p:ext uri="{BB962C8B-B14F-4D97-AF65-F5344CB8AC3E}">
        <p14:creationId xmlns:p14="http://schemas.microsoft.com/office/powerpoint/2010/main" val="180286515"/>
      </p:ext>
    </p:extLst>
  </p:cSld>
  <p:clrMapOvr>
    <a:masterClrMapping/>
  </p:clrMapOvr>
  <p:extLst mod="1">
    <p:ext uri="{DCECCB84-F9BA-43D5-87BE-67443E8EF086}">
      <p15:sldGuideLst xmlns:p15="http://schemas.microsoft.com/office/powerpoint/2012/main">
        <p15:guide id="1" pos="3953" userDrawn="1">
          <p15:clr>
            <a:srgbClr val="FBAE40"/>
          </p15:clr>
        </p15:guide>
        <p15:guide id="2" pos="372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ontaktfolie – Bild vollflächig">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2"/>
            </p:custDataLst>
            <p:extLst>
              <p:ext uri="{D42A27DB-BD31-4B8C-83A1-F6EECF244321}">
                <p14:modId xmlns:p14="http://schemas.microsoft.com/office/powerpoint/2010/main" val="3708667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164" name="think-cell Folie" r:id="rId4" imgW="344" imgH="345" progId="TCLayout.ActiveDocument.1">
                  <p:embed/>
                </p:oleObj>
              </mc:Choice>
              <mc:Fallback>
                <p:oleObj name="think-cell Folie" r:id="rId4"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2952020"/>
            <a:ext cx="5916612" cy="2990408"/>
          </a:xfrm>
          <a:gradFill flip="none" rotWithShape="1">
            <a:gsLst>
              <a:gs pos="34114">
                <a:srgbClr val="00779A"/>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360000" rIns="360000" bIns="360000" anchor="t">
            <a:spAutoFit/>
          </a:bodyPr>
          <a:lstStyle>
            <a:lvl1pPr>
              <a:lnSpc>
                <a:spcPct val="110000"/>
              </a:lnSpc>
              <a:spcAft>
                <a:spcPts val="0"/>
              </a:spcAft>
              <a:defRPr sz="3200" b="0">
                <a:solidFill>
                  <a:schemeClr val="bg1"/>
                </a:solidFill>
                <a:latin typeface="+mn-lt"/>
              </a:defRPr>
            </a:lvl1pPr>
            <a:lvl2pPr>
              <a:lnSpc>
                <a:spcPts val="350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b="0">
                <a:solidFill>
                  <a:schemeClr val="bg1"/>
                </a:solidFill>
                <a:latin typeface="+mj-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a:t>Contact</a:t>
            </a:r>
          </a:p>
          <a:p>
            <a:pPr lvl="1"/>
            <a:r>
              <a:rPr lang="de-DE" dirty="0"/>
              <a:t>—</a:t>
            </a:r>
          </a:p>
          <a:p>
            <a:pPr lvl="2"/>
            <a:r>
              <a:rPr lang="de-DE" dirty="0"/>
              <a:t>Titel Vorname Name</a:t>
            </a:r>
          </a:p>
          <a:p>
            <a:pPr lvl="2"/>
            <a:r>
              <a:rPr lang="de-DE" dirty="0"/>
              <a:t>Geschäftsbereich XXX</a:t>
            </a:r>
          </a:p>
          <a:p>
            <a:pPr lvl="2"/>
            <a:r>
              <a:rPr lang="de-DE" dirty="0"/>
              <a:t>Phone +49 12 3456-XXXX</a:t>
            </a:r>
          </a:p>
          <a:p>
            <a:pPr lvl="2"/>
            <a:r>
              <a:rPr lang="de-DE" dirty="0"/>
              <a:t>vorname.name@fraunhofer.de</a:t>
            </a:r>
          </a:p>
        </p:txBody>
      </p:sp>
      <p:sp>
        <p:nvSpPr>
          <p:cNvPr id="2" name="Datumsplatzhalter 1">
            <a:extLst>
              <a:ext uri="{FF2B5EF4-FFF2-40B4-BE49-F238E27FC236}">
                <a16:creationId xmlns:a16="http://schemas.microsoft.com/office/drawing/2014/main" id="{0809F1F2-5AE7-4500-87D3-FAD916B3136D}"/>
              </a:ext>
            </a:extLst>
          </p:cNvPr>
          <p:cNvSpPr>
            <a:spLocks noGrp="1"/>
          </p:cNvSpPr>
          <p:nvPr>
            <p:ph type="dt" sz="half" idx="12"/>
          </p:nvPr>
        </p:nvSpPr>
        <p:spPr>
          <a:xfrm>
            <a:off x="1388048" y="7027336"/>
            <a:ext cx="720000" cy="123111"/>
          </a:xfrm>
        </p:spPr>
        <p:txBody>
          <a:bodyPr/>
          <a:lstStyle/>
          <a:p>
            <a:fld id="{18404E2F-0DC3-491D-BBFF-E567024868D0}" type="datetime1">
              <a:rPr lang="de-DE" noProof="0" smtClean="0"/>
              <a:t>25.09.2023</a:t>
            </a:fld>
            <a:endParaRPr lang="de-DE" noProof="0" dirty="0"/>
          </a:p>
        </p:txBody>
      </p:sp>
      <p:sp>
        <p:nvSpPr>
          <p:cNvPr id="3" name="Fußzeilenplatzhalter 2">
            <a:extLst>
              <a:ext uri="{FF2B5EF4-FFF2-40B4-BE49-F238E27FC236}">
                <a16:creationId xmlns:a16="http://schemas.microsoft.com/office/drawing/2014/main" id="{459D760A-5328-4251-ACFF-CB470EE34716}"/>
              </a:ext>
            </a:extLst>
          </p:cNvPr>
          <p:cNvSpPr>
            <a:spLocks noGrp="1"/>
          </p:cNvSpPr>
          <p:nvPr>
            <p:ph type="ftr" sz="quarter" idx="13"/>
          </p:nvPr>
        </p:nvSpPr>
        <p:spPr>
          <a:xfrm>
            <a:off x="2297897" y="7027336"/>
            <a:ext cx="2952000" cy="123111"/>
          </a:xfrm>
          <a:prstGeom prst="rect">
            <a:avLst/>
          </a:prstGeom>
        </p:spPr>
        <p:txBody>
          <a:bodyPr/>
          <a:lstStyle/>
          <a:p>
            <a:r>
              <a:rPr lang="de-DE" noProof="0"/>
              <a:t>© Fraunhofer IZM</a:t>
            </a:r>
            <a:endParaRPr lang="de-DE" noProof="0" dirty="0"/>
          </a:p>
        </p:txBody>
      </p:sp>
      <p:sp>
        <p:nvSpPr>
          <p:cNvPr id="4" name="Foliennummernplatzhalter 3">
            <a:extLst>
              <a:ext uri="{FF2B5EF4-FFF2-40B4-BE49-F238E27FC236}">
                <a16:creationId xmlns:a16="http://schemas.microsoft.com/office/drawing/2014/main" id="{53FC189F-C42A-4071-BC47-28A29172D13F}"/>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2010902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ontaktfolie – Bi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197DE11-A966-449E-A5FD-31979AF34532}"/>
              </a:ext>
            </a:extLst>
          </p:cNvPr>
          <p:cNvPicPr>
            <a:picLocks noChangeAspect="1"/>
          </p:cNvPicPr>
          <p:nvPr userDrawn="1"/>
        </p:nvPicPr>
        <p:blipFill rotWithShape="1">
          <a:blip r:embed="rId4"/>
          <a:srcRect t="10014" b="10419"/>
          <a:stretch/>
        </p:blipFill>
        <p:spPr>
          <a:xfrm>
            <a:off x="1" y="0"/>
            <a:ext cx="12192000" cy="6857999"/>
          </a:xfrm>
          <a:prstGeom prst="rect">
            <a:avLst/>
          </a:prstGeom>
        </p:spPr>
      </p:pic>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2"/>
            </p:custDataLst>
            <p:extLst>
              <p:ext uri="{D42A27DB-BD31-4B8C-83A1-F6EECF244321}">
                <p14:modId xmlns:p14="http://schemas.microsoft.com/office/powerpoint/2010/main" val="17631679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189" name="think-cell Folie" r:id="rId5" imgW="344" imgH="345" progId="TCLayout.ActiveDocument.1">
                  <p:embed/>
                </p:oleObj>
              </mc:Choice>
              <mc:Fallback>
                <p:oleObj name="think-cell Folie" r:id="rId5"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479425" y="1700213"/>
            <a:ext cx="5916612" cy="3450560"/>
          </a:xfrm>
          <a:noFill/>
        </p:spPr>
        <p:txBody>
          <a:bodyPr lIns="0" tIns="0" rIns="0" bIns="0" anchor="t">
            <a:spAutoFit/>
          </a:bodyPr>
          <a:lstStyle>
            <a:lvl1pPr>
              <a:lnSpc>
                <a:spcPct val="110000"/>
              </a:lnSpc>
              <a:spcAft>
                <a:spcPts val="0"/>
              </a:spcAft>
              <a:defRPr sz="3200" b="0">
                <a:solidFill>
                  <a:schemeClr val="bg1"/>
                </a:solidFill>
                <a:latin typeface="+mn-lt"/>
              </a:defRPr>
            </a:lvl1pPr>
            <a:lvl2pPr>
              <a:lnSpc>
                <a:spcPts val="350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b="0">
                <a:solidFill>
                  <a:schemeClr val="bg1"/>
                </a:solidFill>
                <a:latin typeface="+mj-lt"/>
              </a:defRPr>
            </a:lvl3pPr>
            <a:lvl4pPr marL="0" indent="0">
              <a:lnSpc>
                <a:spcPct val="110000"/>
              </a:lnSpc>
              <a:spcBef>
                <a:spcPts val="0"/>
              </a:spcBef>
              <a:spcAft>
                <a:spcPts val="0"/>
              </a:spcAft>
              <a:buNone/>
              <a:defRPr>
                <a:solidFill>
                  <a:schemeClr val="bg1"/>
                </a:solidFill>
              </a:defRPr>
            </a:lvl4pPr>
            <a:lvl5pPr>
              <a:spcAft>
                <a:spcPts val="0"/>
              </a:spcAft>
              <a:defRPr/>
            </a:lvl5pPr>
          </a:lstStyle>
          <a:p>
            <a:pPr lvl="0"/>
            <a:r>
              <a:rPr lang="de-DE" dirty="0"/>
              <a:t>Contact</a:t>
            </a:r>
          </a:p>
          <a:p>
            <a:pPr lvl="1"/>
            <a:r>
              <a:rPr lang="de-DE" dirty="0"/>
              <a:t>—</a:t>
            </a:r>
          </a:p>
          <a:p>
            <a:pPr lvl="2"/>
            <a:r>
              <a:rPr lang="de-DE" dirty="0"/>
              <a:t>Titel Vorname Name</a:t>
            </a:r>
          </a:p>
          <a:p>
            <a:pPr lvl="2"/>
            <a:r>
              <a:rPr lang="de-DE" dirty="0"/>
              <a:t>Geschäftsbereich XXX</a:t>
            </a:r>
          </a:p>
          <a:p>
            <a:pPr lvl="2"/>
            <a:r>
              <a:rPr lang="de-DE" dirty="0"/>
              <a:t>Phone +49 12 3456-XXXX</a:t>
            </a:r>
          </a:p>
          <a:p>
            <a:pPr lvl="2"/>
            <a:r>
              <a:rPr lang="de-DE" dirty="0"/>
              <a:t>vorname.name@fraunhofer.de</a:t>
            </a:r>
          </a:p>
          <a:p>
            <a:pPr lvl="3"/>
            <a:endParaRPr lang="pt-BR" dirty="0"/>
          </a:p>
          <a:p>
            <a:pPr lvl="3"/>
            <a:r>
              <a:rPr lang="pt-BR" dirty="0"/>
              <a:t>Fraunhofer XYZ</a:t>
            </a:r>
          </a:p>
          <a:p>
            <a:pPr lvl="3"/>
            <a:r>
              <a:rPr lang="pt-BR" dirty="0"/>
              <a:t>Straße XY</a:t>
            </a:r>
          </a:p>
          <a:p>
            <a:pPr lvl="3"/>
            <a:r>
              <a:rPr lang="pt-BR" dirty="0"/>
              <a:t>12345 Stadt</a:t>
            </a:r>
          </a:p>
          <a:p>
            <a:pPr lvl="3"/>
            <a:r>
              <a:rPr lang="pt-BR" dirty="0"/>
              <a:t>www.fraunhofer.de</a:t>
            </a:r>
          </a:p>
        </p:txBody>
      </p:sp>
      <p:sp>
        <p:nvSpPr>
          <p:cNvPr id="2" name="Datumsplatzhalter 1">
            <a:extLst>
              <a:ext uri="{FF2B5EF4-FFF2-40B4-BE49-F238E27FC236}">
                <a16:creationId xmlns:a16="http://schemas.microsoft.com/office/drawing/2014/main" id="{CA313C52-2525-4A5D-916B-98841273CADF}"/>
              </a:ext>
            </a:extLst>
          </p:cNvPr>
          <p:cNvSpPr>
            <a:spLocks noGrp="1"/>
          </p:cNvSpPr>
          <p:nvPr>
            <p:ph type="dt" sz="half" idx="12"/>
          </p:nvPr>
        </p:nvSpPr>
        <p:spPr>
          <a:xfrm>
            <a:off x="1388048" y="7027336"/>
            <a:ext cx="720000" cy="123111"/>
          </a:xfrm>
        </p:spPr>
        <p:txBody>
          <a:bodyPr/>
          <a:lstStyle/>
          <a:p>
            <a:fld id="{18404E2F-0DC3-491D-BBFF-E567024868D0}" type="datetime1">
              <a:rPr lang="de-DE" noProof="0" smtClean="0"/>
              <a:t>25.09.2023</a:t>
            </a:fld>
            <a:endParaRPr lang="de-DE" noProof="0" dirty="0"/>
          </a:p>
        </p:txBody>
      </p:sp>
      <p:sp>
        <p:nvSpPr>
          <p:cNvPr id="3" name="Fußzeilenplatzhalter 2">
            <a:extLst>
              <a:ext uri="{FF2B5EF4-FFF2-40B4-BE49-F238E27FC236}">
                <a16:creationId xmlns:a16="http://schemas.microsoft.com/office/drawing/2014/main" id="{2219F9CA-C990-4FAF-BBA2-C37D042E4FF8}"/>
              </a:ext>
            </a:extLst>
          </p:cNvPr>
          <p:cNvSpPr>
            <a:spLocks noGrp="1"/>
          </p:cNvSpPr>
          <p:nvPr>
            <p:ph type="ftr" sz="quarter" idx="13"/>
          </p:nvPr>
        </p:nvSpPr>
        <p:spPr>
          <a:xfrm>
            <a:off x="2297897" y="7027336"/>
            <a:ext cx="2952000" cy="123111"/>
          </a:xfrm>
          <a:prstGeom prst="rect">
            <a:avLst/>
          </a:prstGeom>
        </p:spPr>
        <p:txBody>
          <a:bodyPr/>
          <a:lstStyle/>
          <a:p>
            <a:r>
              <a:rPr lang="de-DE" noProof="0"/>
              <a:t>© Fraunhofer IZM</a:t>
            </a:r>
            <a:endParaRPr lang="de-DE" noProof="0" dirty="0"/>
          </a:p>
        </p:txBody>
      </p:sp>
      <p:sp>
        <p:nvSpPr>
          <p:cNvPr id="4" name="Foliennummernplatzhalter 3">
            <a:extLst>
              <a:ext uri="{FF2B5EF4-FFF2-40B4-BE49-F238E27FC236}">
                <a16:creationId xmlns:a16="http://schemas.microsoft.com/office/drawing/2014/main" id="{01B3BB0E-EF1D-44E5-9391-ED9E79F83DB4}"/>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3265343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2"/>
            </p:custDataLst>
            <p:extLst>
              <p:ext uri="{D42A27DB-BD31-4B8C-83A1-F6EECF244321}">
                <p14:modId xmlns:p14="http://schemas.microsoft.com/office/powerpoint/2010/main" val="4202081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5235" name="think-cell Folie" r:id="rId4" imgW="344" imgH="345" progId="TCLayout.ActiveDocument.1">
                  <p:embed/>
                </p:oleObj>
              </mc:Choice>
              <mc:Fallback>
                <p:oleObj name="think-cell Folie" r:id="rId4"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11F1A574-59A7-4800-855F-6C927C3EF90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479425" y="2255355"/>
            <a:ext cx="11233149" cy="1982338"/>
          </a:xfrm>
          <a:noFill/>
        </p:spPr>
        <p:txBody>
          <a:bodyPr wrap="square" lIns="0" tIns="0" rIns="0" bIns="0" anchor="t">
            <a:spAutoFit/>
          </a:bodyPr>
          <a:lstStyle>
            <a:lvl1pPr>
              <a:lnSpc>
                <a:spcPct val="100000"/>
              </a:lnSpc>
              <a:spcAft>
                <a:spcPts val="0"/>
              </a:spcAft>
              <a:defRPr sz="6600" b="0">
                <a:solidFill>
                  <a:schemeClr val="bg1"/>
                </a:solidFill>
                <a:latin typeface="+mn-lt"/>
              </a:defRPr>
            </a:lvl1pPr>
            <a:lvl2pPr>
              <a:lnSpc>
                <a:spcPts val="7200"/>
              </a:lnSpc>
              <a:spcAft>
                <a:spcPts val="1600"/>
              </a:spcAft>
              <a:defRPr sz="8580" b="0">
                <a:solidFill>
                  <a:schemeClr val="bg1"/>
                </a:solidFill>
                <a:latin typeface="Frutiger LT Com 75 Black" panose="020B0A03040504030204" pitchFamily="34" charset="0"/>
              </a:defRPr>
            </a:lvl2pPr>
            <a:lvl3pPr>
              <a:lnSpc>
                <a:spcPts val="2080"/>
              </a:lnSpc>
              <a:spcAft>
                <a:spcPts val="0"/>
              </a:spcAft>
              <a:defRPr>
                <a:solidFill>
                  <a:schemeClr val="bg1"/>
                </a:solidFill>
                <a:latin typeface="+mj-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a:t>
            </a:r>
            <a:r>
              <a:rPr lang="de-DE" dirty="0" err="1"/>
              <a:t>attention</a:t>
            </a:r>
            <a:r>
              <a:rPr lang="de-DE" dirty="0"/>
              <a:t>!</a:t>
            </a:r>
          </a:p>
          <a:p>
            <a:pPr lvl="1"/>
            <a:r>
              <a:rPr lang="de-DE" dirty="0"/>
              <a:t>—</a:t>
            </a:r>
          </a:p>
        </p:txBody>
      </p:sp>
      <p:sp>
        <p:nvSpPr>
          <p:cNvPr id="2" name="Datumsplatzhalter 1">
            <a:extLst>
              <a:ext uri="{FF2B5EF4-FFF2-40B4-BE49-F238E27FC236}">
                <a16:creationId xmlns:a16="http://schemas.microsoft.com/office/drawing/2014/main" id="{D9614564-45F3-43F4-A781-81B474E1C11B}"/>
              </a:ext>
            </a:extLst>
          </p:cNvPr>
          <p:cNvSpPr>
            <a:spLocks noGrp="1"/>
          </p:cNvSpPr>
          <p:nvPr>
            <p:ph type="dt" sz="half" idx="12"/>
          </p:nvPr>
        </p:nvSpPr>
        <p:spPr>
          <a:xfrm>
            <a:off x="1388048" y="7027336"/>
            <a:ext cx="720000" cy="123111"/>
          </a:xfrm>
        </p:spPr>
        <p:txBody>
          <a:bodyPr/>
          <a:lstStyle/>
          <a:p>
            <a:fld id="{18404E2F-0DC3-491D-BBFF-E567024868D0}" type="datetime1">
              <a:rPr lang="de-DE" noProof="0" smtClean="0"/>
              <a:t>25.09.2023</a:t>
            </a:fld>
            <a:endParaRPr lang="de-DE" noProof="0" dirty="0"/>
          </a:p>
        </p:txBody>
      </p:sp>
      <p:sp>
        <p:nvSpPr>
          <p:cNvPr id="3" name="Fußzeilenplatzhalter 2">
            <a:extLst>
              <a:ext uri="{FF2B5EF4-FFF2-40B4-BE49-F238E27FC236}">
                <a16:creationId xmlns:a16="http://schemas.microsoft.com/office/drawing/2014/main" id="{15B5AC9A-7737-4C1C-B583-AD4EA4DAE9AE}"/>
              </a:ext>
            </a:extLst>
          </p:cNvPr>
          <p:cNvSpPr>
            <a:spLocks noGrp="1"/>
          </p:cNvSpPr>
          <p:nvPr>
            <p:ph type="ftr" sz="quarter" idx="13"/>
          </p:nvPr>
        </p:nvSpPr>
        <p:spPr>
          <a:xfrm>
            <a:off x="2297897" y="7027336"/>
            <a:ext cx="2952000" cy="123111"/>
          </a:xfrm>
          <a:prstGeom prst="rect">
            <a:avLst/>
          </a:prstGeom>
        </p:spPr>
        <p:txBody>
          <a:bodyPr/>
          <a:lstStyle/>
          <a:p>
            <a:r>
              <a:rPr lang="de-DE" noProof="0"/>
              <a:t>© Fraunhofer IZM</a:t>
            </a:r>
            <a:endParaRPr lang="de-DE" noProof="0" dirty="0"/>
          </a:p>
        </p:txBody>
      </p:sp>
      <p:sp>
        <p:nvSpPr>
          <p:cNvPr id="4" name="Foliennummernplatzhalter 3">
            <a:extLst>
              <a:ext uri="{FF2B5EF4-FFF2-40B4-BE49-F238E27FC236}">
                <a16:creationId xmlns:a16="http://schemas.microsoft.com/office/drawing/2014/main" id="{B5919D1C-ADAC-4933-80BD-01165FF9D271}"/>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4009741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11" name="Picture 14">
            <a:extLst>
              <a:ext uri="{FF2B5EF4-FFF2-40B4-BE49-F238E27FC236}">
                <a16:creationId xmlns:a16="http://schemas.microsoft.com/office/drawing/2014/main" id="{A6A2DC38-4890-1C82-31EE-FC1AA59BD80A}"/>
              </a:ext>
            </a:extLst>
          </p:cNvPr>
          <p:cNvPicPr>
            <a:picLocks noChangeAspect="1"/>
          </p:cNvPicPr>
          <p:nvPr userDrawn="1"/>
        </p:nvPicPr>
        <p:blipFill>
          <a:blip r:embed="rId2"/>
          <a:stretch>
            <a:fillRect/>
          </a:stretch>
        </p:blipFill>
        <p:spPr>
          <a:xfrm>
            <a:off x="-50800" y="-57150"/>
            <a:ext cx="12287250" cy="5294532"/>
          </a:xfrm>
          <a:prstGeom prst="rect">
            <a:avLst/>
          </a:prstGeom>
        </p:spPr>
      </p:pic>
      <p:sp>
        <p:nvSpPr>
          <p:cNvPr id="5" name="Rectangle 8">
            <a:extLst>
              <a:ext uri="{FF2B5EF4-FFF2-40B4-BE49-F238E27FC236}">
                <a16:creationId xmlns:a16="http://schemas.microsoft.com/office/drawing/2014/main" id="{3832FE4B-4789-E281-F046-311CA7592BE3}"/>
              </a:ext>
            </a:extLst>
          </p:cNvPr>
          <p:cNvSpPr/>
          <p:nvPr userDrawn="1"/>
        </p:nvSpPr>
        <p:spPr>
          <a:xfrm>
            <a:off x="1573" y="5175435"/>
            <a:ext cx="12190427" cy="168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a:extLst>
              <a:ext uri="{FF2B5EF4-FFF2-40B4-BE49-F238E27FC236}">
                <a16:creationId xmlns:a16="http://schemas.microsoft.com/office/drawing/2014/main" id="{2AC3C336-D806-0D72-D24A-9B167AB6EFA1}"/>
              </a:ext>
            </a:extLst>
          </p:cNvPr>
          <p:cNvPicPr>
            <a:picLocks noChangeAspect="1"/>
          </p:cNvPicPr>
          <p:nvPr userDrawn="1"/>
        </p:nvPicPr>
        <p:blipFill>
          <a:blip r:embed="rId3"/>
          <a:stretch>
            <a:fillRect/>
          </a:stretch>
        </p:blipFill>
        <p:spPr>
          <a:xfrm>
            <a:off x="1541566" y="1830951"/>
            <a:ext cx="3567644" cy="1974304"/>
          </a:xfrm>
          <a:prstGeom prst="rect">
            <a:avLst/>
          </a:prstGeom>
        </p:spPr>
      </p:pic>
      <p:pic>
        <p:nvPicPr>
          <p:cNvPr id="8" name="Image 12" descr="Une image contenant texte&#10;&#10;Description générée automatiquement">
            <a:extLst>
              <a:ext uri="{FF2B5EF4-FFF2-40B4-BE49-F238E27FC236}">
                <a16:creationId xmlns:a16="http://schemas.microsoft.com/office/drawing/2014/main" id="{6556A750-E6CD-2198-B0E1-A24B94B6F5E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8538" y="5598835"/>
            <a:ext cx="4165600" cy="762000"/>
          </a:xfrm>
          <a:prstGeom prst="rect">
            <a:avLst/>
          </a:prstGeom>
        </p:spPr>
      </p:pic>
      <p:pic>
        <p:nvPicPr>
          <p:cNvPr id="9" name="Picture 1" descr="Graphical user interface, text&#10;&#10;Description automatically generated">
            <a:extLst>
              <a:ext uri="{FF2B5EF4-FFF2-40B4-BE49-F238E27FC236}">
                <a16:creationId xmlns:a16="http://schemas.microsoft.com/office/drawing/2014/main" id="{5E5DB024-A821-3A42-8E41-8FAA6768153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41103" y="5627053"/>
            <a:ext cx="3363108" cy="705564"/>
          </a:xfrm>
          <a:prstGeom prst="rect">
            <a:avLst/>
          </a:prstGeom>
        </p:spPr>
      </p:pic>
      <p:sp>
        <p:nvSpPr>
          <p:cNvPr id="12" name="Bildplatzhalter 22"/>
          <p:cNvSpPr>
            <a:spLocks noGrp="1"/>
          </p:cNvSpPr>
          <p:nvPr>
            <p:ph type="pic" sz="quarter" idx="17" hasCustomPrompt="1"/>
          </p:nvPr>
        </p:nvSpPr>
        <p:spPr>
          <a:xfrm>
            <a:off x="8724900" y="5535335"/>
            <a:ext cx="2900363" cy="889000"/>
          </a:xfrm>
        </p:spPr>
        <p:txBody>
          <a:bodyPr/>
          <a:lstStyle>
            <a:lvl1pPr marL="0" indent="0">
              <a:buNone/>
              <a:defRPr/>
            </a:lvl1pPr>
          </a:lstStyle>
          <a:p>
            <a:r>
              <a:rPr lang="de-CH" err="1"/>
              <a:t>Your</a:t>
            </a:r>
            <a:r>
              <a:rPr lang="de-CH"/>
              <a:t> Logo </a:t>
            </a:r>
            <a:r>
              <a:rPr lang="de-CH" err="1"/>
              <a:t>Here</a:t>
            </a:r>
            <a:endParaRPr lang="de-CH"/>
          </a:p>
        </p:txBody>
      </p:sp>
      <p:sp>
        <p:nvSpPr>
          <p:cNvPr id="3" name="Inhaltsplatzhalter 2"/>
          <p:cNvSpPr>
            <a:spLocks noGrp="1"/>
          </p:cNvSpPr>
          <p:nvPr>
            <p:ph sz="quarter" idx="20" hasCustomPrompt="1"/>
          </p:nvPr>
        </p:nvSpPr>
        <p:spPr>
          <a:xfrm>
            <a:off x="5657849" y="3827466"/>
            <a:ext cx="5984021" cy="443922"/>
          </a:xfrm>
        </p:spPr>
        <p:txBody>
          <a:bodyPr>
            <a:noAutofit/>
          </a:bodyPr>
          <a:lstStyle>
            <a:lvl1pPr marL="0" indent="0">
              <a:buNone/>
              <a:defRPr sz="2000" b="1">
                <a:solidFill>
                  <a:schemeClr val="bg1"/>
                </a:solidFill>
              </a:defRPr>
            </a:lvl1pPr>
          </a:lstStyle>
          <a:p>
            <a:pPr lvl="0"/>
            <a:r>
              <a:rPr lang="de-CH"/>
              <a:t>Date </a:t>
            </a:r>
          </a:p>
        </p:txBody>
      </p:sp>
      <p:sp>
        <p:nvSpPr>
          <p:cNvPr id="13" name="Inhaltsplatzhalter 2"/>
          <p:cNvSpPr>
            <a:spLocks noGrp="1"/>
          </p:cNvSpPr>
          <p:nvPr>
            <p:ph sz="quarter" idx="21" hasCustomPrompt="1"/>
          </p:nvPr>
        </p:nvSpPr>
        <p:spPr>
          <a:xfrm>
            <a:off x="5657849" y="4293599"/>
            <a:ext cx="5984021" cy="443922"/>
          </a:xfrm>
        </p:spPr>
        <p:txBody>
          <a:bodyPr>
            <a:noAutofit/>
          </a:bodyPr>
          <a:lstStyle>
            <a:lvl1pPr marL="0" indent="0">
              <a:buNone/>
              <a:defRPr sz="2000" b="1">
                <a:solidFill>
                  <a:schemeClr val="bg1"/>
                </a:solidFill>
              </a:defRPr>
            </a:lvl1pPr>
          </a:lstStyle>
          <a:p>
            <a:pPr lvl="0"/>
            <a:r>
              <a:rPr lang="de-CH"/>
              <a:t>Name (s)</a:t>
            </a:r>
          </a:p>
        </p:txBody>
      </p:sp>
      <p:sp>
        <p:nvSpPr>
          <p:cNvPr id="14" name="Inhaltsplatzhalter 2"/>
          <p:cNvSpPr>
            <a:spLocks noGrp="1"/>
          </p:cNvSpPr>
          <p:nvPr>
            <p:ph sz="quarter" idx="22" hasCustomPrompt="1"/>
          </p:nvPr>
        </p:nvSpPr>
        <p:spPr>
          <a:xfrm>
            <a:off x="5657849" y="4759731"/>
            <a:ext cx="5984021" cy="443922"/>
          </a:xfrm>
        </p:spPr>
        <p:txBody>
          <a:bodyPr>
            <a:noAutofit/>
          </a:bodyPr>
          <a:lstStyle>
            <a:lvl1pPr marL="0" indent="0">
              <a:buNone/>
              <a:defRPr sz="2000" b="1" baseline="0">
                <a:solidFill>
                  <a:schemeClr val="bg1"/>
                </a:solidFill>
              </a:defRPr>
            </a:lvl1pPr>
          </a:lstStyle>
          <a:p>
            <a:pPr lvl="0"/>
            <a:r>
              <a:rPr lang="de-CH"/>
              <a:t>Organisation (s)</a:t>
            </a:r>
          </a:p>
        </p:txBody>
      </p:sp>
      <p:sp>
        <p:nvSpPr>
          <p:cNvPr id="6" name="Inhaltsplatzhalter 5"/>
          <p:cNvSpPr>
            <a:spLocks noGrp="1"/>
          </p:cNvSpPr>
          <p:nvPr>
            <p:ph sz="quarter" idx="23" hasCustomPrompt="1"/>
          </p:nvPr>
        </p:nvSpPr>
        <p:spPr>
          <a:xfrm>
            <a:off x="5657848" y="880378"/>
            <a:ext cx="5984021" cy="2947088"/>
          </a:xfrm>
        </p:spPr>
        <p:txBody>
          <a:bodyPr anchor="ctr">
            <a:normAutofit/>
          </a:bodyPr>
          <a:lstStyle>
            <a:lvl1pPr marL="0" indent="0">
              <a:buNone/>
              <a:defRPr lang="en-US" sz="5000" b="1" kern="1200" baseline="0" noProof="0" dirty="0" smtClean="0">
                <a:solidFill>
                  <a:schemeClr val="bg1"/>
                </a:solidFill>
                <a:latin typeface="Cabin SemiBold"/>
                <a:ea typeface="+mn-ea"/>
                <a:cs typeface="+mn-cs"/>
              </a:defRPr>
            </a:lvl1pPr>
          </a:lstStyle>
          <a:p>
            <a:pPr lvl="0"/>
            <a:r>
              <a:rPr lang="en-US" noProof="0"/>
              <a:t>Title of presentation </a:t>
            </a:r>
          </a:p>
        </p:txBody>
      </p:sp>
    </p:spTree>
    <p:extLst>
      <p:ext uri="{BB962C8B-B14F-4D97-AF65-F5344CB8AC3E}">
        <p14:creationId xmlns:p14="http://schemas.microsoft.com/office/powerpoint/2010/main" val="3179343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902519-0A5D-3733-60F2-73EB21B0ED6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A33A395-9F9F-A1CB-0238-1985808F2A4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3C7145F-AE26-E98B-7716-AB49EFD1DD2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19B72D6-B366-681C-416F-EA29F19FD4DD}"/>
              </a:ext>
            </a:extLst>
          </p:cNvPr>
          <p:cNvSpPr>
            <a:spLocks noGrp="1"/>
          </p:cNvSpPr>
          <p:nvPr>
            <p:ph type="dt" sz="half" idx="10"/>
          </p:nvPr>
        </p:nvSpPr>
        <p:spPr/>
        <p:txBody>
          <a:bodyPr/>
          <a:lstStyle/>
          <a:p>
            <a:fld id="{C764DE79-268F-4C1A-8933-263129D2AF90}" type="datetimeFigureOut">
              <a:rPr lang="en-US" smtClean="0"/>
              <a:t>9/25/2023</a:t>
            </a:fld>
            <a:endParaRPr lang="en-US"/>
          </a:p>
        </p:txBody>
      </p:sp>
      <p:sp>
        <p:nvSpPr>
          <p:cNvPr id="6" name="Espace réservé du pied de page 5">
            <a:extLst>
              <a:ext uri="{FF2B5EF4-FFF2-40B4-BE49-F238E27FC236}">
                <a16:creationId xmlns:a16="http://schemas.microsoft.com/office/drawing/2014/main" id="{FDF47B32-956B-9D10-C62C-77C70385DCAE}"/>
              </a:ext>
            </a:extLst>
          </p:cNvPr>
          <p:cNvSpPr>
            <a:spLocks noGrp="1"/>
          </p:cNvSpPr>
          <p:nvPr>
            <p:ph type="ftr" sz="quarter" idx="11"/>
          </p:nvPr>
        </p:nvSpPr>
        <p:spPr>
          <a:xfrm>
            <a:off x="2297897" y="6455836"/>
            <a:ext cx="2952000" cy="123111"/>
          </a:xfrm>
          <a:prstGeom prst="rect">
            <a:avLst/>
          </a:prstGeom>
        </p:spPr>
        <p:txBody>
          <a:bodyPr/>
          <a:lstStyle/>
          <a:p>
            <a:endParaRPr lang="en-US"/>
          </a:p>
        </p:txBody>
      </p:sp>
      <p:sp>
        <p:nvSpPr>
          <p:cNvPr id="7" name="Espace réservé du numéro de diapositive 6">
            <a:extLst>
              <a:ext uri="{FF2B5EF4-FFF2-40B4-BE49-F238E27FC236}">
                <a16:creationId xmlns:a16="http://schemas.microsoft.com/office/drawing/2014/main" id="{F17BB928-C9F0-0980-3966-D49842DDB280}"/>
              </a:ext>
            </a:extLst>
          </p:cNvPr>
          <p:cNvSpPr>
            <a:spLocks noGrp="1"/>
          </p:cNvSpPr>
          <p:nvPr>
            <p:ph type="sldNum" sz="quarter" idx="12"/>
          </p:nvPr>
        </p:nvSpPr>
        <p:spPr/>
        <p:txBody>
          <a:bodyPr/>
          <a:lstStyle/>
          <a:p>
            <a:fld id="{48F63A3B-78C7-47BE-AE5E-E10140E04643}" type="slidenum">
              <a:rPr lang="en-US" smtClean="0"/>
              <a:t>‹Nr.›</a:t>
            </a:fld>
            <a:endParaRPr lang="en-US"/>
          </a:p>
        </p:txBody>
      </p:sp>
    </p:spTree>
    <p:extLst>
      <p:ext uri="{BB962C8B-B14F-4D97-AF65-F5344CB8AC3E}">
        <p14:creationId xmlns:p14="http://schemas.microsoft.com/office/powerpoint/2010/main" val="98453082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 große Headline oben mit Bild">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2"/>
            </p:custDataLst>
            <p:extLst>
              <p:ext uri="{D42A27DB-BD31-4B8C-83A1-F6EECF244321}">
                <p14:modId xmlns:p14="http://schemas.microsoft.com/office/powerpoint/2010/main" val="26465993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01" name="think-cell Folie" r:id="rId4" imgW="344" imgH="345" progId="TCLayout.ActiveDocument.1">
                  <p:embed/>
                </p:oleObj>
              </mc:Choice>
              <mc:Fallback>
                <p:oleObj name="think-cell Folie" r:id="rId4"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11F1A574-59A7-4800-855F-6C927C3EF90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3323596"/>
            <a:ext cx="11712575" cy="2661279"/>
          </a:xfrm>
          <a:noFill/>
        </p:spPr>
        <p:txBody>
          <a:bodyPr wrap="square" lIns="486000" tIns="360000" rIns="360000" bIns="360000" anchor="b">
            <a:spAutoFit/>
          </a:bodyPr>
          <a:lstStyle>
            <a:lvl1pPr>
              <a:lnSpc>
                <a:spcPct val="100000"/>
              </a:lnSpc>
              <a:spcAft>
                <a:spcPts val="0"/>
              </a:spcAft>
              <a:defRPr sz="3200" b="0">
                <a:solidFill>
                  <a:schemeClr val="bg1"/>
                </a:solidFill>
                <a:latin typeface="+mn-lt"/>
              </a:defRPr>
            </a:lvl1pPr>
            <a:lvl2pPr>
              <a:lnSpc>
                <a:spcPts val="352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a:solidFill>
                  <a:schemeClr val="bg1"/>
                </a:solidFill>
                <a:latin typeface="+mj-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a:t>Headline groß, Frutiger LT </a:t>
            </a:r>
            <a:r>
              <a:rPr lang="de-DE" dirty="0" err="1"/>
              <a:t>Com</a:t>
            </a:r>
            <a:r>
              <a:rPr lang="de-DE" dirty="0"/>
              <a:t> Light, 32 </a:t>
            </a:r>
            <a:r>
              <a:rPr lang="de-DE" dirty="0" err="1"/>
              <a:t>pt</a:t>
            </a:r>
            <a:endParaRPr lang="de-DE" dirty="0"/>
          </a:p>
          <a:p>
            <a:pPr lvl="1"/>
            <a:r>
              <a:rPr lang="de-DE" dirty="0"/>
              <a:t>—</a:t>
            </a:r>
          </a:p>
          <a:p>
            <a:pPr lvl="2"/>
            <a:r>
              <a:rPr lang="de-DE" dirty="0" err="1"/>
              <a:t>Subline</a:t>
            </a:r>
            <a:r>
              <a:rPr lang="de-DE" dirty="0"/>
              <a:t>/Referent/Datum</a:t>
            </a:r>
          </a:p>
          <a:p>
            <a:pPr lvl="3"/>
            <a:r>
              <a:rPr lang="de-DE" dirty="0"/>
              <a:t>Referenten</a:t>
            </a:r>
          </a:p>
        </p:txBody>
      </p:sp>
      <p:sp>
        <p:nvSpPr>
          <p:cNvPr id="2" name="Datumsplatzhalter 1">
            <a:extLst>
              <a:ext uri="{FF2B5EF4-FFF2-40B4-BE49-F238E27FC236}">
                <a16:creationId xmlns:a16="http://schemas.microsoft.com/office/drawing/2014/main" id="{25C68886-21F8-4FFB-8201-7F0BA6565D68}"/>
              </a:ext>
            </a:extLst>
          </p:cNvPr>
          <p:cNvSpPr>
            <a:spLocks noGrp="1"/>
          </p:cNvSpPr>
          <p:nvPr>
            <p:ph type="dt" sz="half" idx="12"/>
          </p:nvPr>
        </p:nvSpPr>
        <p:spPr>
          <a:xfrm>
            <a:off x="1388048" y="7027336"/>
            <a:ext cx="720000" cy="123111"/>
          </a:xfrm>
        </p:spPr>
        <p:txBody>
          <a:bodyPr/>
          <a:lstStyle/>
          <a:p>
            <a:fld id="{18404E2F-0DC3-491D-BBFF-E567024868D0}" type="datetime1">
              <a:rPr lang="de-DE" noProof="0" smtClean="0"/>
              <a:t>25.09.2023</a:t>
            </a:fld>
            <a:endParaRPr lang="de-DE" noProof="0" dirty="0"/>
          </a:p>
        </p:txBody>
      </p:sp>
      <p:sp>
        <p:nvSpPr>
          <p:cNvPr id="3" name="Fußzeilenplatzhalter 2">
            <a:extLst>
              <a:ext uri="{FF2B5EF4-FFF2-40B4-BE49-F238E27FC236}">
                <a16:creationId xmlns:a16="http://schemas.microsoft.com/office/drawing/2014/main" id="{44BD0276-DAC0-4256-A958-3D3DD10E633D}"/>
              </a:ext>
            </a:extLst>
          </p:cNvPr>
          <p:cNvSpPr>
            <a:spLocks noGrp="1"/>
          </p:cNvSpPr>
          <p:nvPr>
            <p:ph type="ftr" sz="quarter" idx="13"/>
          </p:nvPr>
        </p:nvSpPr>
        <p:spPr>
          <a:xfrm>
            <a:off x="2297897" y="7027336"/>
            <a:ext cx="2952000" cy="123111"/>
          </a:xfrm>
          <a:prstGeom prst="rect">
            <a:avLst/>
          </a:prstGeom>
        </p:spPr>
        <p:txBody>
          <a:bodyPr/>
          <a:lstStyle/>
          <a:p>
            <a:r>
              <a:rPr lang="de-DE" noProof="0"/>
              <a:t>© Fraunhofer IZM</a:t>
            </a:r>
            <a:endParaRPr lang="de-DE" noProof="0" dirty="0"/>
          </a:p>
        </p:txBody>
      </p:sp>
      <p:sp>
        <p:nvSpPr>
          <p:cNvPr id="4" name="Foliennummernplatzhalter 3">
            <a:extLst>
              <a:ext uri="{FF2B5EF4-FFF2-40B4-BE49-F238E27FC236}">
                <a16:creationId xmlns:a16="http://schemas.microsoft.com/office/drawing/2014/main" id="{55696E82-453E-4196-8BCD-BF982D26413F}"/>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1124401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trenner – Bild vollflächi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5B6287E-4A4F-4439-B422-A23539B2685C}"/>
              </a:ext>
            </a:extLst>
          </p:cNvPr>
          <p:cNvGraphicFramePr>
            <a:graphicFrameLocks noChangeAspect="1"/>
          </p:cNvGraphicFramePr>
          <p:nvPr userDrawn="1">
            <p:custDataLst>
              <p:tags r:id="rId2"/>
            </p:custDataLst>
            <p:extLst>
              <p:ext uri="{D42A27DB-BD31-4B8C-83A1-F6EECF244321}">
                <p14:modId xmlns:p14="http://schemas.microsoft.com/office/powerpoint/2010/main" val="3204060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25" name="think-cell Folie" r:id="rId4" imgW="344" imgH="345" progId="TCLayout.ActiveDocument.1">
                  <p:embed/>
                </p:oleObj>
              </mc:Choice>
              <mc:Fallback>
                <p:oleObj name="think-cell Folie" r:id="rId4" imgW="344" imgH="345"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Bildplatzhalter 7">
            <a:extLst>
              <a:ext uri="{FF2B5EF4-FFF2-40B4-BE49-F238E27FC236}">
                <a16:creationId xmlns:a16="http://schemas.microsoft.com/office/drawing/2014/main" id="{43168385-808A-40CF-ACBB-25E2FEB39C95}"/>
              </a:ext>
            </a:extLst>
          </p:cNvPr>
          <p:cNvSpPr>
            <a:spLocks noGrp="1"/>
          </p:cNvSpPr>
          <p:nvPr>
            <p:ph type="pic" sz="quarter" idx="13"/>
          </p:nvPr>
        </p:nvSpPr>
        <p:spPr>
          <a:xfrm>
            <a:off x="0" y="1"/>
            <a:ext cx="12192000" cy="6158116"/>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10" name="Textplatzhalter 9">
            <a:extLst>
              <a:ext uri="{FF2B5EF4-FFF2-40B4-BE49-F238E27FC236}">
                <a16:creationId xmlns:a16="http://schemas.microsoft.com/office/drawing/2014/main" id="{959FA541-8597-4991-9A2A-D86D39840ED3}"/>
              </a:ext>
            </a:extLst>
          </p:cNvPr>
          <p:cNvSpPr>
            <a:spLocks noGrp="1"/>
          </p:cNvSpPr>
          <p:nvPr>
            <p:ph type="body" sz="quarter" idx="14" hasCustomPrompt="1"/>
          </p:nvPr>
        </p:nvSpPr>
        <p:spPr>
          <a:xfrm>
            <a:off x="6275388" y="3149600"/>
            <a:ext cx="5916612" cy="2177878"/>
          </a:xfrm>
          <a:gradFill flip="none" rotWithShape="1">
            <a:gsLst>
              <a:gs pos="34000">
                <a:srgbClr val="00779A">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lstStyle>
            <a:lvl1pPr>
              <a:lnSpc>
                <a:spcPct val="110000"/>
              </a:lnSpc>
              <a:spcAft>
                <a:spcPts val="0"/>
              </a:spcAft>
              <a:defRPr sz="3200" b="0">
                <a:solidFill>
                  <a:schemeClr val="bg1"/>
                </a:solidFill>
                <a:latin typeface="+mn-lt"/>
              </a:defRPr>
            </a:lvl1pPr>
            <a:lvl2pPr>
              <a:lnSpc>
                <a:spcPts val="3520"/>
              </a:lnSpc>
              <a:spcAft>
                <a:spcPts val="1600"/>
              </a:spcAft>
              <a:defRPr sz="4160" b="1">
                <a:solidFill>
                  <a:schemeClr val="bg1"/>
                </a:solidFill>
                <a:latin typeface="Frutiger LT Com 75 Black" panose="020B0A03040504030204" pitchFamily="34" charset="0"/>
              </a:defRPr>
            </a:lvl2pPr>
            <a:lvl3pPr>
              <a:lnSpc>
                <a:spcPct val="110000"/>
              </a:lnSpc>
              <a:defRPr sz="1600">
                <a:solidFill>
                  <a:schemeClr val="bg1"/>
                </a:solidFill>
              </a:defRPr>
            </a:lvl3pPr>
            <a:lvl4pPr>
              <a:defRPr>
                <a:solidFill>
                  <a:schemeClr val="bg1"/>
                </a:solidFill>
              </a:defRPr>
            </a:lvl4pPr>
            <a:lvl5pPr>
              <a:defRPr>
                <a:solidFill>
                  <a:schemeClr val="bg1"/>
                </a:solidFill>
              </a:defRPr>
            </a:lvl5pPr>
          </a:lstStyle>
          <a:p>
            <a:pPr lvl="0"/>
            <a:r>
              <a:rPr lang="de-DE" dirty="0"/>
              <a:t>Zahl</a:t>
            </a:r>
          </a:p>
          <a:p>
            <a:pPr lvl="1"/>
            <a:r>
              <a:rPr lang="de-DE" dirty="0"/>
              <a:t>—</a:t>
            </a:r>
          </a:p>
          <a:p>
            <a:pPr lvl="2"/>
            <a:r>
              <a:rPr lang="de-DE" dirty="0"/>
              <a:t>Kapitelüberschrift, Frutiger LT </a:t>
            </a:r>
            <a:r>
              <a:rPr lang="de-DE" dirty="0" err="1"/>
              <a:t>Com</a:t>
            </a:r>
            <a:r>
              <a:rPr lang="de-DE" dirty="0"/>
              <a:t> </a:t>
            </a:r>
            <a:r>
              <a:rPr lang="de-DE" dirty="0" err="1"/>
              <a:t>Bold</a:t>
            </a:r>
            <a:r>
              <a:rPr lang="de-DE" dirty="0"/>
              <a:t>, 16 </a:t>
            </a:r>
            <a:r>
              <a:rPr lang="de-DE" dirty="0" err="1"/>
              <a:t>pt</a:t>
            </a:r>
            <a:endParaRPr lang="de-DE" dirty="0"/>
          </a:p>
        </p:txBody>
      </p:sp>
      <p:sp>
        <p:nvSpPr>
          <p:cNvPr id="11" name="Datumsplatzhalter 10">
            <a:extLst>
              <a:ext uri="{FF2B5EF4-FFF2-40B4-BE49-F238E27FC236}">
                <a16:creationId xmlns:a16="http://schemas.microsoft.com/office/drawing/2014/main" id="{ACA94CF4-7D7D-4A16-808E-9BB3F11A7974}"/>
              </a:ext>
            </a:extLst>
          </p:cNvPr>
          <p:cNvSpPr>
            <a:spLocks noGrp="1"/>
          </p:cNvSpPr>
          <p:nvPr>
            <p:ph type="dt" sz="half" idx="15"/>
          </p:nvPr>
        </p:nvSpPr>
        <p:spPr/>
        <p:txBody>
          <a:bodyPr/>
          <a:lstStyle/>
          <a:p>
            <a:fld id="{E6BEEC3F-C136-4E04-8E02-6DF963A6E721}" type="datetime1">
              <a:rPr lang="de-DE" noProof="0" smtClean="0"/>
              <a:t>25.09.2023</a:t>
            </a:fld>
            <a:endParaRPr lang="de-DE" noProof="0" dirty="0"/>
          </a:p>
        </p:txBody>
      </p:sp>
      <p:sp>
        <p:nvSpPr>
          <p:cNvPr id="13" name="Foliennummernplatzhalter 12">
            <a:extLst>
              <a:ext uri="{FF2B5EF4-FFF2-40B4-BE49-F238E27FC236}">
                <a16:creationId xmlns:a16="http://schemas.microsoft.com/office/drawing/2014/main" id="{9DE5828C-86B5-43E8-99E0-320BB3D4C7F3}"/>
              </a:ext>
            </a:extLst>
          </p:cNvPr>
          <p:cNvSpPr>
            <a:spLocks noGrp="1"/>
          </p:cNvSpPr>
          <p:nvPr>
            <p:ph type="sldNum" sz="quarter" idx="17"/>
          </p:nvPr>
        </p:nvSpPr>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1494303512"/>
      </p:ext>
    </p:extLst>
  </p:cSld>
  <p:clrMapOvr>
    <a:masterClrMapping/>
  </p:clrMapOvr>
  <p:extLst mod="1">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 2 Spalten">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2C7AF347-EE19-4A49-ACB3-3F7316F7E1D7}"/>
              </a:ext>
            </a:extLst>
          </p:cNvPr>
          <p:cNvGraphicFramePr>
            <a:graphicFrameLocks noChangeAspect="1"/>
          </p:cNvGraphicFramePr>
          <p:nvPr userDrawn="1">
            <p:custDataLst>
              <p:tags r:id="rId2"/>
            </p:custDataLst>
            <p:extLst>
              <p:ext uri="{D42A27DB-BD31-4B8C-83A1-F6EECF244321}">
                <p14:modId xmlns:p14="http://schemas.microsoft.com/office/powerpoint/2010/main" val="3942164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024" name="think-cell Folie" r:id="rId4" imgW="344" imgH="345" progId="TCLayout.ActiveDocument.1">
                  <p:embed/>
                </p:oleObj>
              </mc:Choice>
              <mc:Fallback>
                <p:oleObj name="think-cell Folie" r:id="rId4" imgW="344" imgH="345"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8" name="Datumsplatzhalter 7">
            <a:extLst>
              <a:ext uri="{FF2B5EF4-FFF2-40B4-BE49-F238E27FC236}">
                <a16:creationId xmlns:a16="http://schemas.microsoft.com/office/drawing/2014/main" id="{DDBBD9DA-78F9-4E62-A16F-A3EAEE483A54}"/>
              </a:ext>
            </a:extLst>
          </p:cNvPr>
          <p:cNvSpPr>
            <a:spLocks noGrp="1"/>
          </p:cNvSpPr>
          <p:nvPr>
            <p:ph type="dt" sz="half" idx="10"/>
          </p:nvPr>
        </p:nvSpPr>
        <p:spPr/>
        <p:txBody>
          <a:bodyPr/>
          <a:lstStyle/>
          <a:p>
            <a:fld id="{84AC2951-09AD-4688-B783-DAE1ADDED63E}" type="datetime1">
              <a:rPr lang="de-DE" noProof="0" smtClean="0"/>
              <a:t>25.09.2023</a:t>
            </a:fld>
            <a:endParaRPr lang="de-DE" noProof="0" dirty="0"/>
          </a:p>
        </p:txBody>
      </p:sp>
      <p:sp>
        <p:nvSpPr>
          <p:cNvPr id="10" name="Foliennummernplatzhalter 9">
            <a:extLst>
              <a:ext uri="{FF2B5EF4-FFF2-40B4-BE49-F238E27FC236}">
                <a16:creationId xmlns:a16="http://schemas.microsoft.com/office/drawing/2014/main" id="{54063AB9-A95E-44E6-BF4C-CF29833128BA}"/>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594FD133-02A3-4CCE-886B-5D61839C10ED}"/>
              </a:ext>
            </a:extLst>
          </p:cNvPr>
          <p:cNvSpPr>
            <a:spLocks noGrp="1"/>
          </p:cNvSpPr>
          <p:nvPr>
            <p:ph type="body" sz="quarter" idx="13" hasCustomPrompt="1"/>
          </p:nvPr>
        </p:nvSpPr>
        <p:spPr>
          <a:xfrm>
            <a:off x="479425" y="778321"/>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5" name="Textplatzhalter 4">
            <a:extLst>
              <a:ext uri="{FF2B5EF4-FFF2-40B4-BE49-F238E27FC236}">
                <a16:creationId xmlns:a16="http://schemas.microsoft.com/office/drawing/2014/main" id="{7A89D932-8DCF-4ABE-8120-3CC2C601E53E}"/>
              </a:ext>
            </a:extLst>
          </p:cNvPr>
          <p:cNvSpPr>
            <a:spLocks noGrp="1"/>
          </p:cNvSpPr>
          <p:nvPr>
            <p:ph type="body" sz="quarter" idx="14"/>
          </p:nvPr>
        </p:nvSpPr>
        <p:spPr>
          <a:xfrm>
            <a:off x="478199" y="1703388"/>
            <a:ext cx="5437188" cy="2640595"/>
          </a:xfrm>
        </p:spPr>
        <p:txBody>
          <a:bodyPr/>
          <a:lstStyle/>
          <a:p>
            <a:pPr lvl="0"/>
            <a:r>
              <a:rPr lang="de-DE" noProof="0"/>
              <a:t>Mastertextformat bearbeiten</a:t>
            </a:r>
          </a:p>
        </p:txBody>
      </p:sp>
      <p:sp>
        <p:nvSpPr>
          <p:cNvPr id="11" name="Textplatzhalter 10">
            <a:extLst>
              <a:ext uri="{FF2B5EF4-FFF2-40B4-BE49-F238E27FC236}">
                <a16:creationId xmlns:a16="http://schemas.microsoft.com/office/drawing/2014/main" id="{77715D3E-BD63-49BD-96CA-087D6CFC2D25}"/>
              </a:ext>
            </a:extLst>
          </p:cNvPr>
          <p:cNvSpPr>
            <a:spLocks noGrp="1"/>
          </p:cNvSpPr>
          <p:nvPr>
            <p:ph type="body" sz="quarter" idx="15"/>
          </p:nvPr>
        </p:nvSpPr>
        <p:spPr>
          <a:xfrm>
            <a:off x="6275388" y="1703388"/>
            <a:ext cx="5437187" cy="2640595"/>
          </a:xfrm>
        </p:spPr>
        <p:txBody>
          <a:bodyPr/>
          <a:lstStyle/>
          <a:p>
            <a:pPr lvl="0"/>
            <a:r>
              <a:rPr lang="de-DE" noProof="0"/>
              <a:t>Mastertextformat bearbeiten</a:t>
            </a:r>
          </a:p>
        </p:txBody>
      </p:sp>
    </p:spTree>
    <p:extLst>
      <p:ext uri="{BB962C8B-B14F-4D97-AF65-F5344CB8AC3E}">
        <p14:creationId xmlns:p14="http://schemas.microsoft.com/office/powerpoint/2010/main" val="2905429215"/>
      </p:ext>
    </p:extLst>
  </p:cSld>
  <p:clrMapOvr>
    <a:masterClrMapping/>
  </p:clrMapOvr>
  <p:extLst>
    <p:ext uri="{DCECCB84-F9BA-43D5-87BE-67443E8EF086}">
      <p15:sldGuideLst xmlns:p15="http://schemas.microsoft.com/office/powerpoint/2012/main">
        <p15:guide id="1" pos="3953" userDrawn="1">
          <p15:clr>
            <a:srgbClr val="FBAE40"/>
          </p15:clr>
        </p15:guide>
        <p15:guide id="2" pos="372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 3 Spalten">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19BFEDD4-0A61-4DAA-847E-5542C0836BF5}"/>
              </a:ext>
            </a:extLst>
          </p:cNvPr>
          <p:cNvGraphicFramePr>
            <a:graphicFrameLocks noChangeAspect="1"/>
          </p:cNvGraphicFramePr>
          <p:nvPr userDrawn="1">
            <p:custDataLst>
              <p:tags r:id="rId2"/>
            </p:custDataLst>
            <p:extLst>
              <p:ext uri="{D42A27DB-BD31-4B8C-83A1-F6EECF244321}">
                <p14:modId xmlns:p14="http://schemas.microsoft.com/office/powerpoint/2010/main" val="24870035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048" name="think-cell Folie" r:id="rId4" imgW="344" imgH="345" progId="TCLayout.ActiveDocument.1">
                  <p:embed/>
                </p:oleObj>
              </mc:Choice>
              <mc:Fallback>
                <p:oleObj name="think-cell Folie" r:id="rId4" imgW="344" imgH="345"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7" name="Datumsplatzhalter 6">
            <a:extLst>
              <a:ext uri="{FF2B5EF4-FFF2-40B4-BE49-F238E27FC236}">
                <a16:creationId xmlns:a16="http://schemas.microsoft.com/office/drawing/2014/main" id="{5A3A3249-3413-4CB5-A695-6373FE349003}"/>
              </a:ext>
            </a:extLst>
          </p:cNvPr>
          <p:cNvSpPr>
            <a:spLocks noGrp="1"/>
          </p:cNvSpPr>
          <p:nvPr>
            <p:ph type="dt" sz="half" idx="10"/>
          </p:nvPr>
        </p:nvSpPr>
        <p:spPr/>
        <p:txBody>
          <a:bodyPr/>
          <a:lstStyle/>
          <a:p>
            <a:fld id="{79225054-8F4D-4B67-8803-E473E83FD8A6}" type="datetime1">
              <a:rPr lang="de-DE" noProof="0" smtClean="0"/>
              <a:t>25.09.2023</a:t>
            </a:fld>
            <a:endParaRPr lang="de-DE" noProof="0" dirty="0"/>
          </a:p>
        </p:txBody>
      </p:sp>
      <p:sp>
        <p:nvSpPr>
          <p:cNvPr id="10" name="Foliennummernplatzhalter 9">
            <a:extLst>
              <a:ext uri="{FF2B5EF4-FFF2-40B4-BE49-F238E27FC236}">
                <a16:creationId xmlns:a16="http://schemas.microsoft.com/office/drawing/2014/main" id="{3BA71267-E3FD-4A93-BE1B-8DD361058AD1}"/>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841153CC-8B9B-4F23-A87D-CDC7D540D2D7}"/>
              </a:ext>
            </a:extLst>
          </p:cNvPr>
          <p:cNvSpPr>
            <a:spLocks noGrp="1"/>
          </p:cNvSpPr>
          <p:nvPr>
            <p:ph type="body" sz="quarter" idx="13" hasCustomPrompt="1"/>
          </p:nvPr>
        </p:nvSpPr>
        <p:spPr>
          <a:xfrm>
            <a:off x="479425" y="778321"/>
            <a:ext cx="11233150" cy="319318"/>
          </a:xfrm>
        </p:spPr>
        <p:txBody>
          <a:bodyPr/>
          <a:lstStyle>
            <a:lvl1pPr>
              <a:defRPr sz="2000">
                <a:solidFill>
                  <a:schemeClr val="accent2"/>
                </a:solidFill>
                <a:latin typeface="+mn-lt"/>
              </a:defRPr>
            </a:lvl1pPr>
          </a:lstStyle>
          <a:p>
            <a:pPr lvl="0"/>
            <a:r>
              <a:rPr lang="de-DE"/>
              <a:t>Subline</a:t>
            </a:r>
            <a:endParaRPr lang="en-US" dirty="0"/>
          </a:p>
        </p:txBody>
      </p:sp>
      <p:sp>
        <p:nvSpPr>
          <p:cNvPr id="5" name="Textplatzhalter 4">
            <a:extLst>
              <a:ext uri="{FF2B5EF4-FFF2-40B4-BE49-F238E27FC236}">
                <a16:creationId xmlns:a16="http://schemas.microsoft.com/office/drawing/2014/main" id="{5AAA71AE-8A22-4F1C-8598-F96615B924D7}"/>
              </a:ext>
            </a:extLst>
          </p:cNvPr>
          <p:cNvSpPr>
            <a:spLocks noGrp="1"/>
          </p:cNvSpPr>
          <p:nvPr>
            <p:ph type="body" sz="quarter" idx="14"/>
          </p:nvPr>
        </p:nvSpPr>
        <p:spPr>
          <a:xfrm>
            <a:off x="478199" y="1703388"/>
            <a:ext cx="3492500" cy="2640595"/>
          </a:xfrm>
        </p:spPr>
        <p:txBody>
          <a:bodyPr/>
          <a:lstStyle/>
          <a:p>
            <a:pPr lvl="0"/>
            <a:r>
              <a:rPr lang="de-DE" noProof="0"/>
              <a:t>Mastertextformat bearbeiten</a:t>
            </a:r>
          </a:p>
        </p:txBody>
      </p:sp>
      <p:sp>
        <p:nvSpPr>
          <p:cNvPr id="11" name="Textplatzhalter 10">
            <a:extLst>
              <a:ext uri="{FF2B5EF4-FFF2-40B4-BE49-F238E27FC236}">
                <a16:creationId xmlns:a16="http://schemas.microsoft.com/office/drawing/2014/main" id="{6F587FD1-7E1D-43C5-AEEB-11FB82BEE617}"/>
              </a:ext>
            </a:extLst>
          </p:cNvPr>
          <p:cNvSpPr>
            <a:spLocks noGrp="1"/>
          </p:cNvSpPr>
          <p:nvPr>
            <p:ph type="body" sz="quarter" idx="15"/>
          </p:nvPr>
        </p:nvSpPr>
        <p:spPr>
          <a:xfrm>
            <a:off x="4332288" y="1703388"/>
            <a:ext cx="3492500" cy="2640595"/>
          </a:xfrm>
        </p:spPr>
        <p:txBody>
          <a:bodyPr/>
          <a:lstStyle>
            <a:lvl9pPr>
              <a:buAutoNum type="arabicPeriod"/>
              <a:defRPr/>
            </a:lvl9pPr>
          </a:lstStyle>
          <a:p>
            <a:pPr lvl="0"/>
            <a:r>
              <a:rPr lang="de-DE" noProof="0"/>
              <a:t>Mastertextformat bearbeiten</a:t>
            </a:r>
          </a:p>
        </p:txBody>
      </p:sp>
      <p:sp>
        <p:nvSpPr>
          <p:cNvPr id="13" name="Textplatzhalter 12">
            <a:extLst>
              <a:ext uri="{FF2B5EF4-FFF2-40B4-BE49-F238E27FC236}">
                <a16:creationId xmlns:a16="http://schemas.microsoft.com/office/drawing/2014/main" id="{2D288D47-B1E2-4566-B8EC-6D108A695254}"/>
              </a:ext>
            </a:extLst>
          </p:cNvPr>
          <p:cNvSpPr>
            <a:spLocks noGrp="1"/>
          </p:cNvSpPr>
          <p:nvPr>
            <p:ph type="body" sz="quarter" idx="16"/>
          </p:nvPr>
        </p:nvSpPr>
        <p:spPr>
          <a:xfrm>
            <a:off x="8220075" y="1703388"/>
            <a:ext cx="3492500" cy="2740025"/>
          </a:xfrm>
        </p:spPr>
        <p:txBody>
          <a:bodyPr/>
          <a:lstStyle/>
          <a:p>
            <a:pPr lvl="0"/>
            <a:r>
              <a:rPr lang="de-DE" noProof="0"/>
              <a:t>Mastertextformat bearbeiten</a:t>
            </a:r>
          </a:p>
        </p:txBody>
      </p:sp>
    </p:spTree>
    <p:extLst>
      <p:ext uri="{BB962C8B-B14F-4D97-AF65-F5344CB8AC3E}">
        <p14:creationId xmlns:p14="http://schemas.microsoft.com/office/powerpoint/2010/main" val="682182372"/>
      </p:ext>
    </p:extLst>
  </p:cSld>
  <p:clrMapOvr>
    <a:masterClrMapping/>
  </p:clrMapOvr>
  <p:extLst mod="1">
    <p:ext uri="{DCECCB84-F9BA-43D5-87BE-67443E8EF086}">
      <p15:sldGuideLst xmlns:p15="http://schemas.microsoft.com/office/powerpoint/2012/main">
        <p15:guide id="1" pos="2502" userDrawn="1">
          <p15:clr>
            <a:srgbClr val="FBAE40"/>
          </p15:clr>
        </p15:guide>
        <p15:guide id="2" pos="2729" userDrawn="1">
          <p15:clr>
            <a:srgbClr val="FBAE40"/>
          </p15:clr>
        </p15:guide>
        <p15:guide id="3" pos="4929" userDrawn="1">
          <p15:clr>
            <a:srgbClr val="FBAE40"/>
          </p15:clr>
        </p15:guide>
        <p15:guide id="4" pos="517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 4 Spalten">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2C7AF347-EE19-4A49-ACB3-3F7316F7E1D7}"/>
              </a:ext>
            </a:extLst>
          </p:cNvPr>
          <p:cNvGraphicFramePr>
            <a:graphicFrameLocks noChangeAspect="1"/>
          </p:cNvGraphicFramePr>
          <p:nvPr userDrawn="1">
            <p:custDataLst>
              <p:tags r:id="rId2"/>
            </p:custDataLst>
            <p:extLst>
              <p:ext uri="{D42A27DB-BD31-4B8C-83A1-F6EECF244321}">
                <p14:modId xmlns:p14="http://schemas.microsoft.com/office/powerpoint/2010/main" val="344787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494" name="think-cell Folie" r:id="rId4" imgW="344" imgH="345" progId="TCLayout.ActiveDocument.1">
                  <p:embed/>
                </p:oleObj>
              </mc:Choice>
              <mc:Fallback>
                <p:oleObj name="think-cell Folie" r:id="rId4" imgW="344" imgH="345" progId="TCLayout.ActiveDocument.1">
                  <p:embed/>
                  <p:pic>
                    <p:nvPicPr>
                      <p:cNvPr id="7" name="Objekt 6" hidden="1">
                        <a:extLst>
                          <a:ext uri="{FF2B5EF4-FFF2-40B4-BE49-F238E27FC236}">
                            <a16:creationId xmlns:a16="http://schemas.microsoft.com/office/drawing/2014/main" id="{2C7AF347-EE19-4A49-ACB3-3F7316F7E1D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12" name="Datumsplatzhalter 11">
            <a:extLst>
              <a:ext uri="{FF2B5EF4-FFF2-40B4-BE49-F238E27FC236}">
                <a16:creationId xmlns:a16="http://schemas.microsoft.com/office/drawing/2014/main" id="{61F0DBA5-C1B0-44DC-A359-F53055D10B5C}"/>
              </a:ext>
            </a:extLst>
          </p:cNvPr>
          <p:cNvSpPr>
            <a:spLocks noGrp="1"/>
          </p:cNvSpPr>
          <p:nvPr>
            <p:ph type="dt" sz="half" idx="10"/>
          </p:nvPr>
        </p:nvSpPr>
        <p:spPr/>
        <p:txBody>
          <a:bodyPr/>
          <a:lstStyle/>
          <a:p>
            <a:fld id="{862B3568-9F39-45BA-8ABC-B5488CC74074}" type="datetime1">
              <a:rPr lang="de-DE" noProof="0" smtClean="0"/>
              <a:t>25.09.2023</a:t>
            </a:fld>
            <a:endParaRPr lang="de-DE" noProof="0" dirty="0"/>
          </a:p>
        </p:txBody>
      </p:sp>
      <p:sp>
        <p:nvSpPr>
          <p:cNvPr id="14" name="Foliennummernplatzhalter 13">
            <a:extLst>
              <a:ext uri="{FF2B5EF4-FFF2-40B4-BE49-F238E27FC236}">
                <a16:creationId xmlns:a16="http://schemas.microsoft.com/office/drawing/2014/main" id="{4828F296-FF06-4CDF-A47F-F729AA31C0A1}"/>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38C0110F-2625-4571-AE19-B8D78EAA1F97}"/>
              </a:ext>
            </a:extLst>
          </p:cNvPr>
          <p:cNvSpPr>
            <a:spLocks noGrp="1"/>
          </p:cNvSpPr>
          <p:nvPr>
            <p:ph type="body" sz="quarter" idx="13" hasCustomPrompt="1"/>
          </p:nvPr>
        </p:nvSpPr>
        <p:spPr>
          <a:xfrm>
            <a:off x="479425" y="778321"/>
            <a:ext cx="11233150" cy="319318"/>
          </a:xfrm>
        </p:spPr>
        <p:txBody>
          <a:bodyPr/>
          <a:lstStyle>
            <a:lvl1pPr>
              <a:defRPr sz="2000">
                <a:solidFill>
                  <a:schemeClr val="accent2"/>
                </a:solidFill>
                <a:latin typeface="+mn-lt"/>
              </a:defRPr>
            </a:lvl1pPr>
          </a:lstStyle>
          <a:p>
            <a:pPr lvl="0"/>
            <a:r>
              <a:rPr lang="de-DE" dirty="0" err="1"/>
              <a:t>Subline</a:t>
            </a:r>
            <a:endParaRPr lang="en-US" dirty="0"/>
          </a:p>
        </p:txBody>
      </p:sp>
      <p:sp>
        <p:nvSpPr>
          <p:cNvPr id="5" name="Textplatzhalter 4">
            <a:extLst>
              <a:ext uri="{FF2B5EF4-FFF2-40B4-BE49-F238E27FC236}">
                <a16:creationId xmlns:a16="http://schemas.microsoft.com/office/drawing/2014/main" id="{79EF34A9-6B75-4492-8A12-35A87E55C8A4}"/>
              </a:ext>
            </a:extLst>
          </p:cNvPr>
          <p:cNvSpPr>
            <a:spLocks noGrp="1"/>
          </p:cNvSpPr>
          <p:nvPr>
            <p:ph type="body" sz="quarter" idx="14"/>
          </p:nvPr>
        </p:nvSpPr>
        <p:spPr>
          <a:xfrm>
            <a:off x="478199" y="1703388"/>
            <a:ext cx="2520950" cy="2932112"/>
          </a:xfrm>
        </p:spPr>
        <p:txBody>
          <a:bodyPr/>
          <a:lstStyle/>
          <a:p>
            <a:pPr lvl="0"/>
            <a:r>
              <a:rPr lang="de-DE" noProof="0"/>
              <a:t>Mastertextformat bearbeiten</a:t>
            </a:r>
          </a:p>
        </p:txBody>
      </p:sp>
      <p:sp>
        <p:nvSpPr>
          <p:cNvPr id="8" name="Textplatzhalter 7">
            <a:extLst>
              <a:ext uri="{FF2B5EF4-FFF2-40B4-BE49-F238E27FC236}">
                <a16:creationId xmlns:a16="http://schemas.microsoft.com/office/drawing/2014/main" id="{2E310D88-98AF-4753-BFFB-0D7937A97280}"/>
              </a:ext>
            </a:extLst>
          </p:cNvPr>
          <p:cNvSpPr>
            <a:spLocks noGrp="1"/>
          </p:cNvSpPr>
          <p:nvPr>
            <p:ph type="body" sz="quarter" idx="15"/>
          </p:nvPr>
        </p:nvSpPr>
        <p:spPr>
          <a:xfrm>
            <a:off x="3395663" y="1703388"/>
            <a:ext cx="2520950" cy="2911438"/>
          </a:xfrm>
        </p:spPr>
        <p:txBody>
          <a:bodyPr/>
          <a:lstStyle/>
          <a:p>
            <a:pPr lvl="0"/>
            <a:r>
              <a:rPr lang="de-DE" noProof="0"/>
              <a:t>Mastertextformat bearbeiten</a:t>
            </a:r>
          </a:p>
        </p:txBody>
      </p:sp>
      <p:sp>
        <p:nvSpPr>
          <p:cNvPr id="10" name="Textplatzhalter 9">
            <a:extLst>
              <a:ext uri="{FF2B5EF4-FFF2-40B4-BE49-F238E27FC236}">
                <a16:creationId xmlns:a16="http://schemas.microsoft.com/office/drawing/2014/main" id="{CBED3F47-FB9A-471A-8A6D-C6AC2320A9A4}"/>
              </a:ext>
            </a:extLst>
          </p:cNvPr>
          <p:cNvSpPr>
            <a:spLocks noGrp="1"/>
          </p:cNvSpPr>
          <p:nvPr>
            <p:ph type="body" sz="quarter" idx="16"/>
          </p:nvPr>
        </p:nvSpPr>
        <p:spPr>
          <a:xfrm>
            <a:off x="6275388" y="1703388"/>
            <a:ext cx="2520950" cy="2911438"/>
          </a:xfrm>
        </p:spPr>
        <p:txBody>
          <a:bodyPr/>
          <a:lstStyle/>
          <a:p>
            <a:pPr lvl="0"/>
            <a:r>
              <a:rPr lang="de-DE" noProof="0"/>
              <a:t>Mastertextformat bearbeiten</a:t>
            </a:r>
          </a:p>
        </p:txBody>
      </p:sp>
      <p:sp>
        <p:nvSpPr>
          <p:cNvPr id="15" name="Textplatzhalter 14">
            <a:extLst>
              <a:ext uri="{FF2B5EF4-FFF2-40B4-BE49-F238E27FC236}">
                <a16:creationId xmlns:a16="http://schemas.microsoft.com/office/drawing/2014/main" id="{A4C0EBAA-DEB8-42ED-9FF0-97A1433AEB53}"/>
              </a:ext>
            </a:extLst>
          </p:cNvPr>
          <p:cNvSpPr>
            <a:spLocks noGrp="1"/>
          </p:cNvSpPr>
          <p:nvPr>
            <p:ph type="body" sz="quarter" idx="17"/>
          </p:nvPr>
        </p:nvSpPr>
        <p:spPr>
          <a:xfrm>
            <a:off x="9191625" y="1703388"/>
            <a:ext cx="2520950" cy="2911438"/>
          </a:xfrm>
        </p:spPr>
        <p:txBody>
          <a:bodyPr/>
          <a:lstStyle/>
          <a:p>
            <a:pPr lvl="0"/>
            <a:r>
              <a:rPr lang="de-DE" noProof="0"/>
              <a:t>Mastertextformat bearbeiten</a:t>
            </a:r>
          </a:p>
        </p:txBody>
      </p:sp>
    </p:spTree>
    <p:extLst>
      <p:ext uri="{BB962C8B-B14F-4D97-AF65-F5344CB8AC3E}">
        <p14:creationId xmlns:p14="http://schemas.microsoft.com/office/powerpoint/2010/main" val="2347060097"/>
      </p:ext>
    </p:extLst>
  </p:cSld>
  <p:clrMapOvr>
    <a:masterClrMapping/>
  </p:clrMapOvr>
  <p:extLst mod="1">
    <p:ext uri="{DCECCB84-F9BA-43D5-87BE-67443E8EF086}">
      <p15:sldGuideLst xmlns:p15="http://schemas.microsoft.com/office/powerpoint/2012/main">
        <p15:guide id="1" pos="3953">
          <p15:clr>
            <a:srgbClr val="FBAE40"/>
          </p15:clr>
        </p15:guide>
        <p15:guide id="2" pos="3727">
          <p15:clr>
            <a:srgbClr val="FBAE40"/>
          </p15:clr>
        </p15:guide>
        <p15:guide id="3" pos="2139" userDrawn="1">
          <p15:clr>
            <a:srgbClr val="FBAE40"/>
          </p15:clr>
        </p15:guide>
        <p15:guide id="4" pos="1890" userDrawn="1">
          <p15:clr>
            <a:srgbClr val="FBAE40"/>
          </p15:clr>
        </p15:guide>
        <p15:guide id="5" pos="5541" userDrawn="1">
          <p15:clr>
            <a:srgbClr val="FBAE40"/>
          </p15:clr>
        </p15:guide>
        <p15:guide id="6" pos="579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 2 Spalten mit Bi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33CE2A8B-DF0C-4ED8-B188-C82210FB6606}"/>
              </a:ext>
            </a:extLst>
          </p:cNvPr>
          <p:cNvGraphicFramePr>
            <a:graphicFrameLocks noChangeAspect="1"/>
          </p:cNvGraphicFramePr>
          <p:nvPr userDrawn="1">
            <p:custDataLst>
              <p:tags r:id="rId2"/>
            </p:custDataLst>
            <p:extLst>
              <p:ext uri="{D42A27DB-BD31-4B8C-83A1-F6EECF244321}">
                <p14:modId xmlns:p14="http://schemas.microsoft.com/office/powerpoint/2010/main" val="34424408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759" name="think-cell Folie" r:id="rId4" imgW="344" imgH="345" progId="TCLayout.ActiveDocument.1">
                  <p:embed/>
                </p:oleObj>
              </mc:Choice>
              <mc:Fallback>
                <p:oleObj name="think-cell Folie" r:id="rId4" imgW="344" imgH="345"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Bildplatzhalter 6">
            <a:extLst>
              <a:ext uri="{FF2B5EF4-FFF2-40B4-BE49-F238E27FC236}">
                <a16:creationId xmlns:a16="http://schemas.microsoft.com/office/drawing/2014/main" id="{2593715C-3DC0-4E6F-AC38-9875A9DF0C1D}"/>
              </a:ext>
            </a:extLst>
          </p:cNvPr>
          <p:cNvSpPr>
            <a:spLocks noGrp="1"/>
          </p:cNvSpPr>
          <p:nvPr>
            <p:ph type="pic" sz="quarter" idx="13"/>
          </p:nvPr>
        </p:nvSpPr>
        <p:spPr>
          <a:xfrm>
            <a:off x="6275388" y="0"/>
            <a:ext cx="5916612" cy="6158116"/>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9" name="Datumsplatzhalter 8">
            <a:extLst>
              <a:ext uri="{FF2B5EF4-FFF2-40B4-BE49-F238E27FC236}">
                <a16:creationId xmlns:a16="http://schemas.microsoft.com/office/drawing/2014/main" id="{4EB5820C-E708-4B83-B2D5-A17747D22EE7}"/>
              </a:ext>
            </a:extLst>
          </p:cNvPr>
          <p:cNvSpPr>
            <a:spLocks noGrp="1"/>
          </p:cNvSpPr>
          <p:nvPr>
            <p:ph type="dt" sz="half" idx="14"/>
          </p:nvPr>
        </p:nvSpPr>
        <p:spPr/>
        <p:txBody>
          <a:bodyPr/>
          <a:lstStyle/>
          <a:p>
            <a:fld id="{0047F9E9-11D7-474D-A6DA-3492ADD97332}" type="datetime1">
              <a:rPr lang="de-DE" noProof="0" smtClean="0"/>
              <a:t>25.09.2023</a:t>
            </a:fld>
            <a:endParaRPr lang="de-DE" noProof="0" dirty="0"/>
          </a:p>
        </p:txBody>
      </p:sp>
      <p:sp>
        <p:nvSpPr>
          <p:cNvPr id="12" name="Foliennummernplatzhalter 11">
            <a:extLst>
              <a:ext uri="{FF2B5EF4-FFF2-40B4-BE49-F238E27FC236}">
                <a16:creationId xmlns:a16="http://schemas.microsoft.com/office/drawing/2014/main" id="{A1FBFD26-99E1-4A8F-A74A-F6ADF2E2D817}"/>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sp>
        <p:nvSpPr>
          <p:cNvPr id="2" name="Titel 1">
            <a:extLst>
              <a:ext uri="{FF2B5EF4-FFF2-40B4-BE49-F238E27FC236}">
                <a16:creationId xmlns:a16="http://schemas.microsoft.com/office/drawing/2014/main" id="{C16DB4C6-EB43-4DAF-85FB-3D5502FB732E}"/>
              </a:ext>
            </a:extLst>
          </p:cNvPr>
          <p:cNvSpPr>
            <a:spLocks noGrp="1"/>
          </p:cNvSpPr>
          <p:nvPr>
            <p:ph type="title"/>
          </p:nvPr>
        </p:nvSpPr>
        <p:spPr>
          <a:xfrm>
            <a:off x="479425" y="395588"/>
            <a:ext cx="5437188" cy="382733"/>
          </a:xfrm>
        </p:spPr>
        <p:txBody>
          <a:bodyPr vert="horz"/>
          <a:lstStyle/>
          <a:p>
            <a:r>
              <a:rPr lang="de-DE"/>
              <a:t>Mastertitelformat bearbeiten</a:t>
            </a:r>
            <a:endParaRPr lang="en-US" dirty="0"/>
          </a:p>
        </p:txBody>
      </p:sp>
      <p:sp>
        <p:nvSpPr>
          <p:cNvPr id="5" name="Textplatzhalter 4">
            <a:extLst>
              <a:ext uri="{FF2B5EF4-FFF2-40B4-BE49-F238E27FC236}">
                <a16:creationId xmlns:a16="http://schemas.microsoft.com/office/drawing/2014/main" id="{B238F142-8C02-4935-B629-B6251A26C16E}"/>
              </a:ext>
            </a:extLst>
          </p:cNvPr>
          <p:cNvSpPr>
            <a:spLocks noGrp="1"/>
          </p:cNvSpPr>
          <p:nvPr>
            <p:ph type="body" sz="quarter" idx="17" hasCustomPrompt="1"/>
          </p:nvPr>
        </p:nvSpPr>
        <p:spPr>
          <a:xfrm>
            <a:off x="479425" y="778321"/>
            <a:ext cx="5437188"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4" name="Textplatzhalter 3">
            <a:extLst>
              <a:ext uri="{FF2B5EF4-FFF2-40B4-BE49-F238E27FC236}">
                <a16:creationId xmlns:a16="http://schemas.microsoft.com/office/drawing/2014/main" id="{C34FD108-BE77-4119-8953-7B3B60E98A00}"/>
              </a:ext>
            </a:extLst>
          </p:cNvPr>
          <p:cNvSpPr>
            <a:spLocks noGrp="1"/>
          </p:cNvSpPr>
          <p:nvPr>
            <p:ph type="body" sz="quarter" idx="18"/>
          </p:nvPr>
        </p:nvSpPr>
        <p:spPr>
          <a:xfrm>
            <a:off x="478199" y="1703388"/>
            <a:ext cx="5437188" cy="2640595"/>
          </a:xfrm>
        </p:spPr>
        <p:txBody>
          <a:bodyPr/>
          <a:lstStyle/>
          <a:p>
            <a:pPr lvl="0"/>
            <a:r>
              <a:rPr lang="de-DE" noProof="0"/>
              <a:t>Mastertextformat bearbeiten</a:t>
            </a:r>
          </a:p>
        </p:txBody>
      </p:sp>
    </p:spTree>
    <p:extLst>
      <p:ext uri="{BB962C8B-B14F-4D97-AF65-F5344CB8AC3E}">
        <p14:creationId xmlns:p14="http://schemas.microsoft.com/office/powerpoint/2010/main" val="1678808534"/>
      </p:ext>
    </p:extLst>
  </p:cSld>
  <p:clrMapOvr>
    <a:masterClrMapping/>
  </p:clrMapOvr>
  <p:extLst mod="1">
    <p:ext uri="{DCECCB84-F9BA-43D5-87BE-67443E8EF086}">
      <p15:sldGuideLst xmlns:p15="http://schemas.microsoft.com/office/powerpoint/2012/main">
        <p15:guide id="1" pos="3953" userDrawn="1">
          <p15:clr>
            <a:srgbClr val="FBAE40"/>
          </p15:clr>
        </p15:guide>
        <p15:guide id="2" pos="372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 1 Spalte | kleine Schrift">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73EB3F1D-68CC-4D42-88C6-FD851995773D}"/>
              </a:ext>
            </a:extLst>
          </p:cNvPr>
          <p:cNvGraphicFramePr>
            <a:graphicFrameLocks noChangeAspect="1"/>
          </p:cNvGraphicFramePr>
          <p:nvPr userDrawn="1">
            <p:custDataLst>
              <p:tags r:id="rId2"/>
            </p:custDataLst>
            <p:extLst>
              <p:ext uri="{D42A27DB-BD31-4B8C-83A1-F6EECF244321}">
                <p14:modId xmlns:p14="http://schemas.microsoft.com/office/powerpoint/2010/main" val="4211608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000" name="think-cell Folie" r:id="rId4" imgW="344" imgH="345" progId="TCLayout.ActiveDocument.1">
                  <p:embed/>
                </p:oleObj>
              </mc:Choice>
              <mc:Fallback>
                <p:oleObj name="think-cell Folie" r:id="rId4" imgW="344" imgH="345"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7" name="Datumsplatzhalter 6">
            <a:extLst>
              <a:ext uri="{FF2B5EF4-FFF2-40B4-BE49-F238E27FC236}">
                <a16:creationId xmlns:a16="http://schemas.microsoft.com/office/drawing/2014/main" id="{7242AEA7-0D8C-4AD8-8EEC-63FF8206F796}"/>
              </a:ext>
            </a:extLst>
          </p:cNvPr>
          <p:cNvSpPr>
            <a:spLocks noGrp="1"/>
          </p:cNvSpPr>
          <p:nvPr>
            <p:ph type="dt" sz="half" idx="10"/>
          </p:nvPr>
        </p:nvSpPr>
        <p:spPr/>
        <p:txBody>
          <a:bodyPr/>
          <a:lstStyle/>
          <a:p>
            <a:fld id="{65A82B2D-840F-4167-AD44-C02BC9C87CCB}" type="datetime1">
              <a:rPr lang="de-DE" noProof="0" smtClean="0"/>
              <a:t>25.09.2023</a:t>
            </a:fld>
            <a:endParaRPr lang="de-DE" noProof="0" dirty="0"/>
          </a:p>
        </p:txBody>
      </p:sp>
      <p:sp>
        <p:nvSpPr>
          <p:cNvPr id="9" name="Foliennummernplatzhalter 8">
            <a:extLst>
              <a:ext uri="{FF2B5EF4-FFF2-40B4-BE49-F238E27FC236}">
                <a16:creationId xmlns:a16="http://schemas.microsoft.com/office/drawing/2014/main" id="{C680CF9D-E06C-44A3-9743-D9D200F41CBE}"/>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5" name="Textplatzhalter 4">
            <a:extLst>
              <a:ext uri="{FF2B5EF4-FFF2-40B4-BE49-F238E27FC236}">
                <a16:creationId xmlns:a16="http://schemas.microsoft.com/office/drawing/2014/main" id="{08A281D1-4D07-42EA-89AA-EA4C03EDB004}"/>
              </a:ext>
            </a:extLst>
          </p:cNvPr>
          <p:cNvSpPr>
            <a:spLocks noGrp="1"/>
          </p:cNvSpPr>
          <p:nvPr>
            <p:ph type="body" sz="quarter" idx="13" hasCustomPrompt="1"/>
          </p:nvPr>
        </p:nvSpPr>
        <p:spPr>
          <a:xfrm>
            <a:off x="479425" y="778321"/>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10" name="Textplatzhalter 9">
            <a:extLst>
              <a:ext uri="{FF2B5EF4-FFF2-40B4-BE49-F238E27FC236}">
                <a16:creationId xmlns:a16="http://schemas.microsoft.com/office/drawing/2014/main" id="{85573968-5EC4-45D8-B356-9D2C25D2EC6A}"/>
              </a:ext>
            </a:extLst>
          </p:cNvPr>
          <p:cNvSpPr>
            <a:spLocks noGrp="1"/>
          </p:cNvSpPr>
          <p:nvPr>
            <p:ph type="body" sz="quarter" idx="14"/>
          </p:nvPr>
        </p:nvSpPr>
        <p:spPr>
          <a:xfrm>
            <a:off x="478199" y="1703388"/>
            <a:ext cx="11233150" cy="2640595"/>
          </a:xfrm>
        </p:spPr>
        <p:txBody>
          <a:bodyPr/>
          <a:lstStyle>
            <a:lvl5pPr>
              <a:defRPr/>
            </a:lvl5pPr>
          </a:lstStyle>
          <a:p>
            <a:pPr lvl="0"/>
            <a:r>
              <a:rPr lang="de-DE" noProof="0"/>
              <a:t>Mastertextformat bearbeiten</a:t>
            </a:r>
          </a:p>
        </p:txBody>
      </p:sp>
    </p:spTree>
    <p:extLst>
      <p:ext uri="{BB962C8B-B14F-4D97-AF65-F5344CB8AC3E}">
        <p14:creationId xmlns:p14="http://schemas.microsoft.com/office/powerpoint/2010/main" val="4283814088"/>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 1 Spalte | große Schrift">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73EB3F1D-68CC-4D42-88C6-FD851995773D}"/>
              </a:ext>
            </a:extLst>
          </p:cNvPr>
          <p:cNvGraphicFramePr>
            <a:graphicFrameLocks noChangeAspect="1"/>
          </p:cNvGraphicFramePr>
          <p:nvPr userDrawn="1">
            <p:custDataLst>
              <p:tags r:id="rId2"/>
            </p:custDataLst>
            <p:extLst>
              <p:ext uri="{D42A27DB-BD31-4B8C-83A1-F6EECF244321}">
                <p14:modId xmlns:p14="http://schemas.microsoft.com/office/powerpoint/2010/main" val="22992924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303" name="think-cell Folie" r:id="rId4" imgW="344" imgH="345" progId="TCLayout.ActiveDocument.1">
                  <p:embed/>
                </p:oleObj>
              </mc:Choice>
              <mc:Fallback>
                <p:oleObj name="think-cell Folie" r:id="rId4" imgW="344" imgH="345" progId="TCLayout.ActiveDocument.1">
                  <p:embed/>
                  <p:pic>
                    <p:nvPicPr>
                      <p:cNvPr id="11" name="Objekt 10" hidden="1">
                        <a:extLst>
                          <a:ext uri="{FF2B5EF4-FFF2-40B4-BE49-F238E27FC236}">
                            <a16:creationId xmlns:a16="http://schemas.microsoft.com/office/drawing/2014/main" id="{73EB3F1D-68CC-4D42-88C6-FD851995773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7" name="Datumsplatzhalter 6">
            <a:extLst>
              <a:ext uri="{FF2B5EF4-FFF2-40B4-BE49-F238E27FC236}">
                <a16:creationId xmlns:a16="http://schemas.microsoft.com/office/drawing/2014/main" id="{7242AEA7-0D8C-4AD8-8EEC-63FF8206F796}"/>
              </a:ext>
            </a:extLst>
          </p:cNvPr>
          <p:cNvSpPr>
            <a:spLocks noGrp="1"/>
          </p:cNvSpPr>
          <p:nvPr>
            <p:ph type="dt" sz="half" idx="10"/>
          </p:nvPr>
        </p:nvSpPr>
        <p:spPr/>
        <p:txBody>
          <a:bodyPr/>
          <a:lstStyle/>
          <a:p>
            <a:fld id="{9631443C-B870-41CA-8630-426F79C7DA41}" type="datetime1">
              <a:rPr lang="de-DE" noProof="0" smtClean="0"/>
              <a:t>25.09.2023</a:t>
            </a:fld>
            <a:endParaRPr lang="de-DE" noProof="0" dirty="0"/>
          </a:p>
        </p:txBody>
      </p:sp>
      <p:sp>
        <p:nvSpPr>
          <p:cNvPr id="9" name="Foliennummernplatzhalter 8">
            <a:extLst>
              <a:ext uri="{FF2B5EF4-FFF2-40B4-BE49-F238E27FC236}">
                <a16:creationId xmlns:a16="http://schemas.microsoft.com/office/drawing/2014/main" id="{C680CF9D-E06C-44A3-9743-D9D200F41CBE}"/>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5" name="Textplatzhalter 4">
            <a:extLst>
              <a:ext uri="{FF2B5EF4-FFF2-40B4-BE49-F238E27FC236}">
                <a16:creationId xmlns:a16="http://schemas.microsoft.com/office/drawing/2014/main" id="{08A281D1-4D07-42EA-89AA-EA4C03EDB004}"/>
              </a:ext>
            </a:extLst>
          </p:cNvPr>
          <p:cNvSpPr>
            <a:spLocks noGrp="1"/>
          </p:cNvSpPr>
          <p:nvPr>
            <p:ph type="body" sz="quarter" idx="13" hasCustomPrompt="1"/>
          </p:nvPr>
        </p:nvSpPr>
        <p:spPr>
          <a:xfrm>
            <a:off x="479425" y="778321"/>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10" name="Textplatzhalter 9">
            <a:extLst>
              <a:ext uri="{FF2B5EF4-FFF2-40B4-BE49-F238E27FC236}">
                <a16:creationId xmlns:a16="http://schemas.microsoft.com/office/drawing/2014/main" id="{85573968-5EC4-45D8-B356-9D2C25D2EC6A}"/>
              </a:ext>
            </a:extLst>
          </p:cNvPr>
          <p:cNvSpPr>
            <a:spLocks noGrp="1"/>
          </p:cNvSpPr>
          <p:nvPr>
            <p:ph type="body" sz="quarter" idx="14"/>
          </p:nvPr>
        </p:nvSpPr>
        <p:spPr>
          <a:xfrm>
            <a:off x="478199" y="1703388"/>
            <a:ext cx="11233150" cy="3020314"/>
          </a:xfrm>
        </p:spPr>
        <p:txBody>
          <a:bodyPr/>
          <a:lstStyle>
            <a:lvl1pPr>
              <a:spcAft>
                <a:spcPts val="2200"/>
              </a:spcAft>
              <a:defRPr sz="1800"/>
            </a:lvl1pPr>
            <a:lvl2pPr>
              <a:spcAft>
                <a:spcPts val="2200"/>
              </a:spcAft>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p:txBody>
      </p:sp>
    </p:spTree>
    <p:extLst>
      <p:ext uri="{BB962C8B-B14F-4D97-AF65-F5344CB8AC3E}">
        <p14:creationId xmlns:p14="http://schemas.microsoft.com/office/powerpoint/2010/main" val="4116013670"/>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image" Target="../media/image2.tif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F507918F-B2AA-4A76-81D6-4E27E906E31E}"/>
              </a:ext>
            </a:extLst>
          </p:cNvPr>
          <p:cNvGraphicFramePr>
            <a:graphicFrameLocks noChangeAspect="1"/>
          </p:cNvGraphicFramePr>
          <p:nvPr userDrawn="1">
            <p:custDataLst>
              <p:tags r:id="rId18"/>
            </p:custDataLst>
            <p:extLst>
              <p:ext uri="{D42A27DB-BD31-4B8C-83A1-F6EECF244321}">
                <p14:modId xmlns:p14="http://schemas.microsoft.com/office/powerpoint/2010/main" val="2565214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07" name="think-cell Folie" r:id="rId19" imgW="344" imgH="345" progId="TCLayout.ActiveDocument.1">
                  <p:embed/>
                </p:oleObj>
              </mc:Choice>
              <mc:Fallback>
                <p:oleObj name="think-cell Folie" r:id="rId19" imgW="344" imgH="345" progId="TCLayout.ActiveDocument.1">
                  <p:embed/>
                  <p:pic>
                    <p:nvPicPr>
                      <p:cNvPr id="0" name=""/>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EA78C480-B66C-43DB-AAEB-3790EF5A7664}"/>
              </a:ext>
            </a:extLst>
          </p:cNvPr>
          <p:cNvSpPr>
            <a:spLocks noGrp="1"/>
          </p:cNvSpPr>
          <p:nvPr>
            <p:ph type="title"/>
          </p:nvPr>
        </p:nvSpPr>
        <p:spPr bwMode="gray">
          <a:xfrm>
            <a:off x="479425" y="395588"/>
            <a:ext cx="11233150" cy="382733"/>
          </a:xfrm>
          <a:prstGeom prst="rect">
            <a:avLst/>
          </a:prstGeom>
        </p:spPr>
        <p:txBody>
          <a:bodyPr vert="horz" lIns="0" tIns="0" rIns="0" bIns="0" rtlCol="0" anchor="t">
            <a:spAutoFit/>
          </a:bodyPr>
          <a:lstStyle/>
          <a:p>
            <a:r>
              <a:rPr lang="de-DE" noProof="0" dirty="0"/>
              <a:t>Mastertitelformat bearbeiten</a:t>
            </a:r>
          </a:p>
        </p:txBody>
      </p:sp>
      <p:sp>
        <p:nvSpPr>
          <p:cNvPr id="3" name="Textplatzhalter 2">
            <a:extLst>
              <a:ext uri="{FF2B5EF4-FFF2-40B4-BE49-F238E27FC236}">
                <a16:creationId xmlns:a16="http://schemas.microsoft.com/office/drawing/2014/main" id="{C3ED48EE-75FC-48CE-8886-5B06675925EC}"/>
              </a:ext>
            </a:extLst>
          </p:cNvPr>
          <p:cNvSpPr>
            <a:spLocks noGrp="1"/>
          </p:cNvSpPr>
          <p:nvPr>
            <p:ph type="body" idx="1"/>
          </p:nvPr>
        </p:nvSpPr>
        <p:spPr bwMode="gray">
          <a:xfrm>
            <a:off x="478199" y="1703388"/>
            <a:ext cx="11234376" cy="2640595"/>
          </a:xfrm>
          <a:prstGeom prst="rect">
            <a:avLst/>
          </a:prstGeom>
        </p:spPr>
        <p:txBody>
          <a:bodyPr vert="horz" lIns="0" tIns="0" rIns="0" bIns="0" rtlCol="0">
            <a:spAutoFit/>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Siebte Ebene</a:t>
            </a:r>
          </a:p>
          <a:p>
            <a:pPr lvl="7"/>
            <a:r>
              <a:rPr lang="de-DE" noProof="0" dirty="0"/>
              <a:t>Achte Ebene</a:t>
            </a:r>
          </a:p>
          <a:p>
            <a:pPr lvl="8"/>
            <a:r>
              <a:rPr lang="de-DE" noProof="0" dirty="0"/>
              <a:t>Neunte Ebene</a:t>
            </a:r>
          </a:p>
        </p:txBody>
      </p:sp>
      <p:sp>
        <p:nvSpPr>
          <p:cNvPr id="4" name="Datumsplatzhalter">
            <a:extLst>
              <a:ext uri="{FF2B5EF4-FFF2-40B4-BE49-F238E27FC236}">
                <a16:creationId xmlns:a16="http://schemas.microsoft.com/office/drawing/2014/main" id="{F9CDF1F4-2065-4A60-8377-ED9014CA8CBB}"/>
              </a:ext>
            </a:extLst>
          </p:cNvPr>
          <p:cNvSpPr>
            <a:spLocks noGrp="1"/>
          </p:cNvSpPr>
          <p:nvPr>
            <p:ph type="dt" sz="half" idx="2"/>
          </p:nvPr>
        </p:nvSpPr>
        <p:spPr bwMode="gray">
          <a:xfrm>
            <a:off x="1388048" y="6455836"/>
            <a:ext cx="720000" cy="123111"/>
          </a:xfrm>
          <a:prstGeom prst="rect">
            <a:avLst/>
          </a:prstGeom>
        </p:spPr>
        <p:txBody>
          <a:bodyPr vert="horz" lIns="0" tIns="0" rIns="0" bIns="0" rtlCol="0" anchor="ctr">
            <a:noAutofit/>
          </a:bodyPr>
          <a:lstStyle>
            <a:lvl1pPr algn="l">
              <a:defRPr sz="800">
                <a:solidFill>
                  <a:schemeClr val="tx1"/>
                </a:solidFill>
                <a:latin typeface="+mn-lt"/>
              </a:defRPr>
            </a:lvl1pPr>
          </a:lstStyle>
          <a:p>
            <a:fld id="{18404E2F-0DC3-491D-BBFF-E567024868D0}" type="datetime1">
              <a:rPr lang="de-DE" noProof="0" smtClean="0"/>
              <a:t>25.09.2023</a:t>
            </a:fld>
            <a:endParaRPr lang="de-DE" noProof="0" dirty="0"/>
          </a:p>
        </p:txBody>
      </p:sp>
      <p:cxnSp>
        <p:nvCxnSpPr>
          <p:cNvPr id="34" name="Gerader Verbinder 33">
            <a:extLst>
              <a:ext uri="{FF2B5EF4-FFF2-40B4-BE49-F238E27FC236}">
                <a16:creationId xmlns:a16="http://schemas.microsoft.com/office/drawing/2014/main" id="{ED49F1F8-4B89-4B18-B579-CD843138501E}"/>
              </a:ext>
            </a:extLst>
          </p:cNvPr>
          <p:cNvCxnSpPr>
            <a:cxnSpLocks/>
          </p:cNvCxnSpPr>
          <p:nvPr userDrawn="1"/>
        </p:nvCxnSpPr>
        <p:spPr bwMode="gray">
          <a:xfrm>
            <a:off x="479425" y="1245411"/>
            <a:ext cx="360000" cy="0"/>
          </a:xfrm>
          <a:prstGeom prst="line">
            <a:avLst/>
          </a:prstGeom>
          <a:noFill/>
          <a:ln w="50800" cap="flat" cmpd="sng" algn="ctr">
            <a:solidFill>
              <a:schemeClr val="accent1"/>
            </a:solidFill>
            <a:prstDash val="solid"/>
            <a:round/>
            <a:headEnd type="none" w="med" len="med"/>
            <a:tailEnd type="none" w="med" len="med"/>
          </a:ln>
          <a:effectLst/>
        </p:spPr>
      </p:cxnSp>
      <p:cxnSp>
        <p:nvCxnSpPr>
          <p:cNvPr id="42" name="Gerader Verbinder 41">
            <a:extLst>
              <a:ext uri="{FF2B5EF4-FFF2-40B4-BE49-F238E27FC236}">
                <a16:creationId xmlns:a16="http://schemas.microsoft.com/office/drawing/2014/main" id="{86070D71-EE9E-4293-96A3-C2A0A07F7A62}"/>
              </a:ext>
            </a:extLst>
          </p:cNvPr>
          <p:cNvCxnSpPr/>
          <p:nvPr userDrawn="1"/>
        </p:nvCxnSpPr>
        <p:spPr bwMode="gray">
          <a:xfrm>
            <a:off x="0" y="6143625"/>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4" name="Informationsklassifizierung">
            <a:extLst>
              <a:ext uri="{FF2B5EF4-FFF2-40B4-BE49-F238E27FC236}">
                <a16:creationId xmlns:a16="http://schemas.microsoft.com/office/drawing/2014/main" id="{6C489D0F-950D-4913-86C7-7EB1061786F3}"/>
              </a:ext>
            </a:extLst>
          </p:cNvPr>
          <p:cNvSpPr txBox="1">
            <a:spLocks/>
          </p:cNvSpPr>
          <p:nvPr userDrawn="1"/>
        </p:nvSpPr>
        <p:spPr bwMode="gray">
          <a:xfrm>
            <a:off x="5373847" y="6455836"/>
            <a:ext cx="1444306" cy="123111"/>
          </a:xfrm>
          <a:prstGeom prst="rect">
            <a:avLst/>
          </a:prstGeom>
          <a:noFill/>
        </p:spPr>
        <p:txBody>
          <a:bodyPr wrap="none" lIns="0" tIns="0" rIns="0" bIns="0" rtlCol="0">
            <a:noAutofit/>
          </a:bodyPr>
          <a:lstStyle/>
          <a:p>
            <a:pPr algn="ctr"/>
            <a:endParaRPr lang="en-US" sz="800" b="1" dirty="0">
              <a:latin typeface="+mj-lt"/>
            </a:endParaRPr>
          </a:p>
        </p:txBody>
      </p:sp>
      <p:sp>
        <p:nvSpPr>
          <p:cNvPr id="9" name="Foliennummernplatzhalter 8">
            <a:extLst>
              <a:ext uri="{FF2B5EF4-FFF2-40B4-BE49-F238E27FC236}">
                <a16:creationId xmlns:a16="http://schemas.microsoft.com/office/drawing/2014/main" id="{93FFAE78-FC0D-4DC3-A58F-888E658BE28B}"/>
              </a:ext>
            </a:extLst>
          </p:cNvPr>
          <p:cNvSpPr>
            <a:spLocks noGrp="1"/>
          </p:cNvSpPr>
          <p:nvPr>
            <p:ph type="sldNum" sz="quarter" idx="4"/>
          </p:nvPr>
        </p:nvSpPr>
        <p:spPr>
          <a:xfrm>
            <a:off x="479425" y="6455836"/>
            <a:ext cx="720000" cy="123111"/>
          </a:xfrm>
          <a:prstGeom prst="rect">
            <a:avLst/>
          </a:prstGeom>
        </p:spPr>
        <p:txBody>
          <a:bodyPr vert="horz" lIns="0" tIns="0" rIns="0" bIns="0" rtlCol="0" anchor="ctr">
            <a:spAutoFit/>
          </a:bodyPr>
          <a:lstStyle>
            <a:lvl1pPr algn="l">
              <a:defRPr sz="800">
                <a:solidFill>
                  <a:schemeClr val="tx1"/>
                </a:solidFill>
              </a:defRPr>
            </a:lvl1pPr>
          </a:lstStyle>
          <a:p>
            <a:r>
              <a:rPr lang="de-DE" noProof="0" dirty="0"/>
              <a:t>Seite</a:t>
            </a:r>
            <a:r>
              <a:rPr lang="en-US" dirty="0"/>
              <a:t> </a:t>
            </a:r>
            <a:fld id="{401BA3E4-5E55-4F99-AF09-CC6D6B2539E2}" type="slidenum">
              <a:rPr lang="en-US" smtClean="0"/>
              <a:pPr/>
              <a:t>‹Nr.›</a:t>
            </a:fld>
            <a:endParaRPr lang="en-US" dirty="0"/>
          </a:p>
        </p:txBody>
      </p:sp>
      <p:pic>
        <p:nvPicPr>
          <p:cNvPr id="13" name="Picture 24" descr="Logo&#10;&#10;Description automatically generated">
            <a:extLst>
              <a:ext uri="{FF2B5EF4-FFF2-40B4-BE49-F238E27FC236}">
                <a16:creationId xmlns:a16="http://schemas.microsoft.com/office/drawing/2014/main" id="{C54F4481-7593-46D4-91B3-36CE19EB7D9A}"/>
              </a:ext>
            </a:extLst>
          </p:cNvPr>
          <p:cNvPicPr>
            <a:picLocks noChangeAspect="1"/>
          </p:cNvPicPr>
          <p:nvPr userDrawn="1"/>
        </p:nvPicPr>
        <p:blipFill>
          <a:blip r:embed="rId21"/>
          <a:stretch>
            <a:fillRect/>
          </a:stretch>
        </p:blipFill>
        <p:spPr>
          <a:xfrm>
            <a:off x="9644746" y="6246875"/>
            <a:ext cx="720000" cy="541031"/>
          </a:xfrm>
          <a:prstGeom prst="rect">
            <a:avLst/>
          </a:prstGeom>
        </p:spPr>
      </p:pic>
    </p:spTree>
    <p:extLst>
      <p:ext uri="{BB962C8B-B14F-4D97-AF65-F5344CB8AC3E}">
        <p14:creationId xmlns:p14="http://schemas.microsoft.com/office/powerpoint/2010/main" val="357623337"/>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68" r:id="rId4"/>
    <p:sldLayoutId id="2147483665" r:id="rId5"/>
    <p:sldLayoutId id="2147483671" r:id="rId6"/>
    <p:sldLayoutId id="2147483664" r:id="rId7"/>
    <p:sldLayoutId id="2147483659" r:id="rId8"/>
    <p:sldLayoutId id="2147483678" r:id="rId9"/>
    <p:sldLayoutId id="2147483670" r:id="rId10"/>
    <p:sldLayoutId id="2147483674" r:id="rId11"/>
    <p:sldLayoutId id="2147483676" r:id="rId12"/>
    <p:sldLayoutId id="2147483677" r:id="rId13"/>
    <p:sldLayoutId id="2147483679" r:id="rId14"/>
    <p:sldLayoutId id="2147483680" r:id="rId15"/>
  </p:sldLayoutIdLst>
  <p:hf hdr="0"/>
  <p:txStyles>
    <p:titleStyle>
      <a:lvl1pPr algn="l" defTabSz="914400" rtl="0" eaLnBrk="1" latinLnBrk="0" hangingPunct="1">
        <a:lnSpc>
          <a:spcPct val="110000"/>
        </a:lnSpc>
        <a:spcBef>
          <a:spcPct val="0"/>
        </a:spcBef>
        <a:buNone/>
        <a:defRPr sz="2400" b="0" kern="1200">
          <a:solidFill>
            <a:schemeClr val="accent2"/>
          </a:solidFill>
          <a:latin typeface="Frutiger LT Com 65 Bold" panose="020B0803030504020204" pitchFamily="34" charset="0"/>
          <a:ea typeface="+mj-ea"/>
          <a:cs typeface="+mj-cs"/>
        </a:defRPr>
      </a:lvl1pPr>
    </p:titleStyle>
    <p:body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4" orient="horz" pos="4133" userDrawn="1">
          <p15:clr>
            <a:srgbClr val="F26B43"/>
          </p15:clr>
        </p15:guide>
        <p15:guide id="5" orient="horz" pos="3770" userDrawn="1">
          <p15:clr>
            <a:srgbClr val="F26B43"/>
          </p15:clr>
        </p15:guide>
        <p15:guide id="8"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pn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0.png"/><Relationship Id="rId7" Type="http://schemas.openxmlformats.org/officeDocument/2006/relationships/image" Target="../media/image76.sv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5" Type="http://schemas.openxmlformats.org/officeDocument/2006/relationships/image" Target="../media/image83.sv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hyperlink" Target="https://rmis.jrc.ec.europa.eu/"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3.png"/><Relationship Id="rId3" Type="http://schemas.openxmlformats.org/officeDocument/2006/relationships/image" Target="../media/image10.png"/><Relationship Id="rId21" Type="http://schemas.openxmlformats.org/officeDocument/2006/relationships/image" Target="../media/image29.jpe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2.png"/><Relationship Id="rId2" Type="http://schemas.openxmlformats.org/officeDocument/2006/relationships/image" Target="../media/image9.png"/><Relationship Id="rId16" Type="http://schemas.openxmlformats.org/officeDocument/2006/relationships/image" Target="../media/image24.jpeg"/><Relationship Id="rId20" Type="http://schemas.openxmlformats.org/officeDocument/2006/relationships/image" Target="../media/image28.png"/><Relationship Id="rId29"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image" Target="../media/image14.jpeg"/><Relationship Id="rId11" Type="http://schemas.openxmlformats.org/officeDocument/2006/relationships/image" Target="../media/image19.jpeg"/><Relationship Id="rId24" Type="http://schemas.openxmlformats.org/officeDocument/2006/relationships/image" Target="../media/image31.png"/><Relationship Id="rId32" Type="http://schemas.openxmlformats.org/officeDocument/2006/relationships/image" Target="../media/image39.png"/><Relationship Id="rId5" Type="http://schemas.openxmlformats.org/officeDocument/2006/relationships/image" Target="../media/image13.jpeg"/><Relationship Id="rId15" Type="http://schemas.openxmlformats.org/officeDocument/2006/relationships/image" Target="../media/image23.jpeg"/><Relationship Id="rId23" Type="http://schemas.openxmlformats.org/officeDocument/2006/relationships/image" Target="../media/image2.tiff"/><Relationship Id="rId28" Type="http://schemas.openxmlformats.org/officeDocument/2006/relationships/image" Target="../media/image35.png"/><Relationship Id="rId10" Type="http://schemas.openxmlformats.org/officeDocument/2006/relationships/image" Target="../media/image18.png"/><Relationship Id="rId19" Type="http://schemas.openxmlformats.org/officeDocument/2006/relationships/image" Target="../media/image27.jpeg"/><Relationship Id="rId31" Type="http://schemas.openxmlformats.org/officeDocument/2006/relationships/image" Target="../media/image38.jpe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jpeg"/><Relationship Id="rId27" Type="http://schemas.openxmlformats.org/officeDocument/2006/relationships/image" Target="../media/image34.jpeg"/><Relationship Id="rId30"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7.png"/><Relationship Id="rId3" Type="http://schemas.openxmlformats.org/officeDocument/2006/relationships/image" Target="../media/image10.png"/><Relationship Id="rId7" Type="http://schemas.openxmlformats.org/officeDocument/2006/relationships/image" Target="../media/image43.png"/><Relationship Id="rId12" Type="http://schemas.openxmlformats.org/officeDocument/2006/relationships/image" Target="../media/image48.jpe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49.jpeg"/></Relationships>
</file>

<file path=ppt/slides/_rels/slide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10.pn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image" Target="../media/image9.png"/><Relationship Id="rId16" Type="http://schemas.openxmlformats.org/officeDocument/2006/relationships/image" Target="../media/image68.png"/><Relationship Id="rId1" Type="http://schemas.openxmlformats.org/officeDocument/2006/relationships/slideLayout" Target="../slideLayouts/slideLayout15.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6.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0.pn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204DCDF-67BD-4923-8ACD-9BB1B6D877C3}"/>
              </a:ext>
            </a:extLst>
          </p:cNvPr>
          <p:cNvSpPr txBox="1"/>
          <p:nvPr/>
        </p:nvSpPr>
        <p:spPr>
          <a:xfrm>
            <a:off x="1520575" y="4222679"/>
            <a:ext cx="4647344" cy="256480"/>
          </a:xfrm>
          <a:prstGeom prst="rect">
            <a:avLst/>
          </a:prstGeom>
          <a:noFill/>
        </p:spPr>
        <p:txBody>
          <a:bodyPr wrap="square" lIns="0" tIns="0" rIns="0" bIns="0" rtlCol="0">
            <a:spAutoFit/>
          </a:bodyPr>
          <a:lstStyle/>
          <a:p>
            <a:pPr algn="l">
              <a:lnSpc>
                <a:spcPts val="1960"/>
              </a:lnSpc>
              <a:buClr>
                <a:schemeClr val="accent1"/>
              </a:buClr>
            </a:pPr>
            <a:r>
              <a:rPr lang="de-DE" b="1" dirty="0">
                <a:solidFill>
                  <a:schemeClr val="bg1"/>
                </a:solidFill>
              </a:rPr>
              <a:t>Max Tippner</a:t>
            </a:r>
            <a:endParaRPr lang="de-DE" sz="1400" b="1" dirty="0">
              <a:solidFill>
                <a:schemeClr val="bg1"/>
              </a:solidFill>
            </a:endParaRPr>
          </a:p>
        </p:txBody>
      </p:sp>
    </p:spTree>
    <p:extLst>
      <p:ext uri="{BB962C8B-B14F-4D97-AF65-F5344CB8AC3E}">
        <p14:creationId xmlns:p14="http://schemas.microsoft.com/office/powerpoint/2010/main" val="1866521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3"/>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10</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10" name="Titel 1">
            <a:extLst>
              <a:ext uri="{FF2B5EF4-FFF2-40B4-BE49-F238E27FC236}">
                <a16:creationId xmlns:a16="http://schemas.microsoft.com/office/drawing/2014/main" id="{1BE90D22-AC5F-4813-922E-B149E944FC89}"/>
              </a:ext>
            </a:extLst>
          </p:cNvPr>
          <p:cNvSpPr>
            <a:spLocks noGrp="1"/>
          </p:cNvSpPr>
          <p:nvPr>
            <p:ph type="title"/>
          </p:nvPr>
        </p:nvSpPr>
        <p:spPr>
          <a:xfrm>
            <a:off x="479425" y="395588"/>
            <a:ext cx="11233150" cy="382733"/>
          </a:xfrm>
        </p:spPr>
        <p:txBody>
          <a:bodyPr/>
          <a:lstStyle/>
          <a:p>
            <a:r>
              <a:rPr lang="de-DE" dirty="0"/>
              <a:t>Gesetzlicher Hintergrund</a:t>
            </a:r>
          </a:p>
        </p:txBody>
      </p:sp>
      <p:sp>
        <p:nvSpPr>
          <p:cNvPr id="14" name="Textplatzhalter 5">
            <a:extLst>
              <a:ext uri="{FF2B5EF4-FFF2-40B4-BE49-F238E27FC236}">
                <a16:creationId xmlns:a16="http://schemas.microsoft.com/office/drawing/2014/main" id="{3B40E2A0-6ADD-4480-8C2D-6F8FEE597DBC}"/>
              </a:ext>
            </a:extLst>
          </p:cNvPr>
          <p:cNvSpPr txBox="1">
            <a:spLocks/>
          </p:cNvSpPr>
          <p:nvPr/>
        </p:nvSpPr>
        <p:spPr>
          <a:xfrm>
            <a:off x="479425" y="778321"/>
            <a:ext cx="11233150" cy="318933"/>
          </a:xfrm>
          <a:prstGeom prst="rect">
            <a:avLst/>
          </a:prstGeom>
        </p:spPr>
        <p:txBody>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Vergangenheit – Gegenwart – Zukunft </a:t>
            </a:r>
            <a:endParaRPr lang="de-DE" dirty="0"/>
          </a:p>
        </p:txBody>
      </p:sp>
      <p:graphicFrame>
        <p:nvGraphicFramePr>
          <p:cNvPr id="15" name="Diagramm 14">
            <a:extLst>
              <a:ext uri="{FF2B5EF4-FFF2-40B4-BE49-F238E27FC236}">
                <a16:creationId xmlns:a16="http://schemas.microsoft.com/office/drawing/2014/main" id="{42491BF6-2369-4329-8143-B5F10A16C4E1}"/>
              </a:ext>
            </a:extLst>
          </p:cNvPr>
          <p:cNvGraphicFramePr/>
          <p:nvPr/>
        </p:nvGraphicFramePr>
        <p:xfrm>
          <a:off x="1591300" y="822756"/>
          <a:ext cx="9009399" cy="5301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08978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11</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cxnSp>
        <p:nvCxnSpPr>
          <p:cNvPr id="6" name="Gerader Verbinder 5">
            <a:extLst>
              <a:ext uri="{FF2B5EF4-FFF2-40B4-BE49-F238E27FC236}">
                <a16:creationId xmlns:a16="http://schemas.microsoft.com/office/drawing/2014/main" id="{EF4C9BE2-4920-43B7-A9DA-C6D3D86FAEFA}"/>
              </a:ext>
            </a:extLst>
          </p:cNvPr>
          <p:cNvCxnSpPr>
            <a:cxnSpLocks/>
            <a:stCxn id="12" idx="4"/>
            <a:endCxn id="47" idx="0"/>
          </p:cNvCxnSpPr>
          <p:nvPr/>
        </p:nvCxnSpPr>
        <p:spPr>
          <a:xfrm>
            <a:off x="3292996" y="3944912"/>
            <a:ext cx="2198" cy="170792"/>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itel 1">
            <a:extLst>
              <a:ext uri="{FF2B5EF4-FFF2-40B4-BE49-F238E27FC236}">
                <a16:creationId xmlns:a16="http://schemas.microsoft.com/office/drawing/2014/main" id="{7070BAD4-40A0-45FF-A3DA-22F3AF6DC2A2}"/>
              </a:ext>
            </a:extLst>
          </p:cNvPr>
          <p:cNvSpPr>
            <a:spLocks noGrp="1"/>
          </p:cNvSpPr>
          <p:nvPr>
            <p:ph type="title"/>
          </p:nvPr>
        </p:nvSpPr>
        <p:spPr>
          <a:xfrm>
            <a:off x="479425" y="395588"/>
            <a:ext cx="11233150" cy="382733"/>
          </a:xfrm>
        </p:spPr>
        <p:txBody>
          <a:bodyPr/>
          <a:lstStyle/>
          <a:p>
            <a:r>
              <a:rPr lang="de-DE" dirty="0"/>
              <a:t>Gesetzlicher Hintergrund</a:t>
            </a:r>
          </a:p>
        </p:txBody>
      </p:sp>
      <p:sp>
        <p:nvSpPr>
          <p:cNvPr id="9" name="Textplatzhalter 8">
            <a:extLst>
              <a:ext uri="{FF2B5EF4-FFF2-40B4-BE49-F238E27FC236}">
                <a16:creationId xmlns:a16="http://schemas.microsoft.com/office/drawing/2014/main" id="{FBBF4310-4141-4118-81C1-30CE68198942}"/>
              </a:ext>
            </a:extLst>
          </p:cNvPr>
          <p:cNvSpPr txBox="1">
            <a:spLocks/>
          </p:cNvSpPr>
          <p:nvPr/>
        </p:nvSpPr>
        <p:spPr>
          <a:xfrm>
            <a:off x="479425" y="778321"/>
            <a:ext cx="11233150" cy="318933"/>
          </a:xfrm>
          <a:prstGeom prst="rect">
            <a:avLst/>
          </a:prstGeom>
        </p:spPr>
        <p:txBody>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Die neue Batterieverordnung</a:t>
            </a:r>
            <a:endParaRPr lang="de-DE" dirty="0"/>
          </a:p>
        </p:txBody>
      </p:sp>
      <p:sp>
        <p:nvSpPr>
          <p:cNvPr id="10" name="Ellipse 9">
            <a:extLst>
              <a:ext uri="{FF2B5EF4-FFF2-40B4-BE49-F238E27FC236}">
                <a16:creationId xmlns:a16="http://schemas.microsoft.com/office/drawing/2014/main" id="{AA1BF81E-734D-4CC1-BA12-8CD658924E8B}"/>
              </a:ext>
            </a:extLst>
          </p:cNvPr>
          <p:cNvSpPr/>
          <p:nvPr/>
        </p:nvSpPr>
        <p:spPr>
          <a:xfrm>
            <a:off x="870657" y="3441482"/>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400" b="1" dirty="0">
              <a:solidFill>
                <a:schemeClr val="tx1"/>
              </a:solidFill>
            </a:endParaRPr>
          </a:p>
        </p:txBody>
      </p:sp>
      <p:sp>
        <p:nvSpPr>
          <p:cNvPr id="11" name="Ellipse 10">
            <a:extLst>
              <a:ext uri="{FF2B5EF4-FFF2-40B4-BE49-F238E27FC236}">
                <a16:creationId xmlns:a16="http://schemas.microsoft.com/office/drawing/2014/main" id="{B1C4979D-B740-45FA-9692-D435A26E18D1}"/>
              </a:ext>
            </a:extLst>
          </p:cNvPr>
          <p:cNvSpPr/>
          <p:nvPr/>
        </p:nvSpPr>
        <p:spPr>
          <a:xfrm>
            <a:off x="1964047" y="3441481"/>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2" name="Ellipse 11">
            <a:extLst>
              <a:ext uri="{FF2B5EF4-FFF2-40B4-BE49-F238E27FC236}">
                <a16:creationId xmlns:a16="http://schemas.microsoft.com/office/drawing/2014/main" id="{2BAFF131-BDB0-469D-AD53-56F1C5D9FC0C}"/>
              </a:ext>
            </a:extLst>
          </p:cNvPr>
          <p:cNvSpPr/>
          <p:nvPr/>
        </p:nvSpPr>
        <p:spPr>
          <a:xfrm>
            <a:off x="3041279" y="3441479"/>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3" name="Ellipse 12">
            <a:extLst>
              <a:ext uri="{FF2B5EF4-FFF2-40B4-BE49-F238E27FC236}">
                <a16:creationId xmlns:a16="http://schemas.microsoft.com/office/drawing/2014/main" id="{86865112-5BD5-4604-9A9F-C0665BD3EC1E}"/>
              </a:ext>
            </a:extLst>
          </p:cNvPr>
          <p:cNvSpPr/>
          <p:nvPr/>
        </p:nvSpPr>
        <p:spPr>
          <a:xfrm>
            <a:off x="4144810" y="3441481"/>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4" name="Ellipse 13">
            <a:extLst>
              <a:ext uri="{FF2B5EF4-FFF2-40B4-BE49-F238E27FC236}">
                <a16:creationId xmlns:a16="http://schemas.microsoft.com/office/drawing/2014/main" id="{1A910300-CC53-417C-B6CF-4728C107055A}"/>
              </a:ext>
            </a:extLst>
          </p:cNvPr>
          <p:cNvSpPr/>
          <p:nvPr/>
        </p:nvSpPr>
        <p:spPr>
          <a:xfrm>
            <a:off x="5239624" y="3438886"/>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5" name="Ellipse 14">
            <a:extLst>
              <a:ext uri="{FF2B5EF4-FFF2-40B4-BE49-F238E27FC236}">
                <a16:creationId xmlns:a16="http://schemas.microsoft.com/office/drawing/2014/main" id="{CB0A8D80-38E9-4416-9283-CC8C4C4537BD}"/>
              </a:ext>
            </a:extLst>
          </p:cNvPr>
          <p:cNvSpPr/>
          <p:nvPr/>
        </p:nvSpPr>
        <p:spPr>
          <a:xfrm>
            <a:off x="6343076" y="3442727"/>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6" name="Ellipse 15">
            <a:extLst>
              <a:ext uri="{FF2B5EF4-FFF2-40B4-BE49-F238E27FC236}">
                <a16:creationId xmlns:a16="http://schemas.microsoft.com/office/drawing/2014/main" id="{D57EDF9D-E7E6-452C-9569-8DCFC8297240}"/>
              </a:ext>
            </a:extLst>
          </p:cNvPr>
          <p:cNvSpPr/>
          <p:nvPr/>
        </p:nvSpPr>
        <p:spPr>
          <a:xfrm>
            <a:off x="7439963" y="3442726"/>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7" name="Ellipse 16">
            <a:extLst>
              <a:ext uri="{FF2B5EF4-FFF2-40B4-BE49-F238E27FC236}">
                <a16:creationId xmlns:a16="http://schemas.microsoft.com/office/drawing/2014/main" id="{A160572A-506C-4AD8-84EA-E9D15AFB8857}"/>
              </a:ext>
            </a:extLst>
          </p:cNvPr>
          <p:cNvSpPr/>
          <p:nvPr/>
        </p:nvSpPr>
        <p:spPr>
          <a:xfrm>
            <a:off x="8554056" y="3442725"/>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8" name="Ellipse 17">
            <a:extLst>
              <a:ext uri="{FF2B5EF4-FFF2-40B4-BE49-F238E27FC236}">
                <a16:creationId xmlns:a16="http://schemas.microsoft.com/office/drawing/2014/main" id="{078D849C-E6EA-436D-BD05-D0333F796875}"/>
              </a:ext>
            </a:extLst>
          </p:cNvPr>
          <p:cNvSpPr/>
          <p:nvPr/>
        </p:nvSpPr>
        <p:spPr>
          <a:xfrm>
            <a:off x="9671074" y="3442724"/>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9" name="Ellipse 18">
            <a:extLst>
              <a:ext uri="{FF2B5EF4-FFF2-40B4-BE49-F238E27FC236}">
                <a16:creationId xmlns:a16="http://schemas.microsoft.com/office/drawing/2014/main" id="{BE35219F-5FE9-4B10-B5D3-E85B0D836EC4}"/>
              </a:ext>
            </a:extLst>
          </p:cNvPr>
          <p:cNvSpPr/>
          <p:nvPr/>
        </p:nvSpPr>
        <p:spPr>
          <a:xfrm>
            <a:off x="11529268" y="3414018"/>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20" name="Textfeld 19">
            <a:extLst>
              <a:ext uri="{FF2B5EF4-FFF2-40B4-BE49-F238E27FC236}">
                <a16:creationId xmlns:a16="http://schemas.microsoft.com/office/drawing/2014/main" id="{BB1A2422-488C-47CB-B325-1D52D8B4EAAD}"/>
              </a:ext>
            </a:extLst>
          </p:cNvPr>
          <p:cNvSpPr txBox="1"/>
          <p:nvPr/>
        </p:nvSpPr>
        <p:spPr>
          <a:xfrm>
            <a:off x="1982184" y="3567317"/>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2024</a:t>
            </a:r>
          </a:p>
        </p:txBody>
      </p:sp>
      <p:sp>
        <p:nvSpPr>
          <p:cNvPr id="21" name="Textfeld 20">
            <a:extLst>
              <a:ext uri="{FF2B5EF4-FFF2-40B4-BE49-F238E27FC236}">
                <a16:creationId xmlns:a16="http://schemas.microsoft.com/office/drawing/2014/main" id="{53613ACD-CA2F-401A-94F4-D0A420E79FFC}"/>
              </a:ext>
            </a:extLst>
          </p:cNvPr>
          <p:cNvSpPr txBox="1"/>
          <p:nvPr/>
        </p:nvSpPr>
        <p:spPr>
          <a:xfrm>
            <a:off x="894382" y="3569905"/>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2023</a:t>
            </a:r>
          </a:p>
        </p:txBody>
      </p:sp>
      <p:sp>
        <p:nvSpPr>
          <p:cNvPr id="22" name="Textfeld 21">
            <a:extLst>
              <a:ext uri="{FF2B5EF4-FFF2-40B4-BE49-F238E27FC236}">
                <a16:creationId xmlns:a16="http://schemas.microsoft.com/office/drawing/2014/main" id="{D9DA5CA9-4A38-4B81-8050-971A0E8F2C3E}"/>
              </a:ext>
            </a:extLst>
          </p:cNvPr>
          <p:cNvSpPr txBox="1"/>
          <p:nvPr/>
        </p:nvSpPr>
        <p:spPr>
          <a:xfrm>
            <a:off x="3065003" y="3567316"/>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2025</a:t>
            </a:r>
          </a:p>
        </p:txBody>
      </p:sp>
      <p:sp>
        <p:nvSpPr>
          <p:cNvPr id="23" name="Textfeld 22">
            <a:extLst>
              <a:ext uri="{FF2B5EF4-FFF2-40B4-BE49-F238E27FC236}">
                <a16:creationId xmlns:a16="http://schemas.microsoft.com/office/drawing/2014/main" id="{0484340B-9B81-4C1E-8C0D-793F99555FEF}"/>
              </a:ext>
            </a:extLst>
          </p:cNvPr>
          <p:cNvSpPr txBox="1"/>
          <p:nvPr/>
        </p:nvSpPr>
        <p:spPr>
          <a:xfrm>
            <a:off x="4166332" y="3567317"/>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2026</a:t>
            </a:r>
          </a:p>
        </p:txBody>
      </p:sp>
      <p:sp>
        <p:nvSpPr>
          <p:cNvPr id="24" name="Textfeld 23">
            <a:extLst>
              <a:ext uri="{FF2B5EF4-FFF2-40B4-BE49-F238E27FC236}">
                <a16:creationId xmlns:a16="http://schemas.microsoft.com/office/drawing/2014/main" id="{A83B13E2-8FB9-42C9-9612-D227AB21BF87}"/>
              </a:ext>
            </a:extLst>
          </p:cNvPr>
          <p:cNvSpPr txBox="1"/>
          <p:nvPr/>
        </p:nvSpPr>
        <p:spPr>
          <a:xfrm>
            <a:off x="5288219" y="3564726"/>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2027</a:t>
            </a:r>
          </a:p>
        </p:txBody>
      </p:sp>
      <p:sp>
        <p:nvSpPr>
          <p:cNvPr id="25" name="Textfeld 24">
            <a:extLst>
              <a:ext uri="{FF2B5EF4-FFF2-40B4-BE49-F238E27FC236}">
                <a16:creationId xmlns:a16="http://schemas.microsoft.com/office/drawing/2014/main" id="{2AB3E084-4AF9-4001-849E-D09C9F85E832}"/>
              </a:ext>
            </a:extLst>
          </p:cNvPr>
          <p:cNvSpPr txBox="1"/>
          <p:nvPr/>
        </p:nvSpPr>
        <p:spPr>
          <a:xfrm>
            <a:off x="6366700" y="3568564"/>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2028</a:t>
            </a:r>
          </a:p>
        </p:txBody>
      </p:sp>
      <p:sp>
        <p:nvSpPr>
          <p:cNvPr id="26" name="Textfeld 25">
            <a:extLst>
              <a:ext uri="{FF2B5EF4-FFF2-40B4-BE49-F238E27FC236}">
                <a16:creationId xmlns:a16="http://schemas.microsoft.com/office/drawing/2014/main" id="{35FC03F0-BC89-492B-BA35-303E9E85679F}"/>
              </a:ext>
            </a:extLst>
          </p:cNvPr>
          <p:cNvSpPr txBox="1"/>
          <p:nvPr/>
        </p:nvSpPr>
        <p:spPr>
          <a:xfrm>
            <a:off x="7477346" y="3543691"/>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2029</a:t>
            </a:r>
          </a:p>
        </p:txBody>
      </p:sp>
      <p:sp>
        <p:nvSpPr>
          <p:cNvPr id="27" name="Textfeld 26">
            <a:extLst>
              <a:ext uri="{FF2B5EF4-FFF2-40B4-BE49-F238E27FC236}">
                <a16:creationId xmlns:a16="http://schemas.microsoft.com/office/drawing/2014/main" id="{173E06D0-C5F1-46C5-A8DD-4F6FDEFA264E}"/>
              </a:ext>
            </a:extLst>
          </p:cNvPr>
          <p:cNvSpPr txBox="1"/>
          <p:nvPr/>
        </p:nvSpPr>
        <p:spPr>
          <a:xfrm>
            <a:off x="8589832" y="3568562"/>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2030</a:t>
            </a:r>
          </a:p>
        </p:txBody>
      </p:sp>
      <p:sp>
        <p:nvSpPr>
          <p:cNvPr id="28" name="Textfeld 27">
            <a:extLst>
              <a:ext uri="{FF2B5EF4-FFF2-40B4-BE49-F238E27FC236}">
                <a16:creationId xmlns:a16="http://schemas.microsoft.com/office/drawing/2014/main" id="{D8553EBA-5FEA-410E-9D73-C48CE180FB3B}"/>
              </a:ext>
            </a:extLst>
          </p:cNvPr>
          <p:cNvSpPr txBox="1"/>
          <p:nvPr/>
        </p:nvSpPr>
        <p:spPr>
          <a:xfrm>
            <a:off x="9718369" y="3568562"/>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2031</a:t>
            </a:r>
          </a:p>
        </p:txBody>
      </p:sp>
      <p:sp>
        <p:nvSpPr>
          <p:cNvPr id="29" name="Textfeld 28">
            <a:extLst>
              <a:ext uri="{FF2B5EF4-FFF2-40B4-BE49-F238E27FC236}">
                <a16:creationId xmlns:a16="http://schemas.microsoft.com/office/drawing/2014/main" id="{8D03B887-03A3-4A2D-BCBA-DAA5C8CAA40E}"/>
              </a:ext>
            </a:extLst>
          </p:cNvPr>
          <p:cNvSpPr txBox="1"/>
          <p:nvPr/>
        </p:nvSpPr>
        <p:spPr>
          <a:xfrm>
            <a:off x="11565328" y="3539855"/>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2036</a:t>
            </a:r>
          </a:p>
        </p:txBody>
      </p:sp>
      <p:cxnSp>
        <p:nvCxnSpPr>
          <p:cNvPr id="30" name="Gerade Verbindung mit Pfeil 29">
            <a:extLst>
              <a:ext uri="{FF2B5EF4-FFF2-40B4-BE49-F238E27FC236}">
                <a16:creationId xmlns:a16="http://schemas.microsoft.com/office/drawing/2014/main" id="{85BF8DDF-4D1B-4363-BC08-3B985424C4F3}"/>
              </a:ext>
            </a:extLst>
          </p:cNvPr>
          <p:cNvCxnSpPr>
            <a:cxnSpLocks/>
            <a:stCxn id="10" idx="6"/>
            <a:endCxn id="11" idx="2"/>
          </p:cNvCxnSpPr>
          <p:nvPr/>
        </p:nvCxnSpPr>
        <p:spPr>
          <a:xfrm flipV="1">
            <a:off x="1374090" y="3693198"/>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271C71CF-5444-41C2-9B83-1D05E20B69DD}"/>
              </a:ext>
            </a:extLst>
          </p:cNvPr>
          <p:cNvSpPr txBox="1"/>
          <p:nvPr/>
        </p:nvSpPr>
        <p:spPr>
          <a:xfrm>
            <a:off x="615884" y="2393996"/>
            <a:ext cx="1012980" cy="936427"/>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err="1"/>
              <a:t>Sammlung,Entsorgung</a:t>
            </a:r>
            <a:r>
              <a:rPr lang="de-DE" sz="1100" dirty="0"/>
              <a:t> und darstellen der Batteriekapazität geregelt </a:t>
            </a:r>
          </a:p>
        </p:txBody>
      </p:sp>
      <p:cxnSp>
        <p:nvCxnSpPr>
          <p:cNvPr id="32" name="Gerade Verbindung mit Pfeil 31">
            <a:extLst>
              <a:ext uri="{FF2B5EF4-FFF2-40B4-BE49-F238E27FC236}">
                <a16:creationId xmlns:a16="http://schemas.microsoft.com/office/drawing/2014/main" id="{EB8384C6-AF11-454B-A2B2-9E41A5F05DEE}"/>
              </a:ext>
            </a:extLst>
          </p:cNvPr>
          <p:cNvCxnSpPr>
            <a:cxnSpLocks/>
          </p:cNvCxnSpPr>
          <p:nvPr/>
        </p:nvCxnSpPr>
        <p:spPr>
          <a:xfrm flipV="1">
            <a:off x="2451322" y="3694444"/>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DE59D082-B299-4CA7-BA46-4ED6DAA4DE8B}"/>
              </a:ext>
            </a:extLst>
          </p:cNvPr>
          <p:cNvCxnSpPr>
            <a:cxnSpLocks/>
          </p:cNvCxnSpPr>
          <p:nvPr/>
        </p:nvCxnSpPr>
        <p:spPr>
          <a:xfrm flipV="1">
            <a:off x="3562591" y="3690603"/>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05D94692-5416-4043-8C5D-623259229074}"/>
              </a:ext>
            </a:extLst>
          </p:cNvPr>
          <p:cNvCxnSpPr>
            <a:cxnSpLocks/>
          </p:cNvCxnSpPr>
          <p:nvPr/>
        </p:nvCxnSpPr>
        <p:spPr>
          <a:xfrm flipV="1">
            <a:off x="4640371" y="3667484"/>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DAAF64D7-7F01-4A25-AAD4-41CB6CFEA555}"/>
              </a:ext>
            </a:extLst>
          </p:cNvPr>
          <p:cNvCxnSpPr>
            <a:cxnSpLocks/>
          </p:cNvCxnSpPr>
          <p:nvPr/>
        </p:nvCxnSpPr>
        <p:spPr>
          <a:xfrm flipV="1">
            <a:off x="5748088" y="3665735"/>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7FA93072-EDC1-4994-B611-F2E356F47896}"/>
              </a:ext>
            </a:extLst>
          </p:cNvPr>
          <p:cNvCxnSpPr>
            <a:cxnSpLocks/>
          </p:cNvCxnSpPr>
          <p:nvPr/>
        </p:nvCxnSpPr>
        <p:spPr>
          <a:xfrm flipV="1">
            <a:off x="6835820" y="3688014"/>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13BF9E36-4619-4882-95C9-0B46C6CF7070}"/>
              </a:ext>
            </a:extLst>
          </p:cNvPr>
          <p:cNvCxnSpPr>
            <a:cxnSpLocks/>
          </p:cNvCxnSpPr>
          <p:nvPr/>
        </p:nvCxnSpPr>
        <p:spPr>
          <a:xfrm flipV="1">
            <a:off x="7953458" y="3678933"/>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0132222F-1B87-46FD-A597-DFDB47F9370E}"/>
              </a:ext>
            </a:extLst>
          </p:cNvPr>
          <p:cNvCxnSpPr>
            <a:cxnSpLocks/>
          </p:cNvCxnSpPr>
          <p:nvPr/>
        </p:nvCxnSpPr>
        <p:spPr>
          <a:xfrm flipV="1">
            <a:off x="9069753" y="3688013"/>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1DE706D8-E965-4519-83B2-3D1A8E1454FF}"/>
              </a:ext>
            </a:extLst>
          </p:cNvPr>
          <p:cNvCxnSpPr>
            <a:cxnSpLocks/>
          </p:cNvCxnSpPr>
          <p:nvPr/>
        </p:nvCxnSpPr>
        <p:spPr>
          <a:xfrm>
            <a:off x="10185741" y="3688014"/>
            <a:ext cx="533916" cy="6430"/>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BBCB291D-3754-4F66-8B59-8653154C86EB}"/>
              </a:ext>
            </a:extLst>
          </p:cNvPr>
          <p:cNvCxnSpPr>
            <a:cxnSpLocks/>
            <a:stCxn id="31" idx="2"/>
            <a:endCxn id="10" idx="0"/>
          </p:cNvCxnSpPr>
          <p:nvPr/>
        </p:nvCxnSpPr>
        <p:spPr>
          <a:xfrm>
            <a:off x="1122374" y="3330423"/>
            <a:ext cx="0" cy="111059"/>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C02B8E8F-FF0D-4086-89C9-5197F76EDF97}"/>
              </a:ext>
            </a:extLst>
          </p:cNvPr>
          <p:cNvCxnSpPr>
            <a:cxnSpLocks/>
          </p:cNvCxnSpPr>
          <p:nvPr/>
        </p:nvCxnSpPr>
        <p:spPr>
          <a:xfrm>
            <a:off x="2193862" y="3946156"/>
            <a:ext cx="1" cy="404002"/>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Textfeld 41">
            <a:extLst>
              <a:ext uri="{FF2B5EF4-FFF2-40B4-BE49-F238E27FC236}">
                <a16:creationId xmlns:a16="http://schemas.microsoft.com/office/drawing/2014/main" id="{4F04EB0C-BE96-4D13-B533-FFA3F6DA3397}"/>
              </a:ext>
            </a:extLst>
          </p:cNvPr>
          <p:cNvSpPr txBox="1"/>
          <p:nvPr/>
        </p:nvSpPr>
        <p:spPr>
          <a:xfrm>
            <a:off x="1491893" y="4331867"/>
            <a:ext cx="980582"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24: CO2 Fußabdruck Methodik entwickelt </a:t>
            </a:r>
          </a:p>
        </p:txBody>
      </p:sp>
      <p:cxnSp>
        <p:nvCxnSpPr>
          <p:cNvPr id="43" name="Gerader Verbinder 42">
            <a:extLst>
              <a:ext uri="{FF2B5EF4-FFF2-40B4-BE49-F238E27FC236}">
                <a16:creationId xmlns:a16="http://schemas.microsoft.com/office/drawing/2014/main" id="{7A8EA8A0-7D1B-4A57-B1A9-056363C348A8}"/>
              </a:ext>
            </a:extLst>
          </p:cNvPr>
          <p:cNvCxnSpPr>
            <a:cxnSpLocks/>
            <a:stCxn id="46" idx="2"/>
            <a:endCxn id="13" idx="0"/>
          </p:cNvCxnSpPr>
          <p:nvPr/>
        </p:nvCxnSpPr>
        <p:spPr>
          <a:xfrm flipH="1">
            <a:off x="4396527" y="2330089"/>
            <a:ext cx="14068" cy="1111392"/>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4E2FDF2D-AA5B-4F55-B492-1E4F49D81342}"/>
              </a:ext>
            </a:extLst>
          </p:cNvPr>
          <p:cNvCxnSpPr>
            <a:cxnSpLocks/>
            <a:stCxn id="45" idx="2"/>
            <a:endCxn id="12" idx="0"/>
          </p:cNvCxnSpPr>
          <p:nvPr/>
        </p:nvCxnSpPr>
        <p:spPr>
          <a:xfrm>
            <a:off x="3277798" y="3247424"/>
            <a:ext cx="15198" cy="19405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Textfeld 44">
            <a:extLst>
              <a:ext uri="{FF2B5EF4-FFF2-40B4-BE49-F238E27FC236}">
                <a16:creationId xmlns:a16="http://schemas.microsoft.com/office/drawing/2014/main" id="{C0C9B65C-F2DC-44EB-89C9-B6292753F033}"/>
              </a:ext>
            </a:extLst>
          </p:cNvPr>
          <p:cNvSpPr txBox="1"/>
          <p:nvPr/>
        </p:nvSpPr>
        <p:spPr>
          <a:xfrm>
            <a:off x="2641100" y="2498283"/>
            <a:ext cx="1273395"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Juli 25: Einhalten Lieferkette Due </a:t>
            </a:r>
            <a:r>
              <a:rPr lang="de-DE" sz="1100" dirty="0" err="1"/>
              <a:t>Dilligence</a:t>
            </a:r>
            <a:r>
              <a:rPr lang="de-DE" sz="1100" dirty="0"/>
              <a:t> – Sozial &amp; Umwelt</a:t>
            </a:r>
          </a:p>
        </p:txBody>
      </p:sp>
      <p:sp>
        <p:nvSpPr>
          <p:cNvPr id="46" name="Textfeld 45">
            <a:extLst>
              <a:ext uri="{FF2B5EF4-FFF2-40B4-BE49-F238E27FC236}">
                <a16:creationId xmlns:a16="http://schemas.microsoft.com/office/drawing/2014/main" id="{D6E70183-B52C-4552-A8FE-D3F36F04532B}"/>
              </a:ext>
            </a:extLst>
          </p:cNvPr>
          <p:cNvSpPr txBox="1"/>
          <p:nvPr/>
        </p:nvSpPr>
        <p:spPr>
          <a:xfrm>
            <a:off x="3773897" y="1206377"/>
            <a:ext cx="1273395" cy="1123712"/>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26: Minimum Recyclingeffizienz </a:t>
            </a:r>
          </a:p>
          <a:p>
            <a:pPr marL="171450" indent="-171450">
              <a:buClr>
                <a:schemeClr val="accent1"/>
              </a:buClr>
              <a:buFontTx/>
              <a:buChar char="-"/>
            </a:pPr>
            <a:r>
              <a:rPr lang="de-DE" sz="1100" dirty="0"/>
              <a:t>65% für Li-Ion</a:t>
            </a:r>
          </a:p>
          <a:p>
            <a:pPr marL="171450" indent="-171450">
              <a:buClr>
                <a:schemeClr val="accent1"/>
              </a:buClr>
              <a:buFontTx/>
              <a:buChar char="-"/>
            </a:pPr>
            <a:r>
              <a:rPr lang="de-DE" sz="1100" dirty="0"/>
              <a:t>75% für Blei</a:t>
            </a:r>
          </a:p>
          <a:p>
            <a:pPr marL="171450" indent="-171450">
              <a:buClr>
                <a:schemeClr val="accent1"/>
              </a:buClr>
              <a:buFontTx/>
              <a:buChar char="-"/>
            </a:pPr>
            <a:r>
              <a:rPr lang="de-DE" sz="1100" dirty="0"/>
              <a:t>80% </a:t>
            </a:r>
            <a:r>
              <a:rPr lang="de-DE" sz="1100" dirty="0" err="1"/>
              <a:t>NiCd</a:t>
            </a:r>
            <a:endParaRPr lang="de-DE" sz="1100" dirty="0"/>
          </a:p>
          <a:p>
            <a:pPr marL="171450" indent="-171450">
              <a:buClr>
                <a:schemeClr val="accent1"/>
              </a:buClr>
              <a:buFontTx/>
              <a:buChar char="-"/>
            </a:pPr>
            <a:r>
              <a:rPr lang="de-DE" sz="1100" dirty="0"/>
              <a:t>50% andere</a:t>
            </a:r>
          </a:p>
        </p:txBody>
      </p:sp>
      <p:sp>
        <p:nvSpPr>
          <p:cNvPr id="47" name="Textfeld 46">
            <a:extLst>
              <a:ext uri="{FF2B5EF4-FFF2-40B4-BE49-F238E27FC236}">
                <a16:creationId xmlns:a16="http://schemas.microsoft.com/office/drawing/2014/main" id="{24E9FDFF-38FE-44A7-BF4A-C6741D3D624A}"/>
              </a:ext>
            </a:extLst>
          </p:cNvPr>
          <p:cNvSpPr txBox="1"/>
          <p:nvPr/>
        </p:nvSpPr>
        <p:spPr>
          <a:xfrm>
            <a:off x="2804903" y="4115704"/>
            <a:ext cx="980582"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25: CO2 Fußabdruck Deklaration von EV</a:t>
            </a:r>
          </a:p>
        </p:txBody>
      </p:sp>
      <p:sp>
        <p:nvSpPr>
          <p:cNvPr id="48" name="Textfeld 47">
            <a:extLst>
              <a:ext uri="{FF2B5EF4-FFF2-40B4-BE49-F238E27FC236}">
                <a16:creationId xmlns:a16="http://schemas.microsoft.com/office/drawing/2014/main" id="{D94AB920-9099-4DD7-8B07-38280F488AF8}"/>
              </a:ext>
            </a:extLst>
          </p:cNvPr>
          <p:cNvSpPr txBox="1"/>
          <p:nvPr/>
        </p:nvSpPr>
        <p:spPr>
          <a:xfrm>
            <a:off x="615883" y="1404008"/>
            <a:ext cx="1012980"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Sammelquote für „Portable </a:t>
            </a:r>
            <a:r>
              <a:rPr lang="de-DE" sz="1100" dirty="0" err="1"/>
              <a:t>Batteries</a:t>
            </a:r>
            <a:r>
              <a:rPr lang="de-DE" sz="1100" dirty="0"/>
              <a:t>“</a:t>
            </a:r>
          </a:p>
          <a:p>
            <a:pPr>
              <a:buClr>
                <a:schemeClr val="accent1"/>
              </a:buClr>
            </a:pPr>
            <a:r>
              <a:rPr lang="de-DE" sz="1100" dirty="0"/>
              <a:t>bei 45% </a:t>
            </a:r>
          </a:p>
        </p:txBody>
      </p:sp>
      <p:cxnSp>
        <p:nvCxnSpPr>
          <p:cNvPr id="49" name="Gerader Verbinder 48">
            <a:extLst>
              <a:ext uri="{FF2B5EF4-FFF2-40B4-BE49-F238E27FC236}">
                <a16:creationId xmlns:a16="http://schemas.microsoft.com/office/drawing/2014/main" id="{774092EA-07DE-4D9A-93BC-2FA2FC6B6874}"/>
              </a:ext>
            </a:extLst>
          </p:cNvPr>
          <p:cNvCxnSpPr>
            <a:cxnSpLocks/>
            <a:stCxn id="48" idx="2"/>
            <a:endCxn id="31" idx="0"/>
          </p:cNvCxnSpPr>
          <p:nvPr/>
        </p:nvCxnSpPr>
        <p:spPr>
          <a:xfrm>
            <a:off x="1122373" y="2153149"/>
            <a:ext cx="1" cy="240847"/>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Textfeld 49">
            <a:extLst>
              <a:ext uri="{FF2B5EF4-FFF2-40B4-BE49-F238E27FC236}">
                <a16:creationId xmlns:a16="http://schemas.microsoft.com/office/drawing/2014/main" id="{CC4C688D-3BF9-4D51-B523-236D5D0FB586}"/>
              </a:ext>
            </a:extLst>
          </p:cNvPr>
          <p:cNvSpPr txBox="1"/>
          <p:nvPr/>
        </p:nvSpPr>
        <p:spPr>
          <a:xfrm>
            <a:off x="6059529" y="2498283"/>
            <a:ext cx="1063323"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28: Sammelquote für „Portable“</a:t>
            </a:r>
          </a:p>
          <a:p>
            <a:pPr>
              <a:buClr>
                <a:schemeClr val="accent1"/>
              </a:buClr>
            </a:pPr>
            <a:r>
              <a:rPr lang="de-DE" sz="1100" dirty="0"/>
              <a:t>Bei 63% </a:t>
            </a:r>
          </a:p>
        </p:txBody>
      </p:sp>
      <p:cxnSp>
        <p:nvCxnSpPr>
          <p:cNvPr id="51" name="Gerader Verbinder 50">
            <a:extLst>
              <a:ext uri="{FF2B5EF4-FFF2-40B4-BE49-F238E27FC236}">
                <a16:creationId xmlns:a16="http://schemas.microsoft.com/office/drawing/2014/main" id="{DD518CA4-6D52-4FF4-803E-C454FEA8D1AB}"/>
              </a:ext>
            </a:extLst>
          </p:cNvPr>
          <p:cNvCxnSpPr>
            <a:cxnSpLocks/>
            <a:stCxn id="15" idx="0"/>
            <a:endCxn id="50" idx="2"/>
          </p:cNvCxnSpPr>
          <p:nvPr/>
        </p:nvCxnSpPr>
        <p:spPr>
          <a:xfrm flipH="1" flipV="1">
            <a:off x="6591191" y="3247424"/>
            <a:ext cx="3602" cy="195303"/>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Textfeld 51">
            <a:extLst>
              <a:ext uri="{FF2B5EF4-FFF2-40B4-BE49-F238E27FC236}">
                <a16:creationId xmlns:a16="http://schemas.microsoft.com/office/drawing/2014/main" id="{2B13053D-BE2F-4CDF-8028-BC4017011666}"/>
              </a:ext>
            </a:extLst>
          </p:cNvPr>
          <p:cNvSpPr txBox="1"/>
          <p:nvPr/>
        </p:nvSpPr>
        <p:spPr>
          <a:xfrm>
            <a:off x="6104501" y="1001370"/>
            <a:ext cx="980582" cy="1276618"/>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28: Rückgewinnungsraten von:</a:t>
            </a:r>
          </a:p>
          <a:p>
            <a:pPr>
              <a:buClr>
                <a:schemeClr val="accent1"/>
              </a:buClr>
            </a:pPr>
            <a:r>
              <a:rPr lang="de-DE" sz="1100" dirty="0"/>
              <a:t>- 90% Cobalt, Kupfer, Nickel, Blei</a:t>
            </a:r>
          </a:p>
          <a:p>
            <a:pPr>
              <a:buClr>
                <a:schemeClr val="accent1"/>
              </a:buClr>
            </a:pPr>
            <a:r>
              <a:rPr lang="de-DE" sz="1100" dirty="0"/>
              <a:t>- 50% Lithium</a:t>
            </a:r>
          </a:p>
        </p:txBody>
      </p:sp>
      <p:cxnSp>
        <p:nvCxnSpPr>
          <p:cNvPr id="53" name="Gerader Verbinder 52">
            <a:extLst>
              <a:ext uri="{FF2B5EF4-FFF2-40B4-BE49-F238E27FC236}">
                <a16:creationId xmlns:a16="http://schemas.microsoft.com/office/drawing/2014/main" id="{2AAF7D8B-E44E-4D90-84FF-755862C2314A}"/>
              </a:ext>
            </a:extLst>
          </p:cNvPr>
          <p:cNvCxnSpPr>
            <a:cxnSpLocks/>
            <a:stCxn id="50" idx="0"/>
            <a:endCxn id="52" idx="2"/>
          </p:cNvCxnSpPr>
          <p:nvPr/>
        </p:nvCxnSpPr>
        <p:spPr>
          <a:xfrm flipV="1">
            <a:off x="6591191" y="2277988"/>
            <a:ext cx="3601" cy="22029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feld 53">
            <a:extLst>
              <a:ext uri="{FF2B5EF4-FFF2-40B4-BE49-F238E27FC236}">
                <a16:creationId xmlns:a16="http://schemas.microsoft.com/office/drawing/2014/main" id="{B75EA720-31B4-41FF-80F4-C7F5DBB02EC9}"/>
              </a:ext>
            </a:extLst>
          </p:cNvPr>
          <p:cNvSpPr txBox="1"/>
          <p:nvPr/>
        </p:nvSpPr>
        <p:spPr>
          <a:xfrm>
            <a:off x="9297327" y="2435440"/>
            <a:ext cx="1273395"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Minimum Recyclingeffizienz </a:t>
            </a:r>
          </a:p>
          <a:p>
            <a:pPr marL="171450" indent="-171450">
              <a:buClr>
                <a:schemeClr val="accent1"/>
              </a:buClr>
              <a:buFontTx/>
              <a:buChar char="-"/>
            </a:pPr>
            <a:r>
              <a:rPr lang="de-DE" sz="1100" dirty="0"/>
              <a:t>70% für Li-Ion</a:t>
            </a:r>
          </a:p>
          <a:p>
            <a:pPr marL="171450" indent="-171450">
              <a:buClr>
                <a:schemeClr val="accent1"/>
              </a:buClr>
              <a:buFontTx/>
              <a:buChar char="-"/>
            </a:pPr>
            <a:r>
              <a:rPr lang="de-DE" sz="1100" dirty="0"/>
              <a:t>80% für Blei</a:t>
            </a:r>
          </a:p>
        </p:txBody>
      </p:sp>
      <p:cxnSp>
        <p:nvCxnSpPr>
          <p:cNvPr id="55" name="Gerader Verbinder 54">
            <a:extLst>
              <a:ext uri="{FF2B5EF4-FFF2-40B4-BE49-F238E27FC236}">
                <a16:creationId xmlns:a16="http://schemas.microsoft.com/office/drawing/2014/main" id="{FE6F0257-6685-499E-89BE-7F530515657C}"/>
              </a:ext>
            </a:extLst>
          </p:cNvPr>
          <p:cNvCxnSpPr>
            <a:cxnSpLocks/>
            <a:stCxn id="54" idx="2"/>
            <a:endCxn id="18" idx="0"/>
          </p:cNvCxnSpPr>
          <p:nvPr/>
        </p:nvCxnSpPr>
        <p:spPr>
          <a:xfrm flipH="1">
            <a:off x="9922791" y="3184581"/>
            <a:ext cx="11234" cy="258143"/>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C6FA11D1-2CD2-4563-9AA7-B0D6FDC7FC0D}"/>
              </a:ext>
            </a:extLst>
          </p:cNvPr>
          <p:cNvSpPr/>
          <p:nvPr/>
        </p:nvSpPr>
        <p:spPr>
          <a:xfrm>
            <a:off x="10726029" y="3414018"/>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57" name="Textfeld 56">
            <a:extLst>
              <a:ext uri="{FF2B5EF4-FFF2-40B4-BE49-F238E27FC236}">
                <a16:creationId xmlns:a16="http://schemas.microsoft.com/office/drawing/2014/main" id="{A3076FBA-E2D7-4990-9A8B-B60C994E0962}"/>
              </a:ext>
            </a:extLst>
          </p:cNvPr>
          <p:cNvSpPr txBox="1"/>
          <p:nvPr/>
        </p:nvSpPr>
        <p:spPr>
          <a:xfrm>
            <a:off x="10773324" y="3539856"/>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2032</a:t>
            </a:r>
          </a:p>
        </p:txBody>
      </p:sp>
      <p:sp>
        <p:nvSpPr>
          <p:cNvPr id="58" name="Textfeld 57">
            <a:extLst>
              <a:ext uri="{FF2B5EF4-FFF2-40B4-BE49-F238E27FC236}">
                <a16:creationId xmlns:a16="http://schemas.microsoft.com/office/drawing/2014/main" id="{0002DDED-80F0-4ECC-9378-602A1794001E}"/>
              </a:ext>
            </a:extLst>
          </p:cNvPr>
          <p:cNvSpPr txBox="1"/>
          <p:nvPr/>
        </p:nvSpPr>
        <p:spPr>
          <a:xfrm>
            <a:off x="10498689" y="4392128"/>
            <a:ext cx="980582" cy="1276618"/>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26: Rückgewinnungsraten von:</a:t>
            </a:r>
          </a:p>
          <a:p>
            <a:pPr>
              <a:buClr>
                <a:schemeClr val="accent1"/>
              </a:buClr>
            </a:pPr>
            <a:r>
              <a:rPr lang="de-DE" sz="1100" dirty="0"/>
              <a:t>- 95% Cobalt, Kupfer, Nickel, Blei</a:t>
            </a:r>
          </a:p>
          <a:p>
            <a:pPr>
              <a:buClr>
                <a:schemeClr val="accent1"/>
              </a:buClr>
            </a:pPr>
            <a:r>
              <a:rPr lang="de-DE" sz="1100" dirty="0"/>
              <a:t>- 80% Lithium</a:t>
            </a:r>
          </a:p>
        </p:txBody>
      </p:sp>
      <p:cxnSp>
        <p:nvCxnSpPr>
          <p:cNvPr id="59" name="Gerader Verbinder 58">
            <a:extLst>
              <a:ext uri="{FF2B5EF4-FFF2-40B4-BE49-F238E27FC236}">
                <a16:creationId xmlns:a16="http://schemas.microsoft.com/office/drawing/2014/main" id="{0373346D-D5A4-4D9E-80CF-F2A3986562BF}"/>
              </a:ext>
            </a:extLst>
          </p:cNvPr>
          <p:cNvCxnSpPr>
            <a:cxnSpLocks/>
            <a:stCxn id="56" idx="4"/>
            <a:endCxn id="58" idx="0"/>
          </p:cNvCxnSpPr>
          <p:nvPr/>
        </p:nvCxnSpPr>
        <p:spPr>
          <a:xfrm>
            <a:off x="10977746" y="3917451"/>
            <a:ext cx="11234" cy="474677"/>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Textfeld 59">
            <a:extLst>
              <a:ext uri="{FF2B5EF4-FFF2-40B4-BE49-F238E27FC236}">
                <a16:creationId xmlns:a16="http://schemas.microsoft.com/office/drawing/2014/main" id="{C1DCD262-ADD8-4030-AAFF-48A2A6F9671C}"/>
              </a:ext>
            </a:extLst>
          </p:cNvPr>
          <p:cNvSpPr txBox="1"/>
          <p:nvPr/>
        </p:nvSpPr>
        <p:spPr>
          <a:xfrm>
            <a:off x="9317376" y="1514631"/>
            <a:ext cx="1233298"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Sammelquote für „Portable“</a:t>
            </a:r>
          </a:p>
          <a:p>
            <a:pPr>
              <a:buClr>
                <a:schemeClr val="accent1"/>
              </a:buClr>
            </a:pPr>
            <a:r>
              <a:rPr lang="de-DE" sz="1100" dirty="0"/>
              <a:t>Bei 63% </a:t>
            </a:r>
          </a:p>
        </p:txBody>
      </p:sp>
      <p:cxnSp>
        <p:nvCxnSpPr>
          <p:cNvPr id="61" name="Gerader Verbinder 60">
            <a:extLst>
              <a:ext uri="{FF2B5EF4-FFF2-40B4-BE49-F238E27FC236}">
                <a16:creationId xmlns:a16="http://schemas.microsoft.com/office/drawing/2014/main" id="{C7F7BAF5-38DC-4B74-BAE5-7CC1619D5EDB}"/>
              </a:ext>
            </a:extLst>
          </p:cNvPr>
          <p:cNvCxnSpPr>
            <a:cxnSpLocks/>
            <a:stCxn id="60" idx="2"/>
            <a:endCxn id="54" idx="0"/>
          </p:cNvCxnSpPr>
          <p:nvPr/>
        </p:nvCxnSpPr>
        <p:spPr>
          <a:xfrm>
            <a:off x="9934025" y="2263772"/>
            <a:ext cx="0" cy="171668"/>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Textfeld 61">
            <a:extLst>
              <a:ext uri="{FF2B5EF4-FFF2-40B4-BE49-F238E27FC236}">
                <a16:creationId xmlns:a16="http://schemas.microsoft.com/office/drawing/2014/main" id="{48626F22-52EC-43CC-B069-E58C6BAB418B}"/>
              </a:ext>
            </a:extLst>
          </p:cNvPr>
          <p:cNvSpPr txBox="1"/>
          <p:nvPr/>
        </p:nvSpPr>
        <p:spPr>
          <a:xfrm>
            <a:off x="3845258" y="4509335"/>
            <a:ext cx="1130671"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26: CO2 Fußabdruck Deklaration von Industriebatterien</a:t>
            </a:r>
          </a:p>
        </p:txBody>
      </p:sp>
      <p:cxnSp>
        <p:nvCxnSpPr>
          <p:cNvPr id="63" name="Gerader Verbinder 62">
            <a:extLst>
              <a:ext uri="{FF2B5EF4-FFF2-40B4-BE49-F238E27FC236}">
                <a16:creationId xmlns:a16="http://schemas.microsoft.com/office/drawing/2014/main" id="{A6C4DF38-84D5-4D50-8A7E-99F4F33C455E}"/>
              </a:ext>
            </a:extLst>
          </p:cNvPr>
          <p:cNvCxnSpPr>
            <a:cxnSpLocks/>
            <a:stCxn id="13" idx="4"/>
            <a:endCxn id="62" idx="0"/>
          </p:cNvCxnSpPr>
          <p:nvPr/>
        </p:nvCxnSpPr>
        <p:spPr>
          <a:xfrm>
            <a:off x="4396527" y="3944914"/>
            <a:ext cx="14067" cy="564421"/>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feld 63">
            <a:extLst>
              <a:ext uri="{FF2B5EF4-FFF2-40B4-BE49-F238E27FC236}">
                <a16:creationId xmlns:a16="http://schemas.microsoft.com/office/drawing/2014/main" id="{6716342D-D6B7-489B-A083-FD1DF29054CA}"/>
              </a:ext>
            </a:extLst>
          </p:cNvPr>
          <p:cNvSpPr txBox="1"/>
          <p:nvPr/>
        </p:nvSpPr>
        <p:spPr>
          <a:xfrm>
            <a:off x="6025854" y="4134764"/>
            <a:ext cx="1130671"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28: CO2 Fußabdruck Deklaration von LMT Batterien</a:t>
            </a:r>
          </a:p>
        </p:txBody>
      </p:sp>
      <p:cxnSp>
        <p:nvCxnSpPr>
          <p:cNvPr id="65" name="Gerader Verbinder 64">
            <a:extLst>
              <a:ext uri="{FF2B5EF4-FFF2-40B4-BE49-F238E27FC236}">
                <a16:creationId xmlns:a16="http://schemas.microsoft.com/office/drawing/2014/main" id="{98CAC90E-EBDB-4FA0-8863-0B92AF9BE618}"/>
              </a:ext>
            </a:extLst>
          </p:cNvPr>
          <p:cNvCxnSpPr>
            <a:cxnSpLocks/>
            <a:stCxn id="15" idx="4"/>
            <a:endCxn id="64" idx="0"/>
          </p:cNvCxnSpPr>
          <p:nvPr/>
        </p:nvCxnSpPr>
        <p:spPr>
          <a:xfrm flipH="1">
            <a:off x="6591190" y="3946160"/>
            <a:ext cx="3603" cy="188604"/>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feld 65">
            <a:extLst>
              <a:ext uri="{FF2B5EF4-FFF2-40B4-BE49-F238E27FC236}">
                <a16:creationId xmlns:a16="http://schemas.microsoft.com/office/drawing/2014/main" id="{2E135BF5-F3F6-4C14-9AC6-3A6CF275EC54}"/>
              </a:ext>
            </a:extLst>
          </p:cNvPr>
          <p:cNvSpPr txBox="1"/>
          <p:nvPr/>
        </p:nvSpPr>
        <p:spPr>
          <a:xfrm>
            <a:off x="8149329" y="4341669"/>
            <a:ext cx="1304540"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30: CO2 Fußabdruck Deklaration von Industriebatterien</a:t>
            </a:r>
          </a:p>
        </p:txBody>
      </p:sp>
      <p:cxnSp>
        <p:nvCxnSpPr>
          <p:cNvPr id="67" name="Gerader Verbinder 66">
            <a:extLst>
              <a:ext uri="{FF2B5EF4-FFF2-40B4-BE49-F238E27FC236}">
                <a16:creationId xmlns:a16="http://schemas.microsoft.com/office/drawing/2014/main" id="{9D6656F2-A196-4DF5-8437-23DE59C13354}"/>
              </a:ext>
            </a:extLst>
          </p:cNvPr>
          <p:cNvCxnSpPr>
            <a:cxnSpLocks/>
            <a:stCxn id="17" idx="4"/>
            <a:endCxn id="66" idx="0"/>
          </p:cNvCxnSpPr>
          <p:nvPr/>
        </p:nvCxnSpPr>
        <p:spPr>
          <a:xfrm flipH="1">
            <a:off x="8801599" y="3946158"/>
            <a:ext cx="4174" cy="395511"/>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feld 67">
            <a:extLst>
              <a:ext uri="{FF2B5EF4-FFF2-40B4-BE49-F238E27FC236}">
                <a16:creationId xmlns:a16="http://schemas.microsoft.com/office/drawing/2014/main" id="{97E57C9B-8663-4CDF-B823-85A6AE1CAC14}"/>
              </a:ext>
            </a:extLst>
          </p:cNvPr>
          <p:cNvSpPr txBox="1"/>
          <p:nvPr/>
        </p:nvSpPr>
        <p:spPr>
          <a:xfrm>
            <a:off x="9317376" y="203634"/>
            <a:ext cx="1233298" cy="1123712"/>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Minimaler </a:t>
            </a:r>
            <a:r>
              <a:rPr lang="de-DE" sz="1100" dirty="0" err="1"/>
              <a:t>Rezyklatanteil</a:t>
            </a:r>
            <a:r>
              <a:rPr lang="de-DE" sz="1100" dirty="0"/>
              <a:t> von:</a:t>
            </a:r>
          </a:p>
          <a:p>
            <a:pPr marL="171450" indent="-171450">
              <a:buClr>
                <a:schemeClr val="accent1"/>
              </a:buClr>
              <a:buFontTx/>
              <a:buChar char="-"/>
            </a:pPr>
            <a:r>
              <a:rPr lang="de-DE" sz="1100" dirty="0"/>
              <a:t>16% Cobalt</a:t>
            </a:r>
          </a:p>
          <a:p>
            <a:pPr marL="171450" indent="-171450">
              <a:buClr>
                <a:schemeClr val="accent1"/>
              </a:buClr>
              <a:buFontTx/>
              <a:buChar char="-"/>
            </a:pPr>
            <a:r>
              <a:rPr lang="de-DE" sz="1100" dirty="0"/>
              <a:t>85% Blei</a:t>
            </a:r>
          </a:p>
          <a:p>
            <a:pPr marL="171450" indent="-171450">
              <a:buClr>
                <a:schemeClr val="accent1"/>
              </a:buClr>
              <a:buFontTx/>
              <a:buChar char="-"/>
            </a:pPr>
            <a:r>
              <a:rPr lang="de-DE" sz="1100" dirty="0"/>
              <a:t>6% Lithium</a:t>
            </a:r>
          </a:p>
          <a:p>
            <a:pPr marL="171450" indent="-171450">
              <a:buClr>
                <a:schemeClr val="accent1"/>
              </a:buClr>
              <a:buFontTx/>
              <a:buChar char="-"/>
            </a:pPr>
            <a:r>
              <a:rPr lang="de-DE" sz="1100" dirty="0"/>
              <a:t>6% Nickel</a:t>
            </a:r>
          </a:p>
        </p:txBody>
      </p:sp>
      <p:cxnSp>
        <p:nvCxnSpPr>
          <p:cNvPr id="69" name="Gerader Verbinder 68">
            <a:extLst>
              <a:ext uri="{FF2B5EF4-FFF2-40B4-BE49-F238E27FC236}">
                <a16:creationId xmlns:a16="http://schemas.microsoft.com/office/drawing/2014/main" id="{69C22A0A-03B5-4F35-8BE1-64D8B338D091}"/>
              </a:ext>
            </a:extLst>
          </p:cNvPr>
          <p:cNvCxnSpPr>
            <a:cxnSpLocks/>
            <a:stCxn id="68" idx="2"/>
            <a:endCxn id="60" idx="0"/>
          </p:cNvCxnSpPr>
          <p:nvPr/>
        </p:nvCxnSpPr>
        <p:spPr>
          <a:xfrm>
            <a:off x="9934025" y="1327346"/>
            <a:ext cx="0" cy="18728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feld 69">
            <a:extLst>
              <a:ext uri="{FF2B5EF4-FFF2-40B4-BE49-F238E27FC236}">
                <a16:creationId xmlns:a16="http://schemas.microsoft.com/office/drawing/2014/main" id="{47948928-59F8-40E5-B05A-C94694903B89}"/>
              </a:ext>
            </a:extLst>
          </p:cNvPr>
          <p:cNvSpPr txBox="1"/>
          <p:nvPr/>
        </p:nvSpPr>
        <p:spPr>
          <a:xfrm>
            <a:off x="10912619" y="216465"/>
            <a:ext cx="1233298" cy="1123712"/>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Minimaler </a:t>
            </a:r>
            <a:r>
              <a:rPr lang="de-DE" sz="1100" dirty="0" err="1"/>
              <a:t>Rezyklatanteil</a:t>
            </a:r>
            <a:r>
              <a:rPr lang="de-DE" sz="1100" dirty="0"/>
              <a:t> von:</a:t>
            </a:r>
          </a:p>
          <a:p>
            <a:pPr marL="171450" indent="-171450">
              <a:buClr>
                <a:schemeClr val="accent1"/>
              </a:buClr>
              <a:buFontTx/>
              <a:buChar char="-"/>
            </a:pPr>
            <a:r>
              <a:rPr lang="de-DE" sz="1100" dirty="0"/>
              <a:t>26% Cobalt</a:t>
            </a:r>
          </a:p>
          <a:p>
            <a:pPr marL="171450" indent="-171450">
              <a:buClr>
                <a:schemeClr val="accent1"/>
              </a:buClr>
              <a:buFontTx/>
              <a:buChar char="-"/>
            </a:pPr>
            <a:r>
              <a:rPr lang="de-DE" sz="1100" dirty="0"/>
              <a:t>85% Blei</a:t>
            </a:r>
          </a:p>
          <a:p>
            <a:pPr marL="171450" indent="-171450">
              <a:buClr>
                <a:schemeClr val="accent1"/>
              </a:buClr>
              <a:buFontTx/>
              <a:buChar char="-"/>
            </a:pPr>
            <a:r>
              <a:rPr lang="de-DE" sz="1100" dirty="0"/>
              <a:t>15% Lithium</a:t>
            </a:r>
          </a:p>
          <a:p>
            <a:pPr marL="171450" indent="-171450">
              <a:buClr>
                <a:schemeClr val="accent1"/>
              </a:buClr>
              <a:buFontTx/>
              <a:buChar char="-"/>
            </a:pPr>
            <a:r>
              <a:rPr lang="de-DE" sz="1100" dirty="0"/>
              <a:t>15% Nickel</a:t>
            </a:r>
          </a:p>
        </p:txBody>
      </p:sp>
      <p:cxnSp>
        <p:nvCxnSpPr>
          <p:cNvPr id="71" name="Gerader Verbinder 70">
            <a:extLst>
              <a:ext uri="{FF2B5EF4-FFF2-40B4-BE49-F238E27FC236}">
                <a16:creationId xmlns:a16="http://schemas.microsoft.com/office/drawing/2014/main" id="{856F7D48-5F43-4746-87A7-D0C267758E73}"/>
              </a:ext>
            </a:extLst>
          </p:cNvPr>
          <p:cNvCxnSpPr>
            <a:cxnSpLocks/>
            <a:endCxn id="19" idx="0"/>
          </p:cNvCxnSpPr>
          <p:nvPr/>
        </p:nvCxnSpPr>
        <p:spPr>
          <a:xfrm>
            <a:off x="11780984" y="1340177"/>
            <a:ext cx="1" cy="2073841"/>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Textfeld 71">
            <a:extLst>
              <a:ext uri="{FF2B5EF4-FFF2-40B4-BE49-F238E27FC236}">
                <a16:creationId xmlns:a16="http://schemas.microsoft.com/office/drawing/2014/main" id="{E509420F-C8CD-4A75-9E17-5EC5CD0F4479}"/>
              </a:ext>
            </a:extLst>
          </p:cNvPr>
          <p:cNvSpPr txBox="1"/>
          <p:nvPr/>
        </p:nvSpPr>
        <p:spPr>
          <a:xfrm>
            <a:off x="4938539" y="5279714"/>
            <a:ext cx="1130671"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27: Batteriepass für EV-, LMT-, Industriebatterien</a:t>
            </a:r>
          </a:p>
        </p:txBody>
      </p:sp>
      <p:cxnSp>
        <p:nvCxnSpPr>
          <p:cNvPr id="73" name="Gerader Verbinder 72">
            <a:extLst>
              <a:ext uri="{FF2B5EF4-FFF2-40B4-BE49-F238E27FC236}">
                <a16:creationId xmlns:a16="http://schemas.microsoft.com/office/drawing/2014/main" id="{50238038-0AE4-47D0-9DAA-48B05723F9DA}"/>
              </a:ext>
            </a:extLst>
          </p:cNvPr>
          <p:cNvCxnSpPr>
            <a:cxnSpLocks/>
            <a:stCxn id="14" idx="4"/>
            <a:endCxn id="72" idx="0"/>
          </p:cNvCxnSpPr>
          <p:nvPr/>
        </p:nvCxnSpPr>
        <p:spPr>
          <a:xfrm>
            <a:off x="5491341" y="3942319"/>
            <a:ext cx="12534" cy="133739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375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12</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cxnSp>
        <p:nvCxnSpPr>
          <p:cNvPr id="6" name="Gerader Verbinder 5">
            <a:extLst>
              <a:ext uri="{FF2B5EF4-FFF2-40B4-BE49-F238E27FC236}">
                <a16:creationId xmlns:a16="http://schemas.microsoft.com/office/drawing/2014/main" id="{65574A6E-B381-41A2-88D0-4D1EB891EFB6}"/>
              </a:ext>
            </a:extLst>
          </p:cNvPr>
          <p:cNvCxnSpPr>
            <a:cxnSpLocks/>
            <a:stCxn id="12" idx="4"/>
            <a:endCxn id="47" idx="0"/>
          </p:cNvCxnSpPr>
          <p:nvPr/>
        </p:nvCxnSpPr>
        <p:spPr>
          <a:xfrm>
            <a:off x="3292996" y="3944912"/>
            <a:ext cx="2198" cy="170792"/>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itel 1">
            <a:extLst>
              <a:ext uri="{FF2B5EF4-FFF2-40B4-BE49-F238E27FC236}">
                <a16:creationId xmlns:a16="http://schemas.microsoft.com/office/drawing/2014/main" id="{09DD689B-BA3E-42EE-A93E-49AEFF2CA91D}"/>
              </a:ext>
            </a:extLst>
          </p:cNvPr>
          <p:cNvSpPr>
            <a:spLocks noGrp="1"/>
          </p:cNvSpPr>
          <p:nvPr>
            <p:ph type="title"/>
          </p:nvPr>
        </p:nvSpPr>
        <p:spPr>
          <a:xfrm>
            <a:off x="479425" y="395588"/>
            <a:ext cx="11233150" cy="382733"/>
          </a:xfrm>
        </p:spPr>
        <p:txBody>
          <a:bodyPr/>
          <a:lstStyle/>
          <a:p>
            <a:r>
              <a:rPr lang="de-DE" dirty="0"/>
              <a:t>Gesetzlicher Hintergrund</a:t>
            </a:r>
          </a:p>
        </p:txBody>
      </p:sp>
      <p:sp>
        <p:nvSpPr>
          <p:cNvPr id="9" name="Textplatzhalter 8">
            <a:extLst>
              <a:ext uri="{FF2B5EF4-FFF2-40B4-BE49-F238E27FC236}">
                <a16:creationId xmlns:a16="http://schemas.microsoft.com/office/drawing/2014/main" id="{51E6B90C-A4B6-47D6-A4D6-80BFAC7AE508}"/>
              </a:ext>
            </a:extLst>
          </p:cNvPr>
          <p:cNvSpPr txBox="1">
            <a:spLocks/>
          </p:cNvSpPr>
          <p:nvPr/>
        </p:nvSpPr>
        <p:spPr>
          <a:xfrm>
            <a:off x="479425" y="778321"/>
            <a:ext cx="11233150" cy="318933"/>
          </a:xfrm>
          <a:prstGeom prst="rect">
            <a:avLst/>
          </a:prstGeom>
        </p:spPr>
        <p:txBody>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Die neue Batterieverordnung</a:t>
            </a:r>
            <a:endParaRPr lang="de-DE" dirty="0"/>
          </a:p>
        </p:txBody>
      </p:sp>
      <p:sp>
        <p:nvSpPr>
          <p:cNvPr id="10" name="Ellipse 9">
            <a:extLst>
              <a:ext uri="{FF2B5EF4-FFF2-40B4-BE49-F238E27FC236}">
                <a16:creationId xmlns:a16="http://schemas.microsoft.com/office/drawing/2014/main" id="{46E7AEC1-6897-4976-A7F1-F0FCDF8958F0}"/>
              </a:ext>
            </a:extLst>
          </p:cNvPr>
          <p:cNvSpPr/>
          <p:nvPr/>
        </p:nvSpPr>
        <p:spPr>
          <a:xfrm>
            <a:off x="870657" y="3441482"/>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400" b="1" dirty="0">
              <a:solidFill>
                <a:schemeClr val="tx1"/>
              </a:solidFill>
            </a:endParaRPr>
          </a:p>
        </p:txBody>
      </p:sp>
      <p:sp>
        <p:nvSpPr>
          <p:cNvPr id="11" name="Ellipse 10">
            <a:extLst>
              <a:ext uri="{FF2B5EF4-FFF2-40B4-BE49-F238E27FC236}">
                <a16:creationId xmlns:a16="http://schemas.microsoft.com/office/drawing/2014/main" id="{8234D68A-C05A-414E-900D-E207F6A8031D}"/>
              </a:ext>
            </a:extLst>
          </p:cNvPr>
          <p:cNvSpPr/>
          <p:nvPr/>
        </p:nvSpPr>
        <p:spPr>
          <a:xfrm>
            <a:off x="1964047" y="3441481"/>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2" name="Ellipse 11">
            <a:extLst>
              <a:ext uri="{FF2B5EF4-FFF2-40B4-BE49-F238E27FC236}">
                <a16:creationId xmlns:a16="http://schemas.microsoft.com/office/drawing/2014/main" id="{CB6D8D64-012F-415C-8EFC-41CAAD7B785A}"/>
              </a:ext>
            </a:extLst>
          </p:cNvPr>
          <p:cNvSpPr/>
          <p:nvPr/>
        </p:nvSpPr>
        <p:spPr>
          <a:xfrm>
            <a:off x="3041279" y="3441479"/>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3" name="Ellipse 12">
            <a:extLst>
              <a:ext uri="{FF2B5EF4-FFF2-40B4-BE49-F238E27FC236}">
                <a16:creationId xmlns:a16="http://schemas.microsoft.com/office/drawing/2014/main" id="{05A33AFD-0076-4378-854E-C0600E758FA4}"/>
              </a:ext>
            </a:extLst>
          </p:cNvPr>
          <p:cNvSpPr/>
          <p:nvPr/>
        </p:nvSpPr>
        <p:spPr>
          <a:xfrm>
            <a:off x="4144810" y="3441481"/>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4" name="Ellipse 13">
            <a:extLst>
              <a:ext uri="{FF2B5EF4-FFF2-40B4-BE49-F238E27FC236}">
                <a16:creationId xmlns:a16="http://schemas.microsoft.com/office/drawing/2014/main" id="{BE0F1A26-6213-4A58-A93B-BCD92C6F6EBE}"/>
              </a:ext>
            </a:extLst>
          </p:cNvPr>
          <p:cNvSpPr/>
          <p:nvPr/>
        </p:nvSpPr>
        <p:spPr>
          <a:xfrm>
            <a:off x="5239624" y="3438886"/>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5" name="Ellipse 14">
            <a:extLst>
              <a:ext uri="{FF2B5EF4-FFF2-40B4-BE49-F238E27FC236}">
                <a16:creationId xmlns:a16="http://schemas.microsoft.com/office/drawing/2014/main" id="{3CED0A1C-76CF-4895-B09D-EAA12546A45D}"/>
              </a:ext>
            </a:extLst>
          </p:cNvPr>
          <p:cNvSpPr/>
          <p:nvPr/>
        </p:nvSpPr>
        <p:spPr>
          <a:xfrm>
            <a:off x="6343076" y="3442727"/>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6" name="Ellipse 15">
            <a:extLst>
              <a:ext uri="{FF2B5EF4-FFF2-40B4-BE49-F238E27FC236}">
                <a16:creationId xmlns:a16="http://schemas.microsoft.com/office/drawing/2014/main" id="{1D30D22F-B571-4A0B-B7E3-6FD03C149EEF}"/>
              </a:ext>
            </a:extLst>
          </p:cNvPr>
          <p:cNvSpPr/>
          <p:nvPr/>
        </p:nvSpPr>
        <p:spPr>
          <a:xfrm>
            <a:off x="7439963" y="3442726"/>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7" name="Ellipse 16">
            <a:extLst>
              <a:ext uri="{FF2B5EF4-FFF2-40B4-BE49-F238E27FC236}">
                <a16:creationId xmlns:a16="http://schemas.microsoft.com/office/drawing/2014/main" id="{D1A4D153-E80A-42CF-BDA0-3A1298E6DF99}"/>
              </a:ext>
            </a:extLst>
          </p:cNvPr>
          <p:cNvSpPr/>
          <p:nvPr/>
        </p:nvSpPr>
        <p:spPr>
          <a:xfrm>
            <a:off x="8554056" y="3442725"/>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8" name="Ellipse 17">
            <a:extLst>
              <a:ext uri="{FF2B5EF4-FFF2-40B4-BE49-F238E27FC236}">
                <a16:creationId xmlns:a16="http://schemas.microsoft.com/office/drawing/2014/main" id="{50763474-73A3-405C-BA4A-17D586D40270}"/>
              </a:ext>
            </a:extLst>
          </p:cNvPr>
          <p:cNvSpPr/>
          <p:nvPr/>
        </p:nvSpPr>
        <p:spPr>
          <a:xfrm>
            <a:off x="9671074" y="3442724"/>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9" name="Ellipse 18">
            <a:extLst>
              <a:ext uri="{FF2B5EF4-FFF2-40B4-BE49-F238E27FC236}">
                <a16:creationId xmlns:a16="http://schemas.microsoft.com/office/drawing/2014/main" id="{BB2EE9C3-15DF-491F-922C-5708CA5CE4FF}"/>
              </a:ext>
            </a:extLst>
          </p:cNvPr>
          <p:cNvSpPr/>
          <p:nvPr/>
        </p:nvSpPr>
        <p:spPr>
          <a:xfrm>
            <a:off x="11529268" y="3414018"/>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20" name="Textfeld 19">
            <a:extLst>
              <a:ext uri="{FF2B5EF4-FFF2-40B4-BE49-F238E27FC236}">
                <a16:creationId xmlns:a16="http://schemas.microsoft.com/office/drawing/2014/main" id="{9210B2CB-B435-4EC0-A8A2-986D331FA997}"/>
              </a:ext>
            </a:extLst>
          </p:cNvPr>
          <p:cNvSpPr txBox="1"/>
          <p:nvPr/>
        </p:nvSpPr>
        <p:spPr>
          <a:xfrm>
            <a:off x="1982184" y="3567317"/>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2024</a:t>
            </a:r>
          </a:p>
        </p:txBody>
      </p:sp>
      <p:sp>
        <p:nvSpPr>
          <p:cNvPr id="21" name="Textfeld 20">
            <a:extLst>
              <a:ext uri="{FF2B5EF4-FFF2-40B4-BE49-F238E27FC236}">
                <a16:creationId xmlns:a16="http://schemas.microsoft.com/office/drawing/2014/main" id="{BBAD5F3C-5F9D-492B-8E69-85C6E5AE2867}"/>
              </a:ext>
            </a:extLst>
          </p:cNvPr>
          <p:cNvSpPr txBox="1"/>
          <p:nvPr/>
        </p:nvSpPr>
        <p:spPr>
          <a:xfrm>
            <a:off x="894382" y="3569905"/>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2023</a:t>
            </a:r>
          </a:p>
        </p:txBody>
      </p:sp>
      <p:sp>
        <p:nvSpPr>
          <p:cNvPr id="22" name="Textfeld 21">
            <a:extLst>
              <a:ext uri="{FF2B5EF4-FFF2-40B4-BE49-F238E27FC236}">
                <a16:creationId xmlns:a16="http://schemas.microsoft.com/office/drawing/2014/main" id="{2EAD5C0C-84DD-4F5B-99E6-49F79A873665}"/>
              </a:ext>
            </a:extLst>
          </p:cNvPr>
          <p:cNvSpPr txBox="1"/>
          <p:nvPr/>
        </p:nvSpPr>
        <p:spPr>
          <a:xfrm>
            <a:off x="3065003" y="3567316"/>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2025</a:t>
            </a:r>
          </a:p>
        </p:txBody>
      </p:sp>
      <p:sp>
        <p:nvSpPr>
          <p:cNvPr id="23" name="Textfeld 22">
            <a:extLst>
              <a:ext uri="{FF2B5EF4-FFF2-40B4-BE49-F238E27FC236}">
                <a16:creationId xmlns:a16="http://schemas.microsoft.com/office/drawing/2014/main" id="{A9310E51-73B3-4B6E-B9CC-B3BE1B85CADA}"/>
              </a:ext>
            </a:extLst>
          </p:cNvPr>
          <p:cNvSpPr txBox="1"/>
          <p:nvPr/>
        </p:nvSpPr>
        <p:spPr>
          <a:xfrm>
            <a:off x="4166332" y="3567317"/>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2026</a:t>
            </a:r>
          </a:p>
        </p:txBody>
      </p:sp>
      <p:sp>
        <p:nvSpPr>
          <p:cNvPr id="24" name="Textfeld 23">
            <a:extLst>
              <a:ext uri="{FF2B5EF4-FFF2-40B4-BE49-F238E27FC236}">
                <a16:creationId xmlns:a16="http://schemas.microsoft.com/office/drawing/2014/main" id="{07A6995A-EC81-49B3-AD62-0A62F85605D4}"/>
              </a:ext>
            </a:extLst>
          </p:cNvPr>
          <p:cNvSpPr txBox="1"/>
          <p:nvPr/>
        </p:nvSpPr>
        <p:spPr>
          <a:xfrm>
            <a:off x="5288219" y="3564726"/>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2027</a:t>
            </a:r>
          </a:p>
        </p:txBody>
      </p:sp>
      <p:sp>
        <p:nvSpPr>
          <p:cNvPr id="25" name="Textfeld 24">
            <a:extLst>
              <a:ext uri="{FF2B5EF4-FFF2-40B4-BE49-F238E27FC236}">
                <a16:creationId xmlns:a16="http://schemas.microsoft.com/office/drawing/2014/main" id="{B14CEE14-C935-4C71-9355-9C20020B82B4}"/>
              </a:ext>
            </a:extLst>
          </p:cNvPr>
          <p:cNvSpPr txBox="1"/>
          <p:nvPr/>
        </p:nvSpPr>
        <p:spPr>
          <a:xfrm>
            <a:off x="6366700" y="3568564"/>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2028</a:t>
            </a:r>
          </a:p>
        </p:txBody>
      </p:sp>
      <p:sp>
        <p:nvSpPr>
          <p:cNvPr id="26" name="Textfeld 25">
            <a:extLst>
              <a:ext uri="{FF2B5EF4-FFF2-40B4-BE49-F238E27FC236}">
                <a16:creationId xmlns:a16="http://schemas.microsoft.com/office/drawing/2014/main" id="{B20347D4-3275-459B-8F67-CECC3E705522}"/>
              </a:ext>
            </a:extLst>
          </p:cNvPr>
          <p:cNvSpPr txBox="1"/>
          <p:nvPr/>
        </p:nvSpPr>
        <p:spPr>
          <a:xfrm>
            <a:off x="7477346" y="3543691"/>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2029</a:t>
            </a:r>
          </a:p>
        </p:txBody>
      </p:sp>
      <p:sp>
        <p:nvSpPr>
          <p:cNvPr id="27" name="Textfeld 26">
            <a:extLst>
              <a:ext uri="{FF2B5EF4-FFF2-40B4-BE49-F238E27FC236}">
                <a16:creationId xmlns:a16="http://schemas.microsoft.com/office/drawing/2014/main" id="{E32A0822-7DEC-4A51-BD36-07111BB03E95}"/>
              </a:ext>
            </a:extLst>
          </p:cNvPr>
          <p:cNvSpPr txBox="1"/>
          <p:nvPr/>
        </p:nvSpPr>
        <p:spPr>
          <a:xfrm>
            <a:off x="8589832" y="3568562"/>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2030</a:t>
            </a:r>
          </a:p>
        </p:txBody>
      </p:sp>
      <p:sp>
        <p:nvSpPr>
          <p:cNvPr id="28" name="Textfeld 27">
            <a:extLst>
              <a:ext uri="{FF2B5EF4-FFF2-40B4-BE49-F238E27FC236}">
                <a16:creationId xmlns:a16="http://schemas.microsoft.com/office/drawing/2014/main" id="{7C9CAE5E-EFC1-4EEC-BC91-C75258968D47}"/>
              </a:ext>
            </a:extLst>
          </p:cNvPr>
          <p:cNvSpPr txBox="1"/>
          <p:nvPr/>
        </p:nvSpPr>
        <p:spPr>
          <a:xfrm>
            <a:off x="9718369" y="3568562"/>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2031</a:t>
            </a:r>
          </a:p>
        </p:txBody>
      </p:sp>
      <p:sp>
        <p:nvSpPr>
          <p:cNvPr id="29" name="Textfeld 28">
            <a:extLst>
              <a:ext uri="{FF2B5EF4-FFF2-40B4-BE49-F238E27FC236}">
                <a16:creationId xmlns:a16="http://schemas.microsoft.com/office/drawing/2014/main" id="{BBE11FE2-583C-4E48-AB4C-977F19E4E923}"/>
              </a:ext>
            </a:extLst>
          </p:cNvPr>
          <p:cNvSpPr txBox="1"/>
          <p:nvPr/>
        </p:nvSpPr>
        <p:spPr>
          <a:xfrm>
            <a:off x="11565328" y="3539855"/>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2036</a:t>
            </a:r>
          </a:p>
        </p:txBody>
      </p:sp>
      <p:cxnSp>
        <p:nvCxnSpPr>
          <p:cNvPr id="30" name="Gerade Verbindung mit Pfeil 29">
            <a:extLst>
              <a:ext uri="{FF2B5EF4-FFF2-40B4-BE49-F238E27FC236}">
                <a16:creationId xmlns:a16="http://schemas.microsoft.com/office/drawing/2014/main" id="{FF3FEAB0-91E9-456D-BA7A-4ACC69C224E3}"/>
              </a:ext>
            </a:extLst>
          </p:cNvPr>
          <p:cNvCxnSpPr>
            <a:cxnSpLocks/>
            <a:stCxn id="10" idx="6"/>
            <a:endCxn id="11" idx="2"/>
          </p:cNvCxnSpPr>
          <p:nvPr/>
        </p:nvCxnSpPr>
        <p:spPr>
          <a:xfrm flipV="1">
            <a:off x="1374090" y="3693198"/>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CF22DC5B-7D17-4DD0-84A9-913F55B4F480}"/>
              </a:ext>
            </a:extLst>
          </p:cNvPr>
          <p:cNvSpPr txBox="1"/>
          <p:nvPr/>
        </p:nvSpPr>
        <p:spPr>
          <a:xfrm>
            <a:off x="615884" y="2393996"/>
            <a:ext cx="1012980" cy="936427"/>
          </a:xfrm>
          <a:prstGeom prst="roundRect">
            <a:avLst/>
          </a:prstGeom>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err="1"/>
              <a:t>Sammlung,Entsorgung</a:t>
            </a:r>
            <a:r>
              <a:rPr lang="de-DE" sz="1100" dirty="0"/>
              <a:t> und darstellen der Batteriekapazität geregelt </a:t>
            </a:r>
          </a:p>
        </p:txBody>
      </p:sp>
      <p:cxnSp>
        <p:nvCxnSpPr>
          <p:cNvPr id="32" name="Gerade Verbindung mit Pfeil 31">
            <a:extLst>
              <a:ext uri="{FF2B5EF4-FFF2-40B4-BE49-F238E27FC236}">
                <a16:creationId xmlns:a16="http://schemas.microsoft.com/office/drawing/2014/main" id="{9C3E3140-2F22-422F-805E-679A32DC386A}"/>
              </a:ext>
            </a:extLst>
          </p:cNvPr>
          <p:cNvCxnSpPr>
            <a:cxnSpLocks/>
          </p:cNvCxnSpPr>
          <p:nvPr/>
        </p:nvCxnSpPr>
        <p:spPr>
          <a:xfrm flipV="1">
            <a:off x="2451322" y="3694444"/>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19A299EC-0E7D-41D6-A065-2475C1674A3F}"/>
              </a:ext>
            </a:extLst>
          </p:cNvPr>
          <p:cNvCxnSpPr>
            <a:cxnSpLocks/>
          </p:cNvCxnSpPr>
          <p:nvPr/>
        </p:nvCxnSpPr>
        <p:spPr>
          <a:xfrm flipV="1">
            <a:off x="3562591" y="3690603"/>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86C153F8-D1C1-4657-A9F3-C9EAC00C7BF5}"/>
              </a:ext>
            </a:extLst>
          </p:cNvPr>
          <p:cNvCxnSpPr>
            <a:cxnSpLocks/>
          </p:cNvCxnSpPr>
          <p:nvPr/>
        </p:nvCxnSpPr>
        <p:spPr>
          <a:xfrm flipV="1">
            <a:off x="4640371" y="3667484"/>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D0859C2E-D0A9-4930-966E-F9BA5BF799C5}"/>
              </a:ext>
            </a:extLst>
          </p:cNvPr>
          <p:cNvCxnSpPr>
            <a:cxnSpLocks/>
          </p:cNvCxnSpPr>
          <p:nvPr/>
        </p:nvCxnSpPr>
        <p:spPr>
          <a:xfrm flipV="1">
            <a:off x="5748088" y="3665735"/>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EB7B1644-9C8C-42FF-A6CC-37BFCAB29498}"/>
              </a:ext>
            </a:extLst>
          </p:cNvPr>
          <p:cNvCxnSpPr>
            <a:cxnSpLocks/>
          </p:cNvCxnSpPr>
          <p:nvPr/>
        </p:nvCxnSpPr>
        <p:spPr>
          <a:xfrm flipV="1">
            <a:off x="6835820" y="3688014"/>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B608EF8D-69CA-4A8B-8B12-E84A2D1B371A}"/>
              </a:ext>
            </a:extLst>
          </p:cNvPr>
          <p:cNvCxnSpPr>
            <a:cxnSpLocks/>
          </p:cNvCxnSpPr>
          <p:nvPr/>
        </p:nvCxnSpPr>
        <p:spPr>
          <a:xfrm flipV="1">
            <a:off x="7953458" y="3678933"/>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67C515B6-DBE0-484F-A587-DA5A2BD6A020}"/>
              </a:ext>
            </a:extLst>
          </p:cNvPr>
          <p:cNvCxnSpPr>
            <a:cxnSpLocks/>
          </p:cNvCxnSpPr>
          <p:nvPr/>
        </p:nvCxnSpPr>
        <p:spPr>
          <a:xfrm flipV="1">
            <a:off x="9069753" y="3688013"/>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574EDC01-5226-4045-9C6D-DFDAE01C383B}"/>
              </a:ext>
            </a:extLst>
          </p:cNvPr>
          <p:cNvCxnSpPr>
            <a:cxnSpLocks/>
          </p:cNvCxnSpPr>
          <p:nvPr/>
        </p:nvCxnSpPr>
        <p:spPr>
          <a:xfrm>
            <a:off x="10185741" y="3688014"/>
            <a:ext cx="533916" cy="6430"/>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F33EBE26-3048-4ADD-9849-19A26E716FBB}"/>
              </a:ext>
            </a:extLst>
          </p:cNvPr>
          <p:cNvCxnSpPr>
            <a:cxnSpLocks/>
            <a:stCxn id="31" idx="2"/>
            <a:endCxn id="10" idx="0"/>
          </p:cNvCxnSpPr>
          <p:nvPr/>
        </p:nvCxnSpPr>
        <p:spPr>
          <a:xfrm>
            <a:off x="1122374" y="3330423"/>
            <a:ext cx="0" cy="111059"/>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36CFF29E-3FF7-4AC2-B16A-76BE3A870D30}"/>
              </a:ext>
            </a:extLst>
          </p:cNvPr>
          <p:cNvCxnSpPr>
            <a:cxnSpLocks/>
          </p:cNvCxnSpPr>
          <p:nvPr/>
        </p:nvCxnSpPr>
        <p:spPr>
          <a:xfrm>
            <a:off x="2193862" y="3946156"/>
            <a:ext cx="1" cy="404002"/>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Textfeld 41">
            <a:extLst>
              <a:ext uri="{FF2B5EF4-FFF2-40B4-BE49-F238E27FC236}">
                <a16:creationId xmlns:a16="http://schemas.microsoft.com/office/drawing/2014/main" id="{1C37F2AD-CE87-41AE-976C-785A059DF750}"/>
              </a:ext>
            </a:extLst>
          </p:cNvPr>
          <p:cNvSpPr txBox="1"/>
          <p:nvPr/>
        </p:nvSpPr>
        <p:spPr>
          <a:xfrm>
            <a:off x="1491893" y="4331867"/>
            <a:ext cx="980582"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24: CO2 Fußabdruck Methodik entwickelt </a:t>
            </a:r>
          </a:p>
        </p:txBody>
      </p:sp>
      <p:cxnSp>
        <p:nvCxnSpPr>
          <p:cNvPr id="43" name="Gerader Verbinder 42">
            <a:extLst>
              <a:ext uri="{FF2B5EF4-FFF2-40B4-BE49-F238E27FC236}">
                <a16:creationId xmlns:a16="http://schemas.microsoft.com/office/drawing/2014/main" id="{CCD54A70-93C8-4D15-89CC-186B64B4A80A}"/>
              </a:ext>
            </a:extLst>
          </p:cNvPr>
          <p:cNvCxnSpPr>
            <a:cxnSpLocks/>
            <a:stCxn id="46" idx="2"/>
            <a:endCxn id="13" idx="0"/>
          </p:cNvCxnSpPr>
          <p:nvPr/>
        </p:nvCxnSpPr>
        <p:spPr>
          <a:xfrm flipH="1">
            <a:off x="4396527" y="2330089"/>
            <a:ext cx="14068" cy="1111392"/>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C1AD7B94-A7C0-46E7-B25C-0CA898F055ED}"/>
              </a:ext>
            </a:extLst>
          </p:cNvPr>
          <p:cNvCxnSpPr>
            <a:cxnSpLocks/>
            <a:stCxn id="45" idx="2"/>
            <a:endCxn id="12" idx="0"/>
          </p:cNvCxnSpPr>
          <p:nvPr/>
        </p:nvCxnSpPr>
        <p:spPr>
          <a:xfrm>
            <a:off x="3277798" y="3247424"/>
            <a:ext cx="15198" cy="19405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Textfeld 44">
            <a:extLst>
              <a:ext uri="{FF2B5EF4-FFF2-40B4-BE49-F238E27FC236}">
                <a16:creationId xmlns:a16="http://schemas.microsoft.com/office/drawing/2014/main" id="{C7244521-C0D4-40FB-AF1E-2BEC21AAA5EB}"/>
              </a:ext>
            </a:extLst>
          </p:cNvPr>
          <p:cNvSpPr txBox="1"/>
          <p:nvPr/>
        </p:nvSpPr>
        <p:spPr>
          <a:xfrm>
            <a:off x="2641100" y="2498283"/>
            <a:ext cx="1273395"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Juli 25: Einhalten Lieferkette Due </a:t>
            </a:r>
            <a:r>
              <a:rPr lang="de-DE" sz="1100" dirty="0" err="1"/>
              <a:t>Dilligence</a:t>
            </a:r>
            <a:r>
              <a:rPr lang="de-DE" sz="1100" dirty="0"/>
              <a:t> – Sozial &amp; Umwelt</a:t>
            </a:r>
          </a:p>
        </p:txBody>
      </p:sp>
      <p:sp>
        <p:nvSpPr>
          <p:cNvPr id="46" name="Textfeld 45">
            <a:extLst>
              <a:ext uri="{FF2B5EF4-FFF2-40B4-BE49-F238E27FC236}">
                <a16:creationId xmlns:a16="http://schemas.microsoft.com/office/drawing/2014/main" id="{F33D2DF7-E62C-4B27-9B47-49E0748BE750}"/>
              </a:ext>
            </a:extLst>
          </p:cNvPr>
          <p:cNvSpPr txBox="1"/>
          <p:nvPr/>
        </p:nvSpPr>
        <p:spPr>
          <a:xfrm>
            <a:off x="3773897" y="1206377"/>
            <a:ext cx="1273395" cy="1123712"/>
          </a:xfrm>
          <a:prstGeom prst="roundRect">
            <a:avLst/>
          </a:prstGeom>
          <a:no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26: Minimum Recyclingeffizienz </a:t>
            </a:r>
          </a:p>
          <a:p>
            <a:pPr marL="171450" indent="-171450">
              <a:buClr>
                <a:schemeClr val="accent1"/>
              </a:buClr>
              <a:buFontTx/>
              <a:buChar char="-"/>
            </a:pPr>
            <a:r>
              <a:rPr lang="de-DE" sz="1100" dirty="0"/>
              <a:t>65% für Li-Ion</a:t>
            </a:r>
          </a:p>
          <a:p>
            <a:pPr marL="171450" indent="-171450">
              <a:buClr>
                <a:schemeClr val="accent1"/>
              </a:buClr>
              <a:buFontTx/>
              <a:buChar char="-"/>
            </a:pPr>
            <a:r>
              <a:rPr lang="de-DE" sz="1100" dirty="0"/>
              <a:t>75% für Blei</a:t>
            </a:r>
          </a:p>
          <a:p>
            <a:pPr marL="171450" indent="-171450">
              <a:buClr>
                <a:schemeClr val="accent1"/>
              </a:buClr>
              <a:buFontTx/>
              <a:buChar char="-"/>
            </a:pPr>
            <a:r>
              <a:rPr lang="de-DE" sz="1100" dirty="0"/>
              <a:t>80% </a:t>
            </a:r>
            <a:r>
              <a:rPr lang="de-DE" sz="1100" dirty="0" err="1"/>
              <a:t>NiCd</a:t>
            </a:r>
            <a:endParaRPr lang="de-DE" sz="1100" dirty="0"/>
          </a:p>
          <a:p>
            <a:pPr marL="171450" indent="-171450">
              <a:buClr>
                <a:schemeClr val="accent1"/>
              </a:buClr>
              <a:buFontTx/>
              <a:buChar char="-"/>
            </a:pPr>
            <a:r>
              <a:rPr lang="de-DE" sz="1100" dirty="0"/>
              <a:t>50% andere</a:t>
            </a:r>
          </a:p>
        </p:txBody>
      </p:sp>
      <p:sp>
        <p:nvSpPr>
          <p:cNvPr id="47" name="Textfeld 46">
            <a:extLst>
              <a:ext uri="{FF2B5EF4-FFF2-40B4-BE49-F238E27FC236}">
                <a16:creationId xmlns:a16="http://schemas.microsoft.com/office/drawing/2014/main" id="{1C9F5ED3-7323-4EB6-9B05-F7356E354045}"/>
              </a:ext>
            </a:extLst>
          </p:cNvPr>
          <p:cNvSpPr txBox="1"/>
          <p:nvPr/>
        </p:nvSpPr>
        <p:spPr>
          <a:xfrm>
            <a:off x="2804903" y="4115704"/>
            <a:ext cx="980582"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25: CO2 Fußabdruck Deklaration von EV</a:t>
            </a:r>
          </a:p>
        </p:txBody>
      </p:sp>
      <p:sp>
        <p:nvSpPr>
          <p:cNvPr id="48" name="Textfeld 47">
            <a:extLst>
              <a:ext uri="{FF2B5EF4-FFF2-40B4-BE49-F238E27FC236}">
                <a16:creationId xmlns:a16="http://schemas.microsoft.com/office/drawing/2014/main" id="{29CF580E-8350-4BE9-96DC-BE0F16EFC311}"/>
              </a:ext>
            </a:extLst>
          </p:cNvPr>
          <p:cNvSpPr txBox="1"/>
          <p:nvPr/>
        </p:nvSpPr>
        <p:spPr>
          <a:xfrm>
            <a:off x="615883" y="1404008"/>
            <a:ext cx="1012980" cy="749141"/>
          </a:xfrm>
          <a:prstGeom prst="roundRect">
            <a:avLst/>
          </a:prstGeom>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Sammelquote für „Portable </a:t>
            </a:r>
            <a:r>
              <a:rPr lang="de-DE" sz="1100" dirty="0" err="1"/>
              <a:t>Batteries</a:t>
            </a:r>
            <a:r>
              <a:rPr lang="de-DE" sz="1100" dirty="0"/>
              <a:t>“</a:t>
            </a:r>
          </a:p>
          <a:p>
            <a:pPr>
              <a:buClr>
                <a:schemeClr val="accent1"/>
              </a:buClr>
            </a:pPr>
            <a:r>
              <a:rPr lang="de-DE" sz="1100" dirty="0"/>
              <a:t>bei 45% </a:t>
            </a:r>
          </a:p>
        </p:txBody>
      </p:sp>
      <p:cxnSp>
        <p:nvCxnSpPr>
          <p:cNvPr id="49" name="Gerader Verbinder 48">
            <a:extLst>
              <a:ext uri="{FF2B5EF4-FFF2-40B4-BE49-F238E27FC236}">
                <a16:creationId xmlns:a16="http://schemas.microsoft.com/office/drawing/2014/main" id="{3162F90D-3F16-4686-81F1-D96E40046C02}"/>
              </a:ext>
            </a:extLst>
          </p:cNvPr>
          <p:cNvCxnSpPr>
            <a:cxnSpLocks/>
            <a:stCxn id="48" idx="2"/>
            <a:endCxn id="31" idx="0"/>
          </p:cNvCxnSpPr>
          <p:nvPr/>
        </p:nvCxnSpPr>
        <p:spPr>
          <a:xfrm>
            <a:off x="1122373" y="2153149"/>
            <a:ext cx="1" cy="240847"/>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Textfeld 49">
            <a:extLst>
              <a:ext uri="{FF2B5EF4-FFF2-40B4-BE49-F238E27FC236}">
                <a16:creationId xmlns:a16="http://schemas.microsoft.com/office/drawing/2014/main" id="{F669F90C-7B57-4A90-AEE9-172FF10D0F8F}"/>
              </a:ext>
            </a:extLst>
          </p:cNvPr>
          <p:cNvSpPr txBox="1"/>
          <p:nvPr/>
        </p:nvSpPr>
        <p:spPr>
          <a:xfrm>
            <a:off x="6059529" y="2498283"/>
            <a:ext cx="1063323"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28: Sammelquote für „Portable“</a:t>
            </a:r>
          </a:p>
          <a:p>
            <a:pPr>
              <a:buClr>
                <a:schemeClr val="accent1"/>
              </a:buClr>
            </a:pPr>
            <a:r>
              <a:rPr lang="de-DE" sz="1100" dirty="0"/>
              <a:t>Bei 63% </a:t>
            </a:r>
          </a:p>
        </p:txBody>
      </p:sp>
      <p:cxnSp>
        <p:nvCxnSpPr>
          <p:cNvPr id="51" name="Gerader Verbinder 50">
            <a:extLst>
              <a:ext uri="{FF2B5EF4-FFF2-40B4-BE49-F238E27FC236}">
                <a16:creationId xmlns:a16="http://schemas.microsoft.com/office/drawing/2014/main" id="{5CE68986-1B80-4AD5-BE97-41B2E25470E3}"/>
              </a:ext>
            </a:extLst>
          </p:cNvPr>
          <p:cNvCxnSpPr>
            <a:cxnSpLocks/>
            <a:stCxn id="15" idx="0"/>
            <a:endCxn id="50" idx="2"/>
          </p:cNvCxnSpPr>
          <p:nvPr/>
        </p:nvCxnSpPr>
        <p:spPr>
          <a:xfrm flipH="1" flipV="1">
            <a:off x="6591191" y="3247424"/>
            <a:ext cx="3602" cy="195303"/>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Textfeld 51">
            <a:extLst>
              <a:ext uri="{FF2B5EF4-FFF2-40B4-BE49-F238E27FC236}">
                <a16:creationId xmlns:a16="http://schemas.microsoft.com/office/drawing/2014/main" id="{8788DABD-5C28-4883-99E6-1046BC000B68}"/>
              </a:ext>
            </a:extLst>
          </p:cNvPr>
          <p:cNvSpPr txBox="1"/>
          <p:nvPr/>
        </p:nvSpPr>
        <p:spPr>
          <a:xfrm>
            <a:off x="6104501" y="1001370"/>
            <a:ext cx="980582" cy="1276618"/>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28: Rückgewinnungsraten von:</a:t>
            </a:r>
          </a:p>
          <a:p>
            <a:pPr>
              <a:buClr>
                <a:schemeClr val="accent1"/>
              </a:buClr>
            </a:pPr>
            <a:r>
              <a:rPr lang="de-DE" sz="1100" dirty="0"/>
              <a:t>- 90% Cobalt, Kupfer, Nickel, Blei</a:t>
            </a:r>
          </a:p>
          <a:p>
            <a:pPr>
              <a:buClr>
                <a:schemeClr val="accent1"/>
              </a:buClr>
            </a:pPr>
            <a:r>
              <a:rPr lang="de-DE" sz="1100" dirty="0"/>
              <a:t>- 50% Lithium</a:t>
            </a:r>
          </a:p>
        </p:txBody>
      </p:sp>
      <p:cxnSp>
        <p:nvCxnSpPr>
          <p:cNvPr id="53" name="Gerader Verbinder 52">
            <a:extLst>
              <a:ext uri="{FF2B5EF4-FFF2-40B4-BE49-F238E27FC236}">
                <a16:creationId xmlns:a16="http://schemas.microsoft.com/office/drawing/2014/main" id="{C34DEF68-EB1F-4416-8FA2-5ACA21EDA724}"/>
              </a:ext>
            </a:extLst>
          </p:cNvPr>
          <p:cNvCxnSpPr>
            <a:cxnSpLocks/>
            <a:stCxn id="50" idx="0"/>
            <a:endCxn id="52" idx="2"/>
          </p:cNvCxnSpPr>
          <p:nvPr/>
        </p:nvCxnSpPr>
        <p:spPr>
          <a:xfrm flipV="1">
            <a:off x="6591191" y="2277988"/>
            <a:ext cx="3601" cy="22029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feld 53">
            <a:extLst>
              <a:ext uri="{FF2B5EF4-FFF2-40B4-BE49-F238E27FC236}">
                <a16:creationId xmlns:a16="http://schemas.microsoft.com/office/drawing/2014/main" id="{6048950D-2172-42CA-93B7-A396C53A15B6}"/>
              </a:ext>
            </a:extLst>
          </p:cNvPr>
          <p:cNvSpPr txBox="1"/>
          <p:nvPr/>
        </p:nvSpPr>
        <p:spPr>
          <a:xfrm>
            <a:off x="9297327" y="2435440"/>
            <a:ext cx="1273395" cy="749141"/>
          </a:xfrm>
          <a:prstGeom prst="roundRect">
            <a:avLst/>
          </a:prstGeom>
          <a:no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Minimum Recyclingeffizienz </a:t>
            </a:r>
          </a:p>
          <a:p>
            <a:pPr marL="171450" indent="-171450">
              <a:buClr>
                <a:schemeClr val="accent1"/>
              </a:buClr>
              <a:buFontTx/>
              <a:buChar char="-"/>
            </a:pPr>
            <a:r>
              <a:rPr lang="de-DE" sz="1100" dirty="0"/>
              <a:t>70% für Li-Ion</a:t>
            </a:r>
          </a:p>
          <a:p>
            <a:pPr marL="171450" indent="-171450">
              <a:buClr>
                <a:schemeClr val="accent1"/>
              </a:buClr>
              <a:buFontTx/>
              <a:buChar char="-"/>
            </a:pPr>
            <a:r>
              <a:rPr lang="de-DE" sz="1100" dirty="0"/>
              <a:t>80% für Blei</a:t>
            </a:r>
          </a:p>
        </p:txBody>
      </p:sp>
      <p:cxnSp>
        <p:nvCxnSpPr>
          <p:cNvPr id="55" name="Gerader Verbinder 54">
            <a:extLst>
              <a:ext uri="{FF2B5EF4-FFF2-40B4-BE49-F238E27FC236}">
                <a16:creationId xmlns:a16="http://schemas.microsoft.com/office/drawing/2014/main" id="{D986508D-6B83-49C2-96F9-F26E67A83A27}"/>
              </a:ext>
            </a:extLst>
          </p:cNvPr>
          <p:cNvCxnSpPr>
            <a:cxnSpLocks/>
            <a:stCxn id="54" idx="2"/>
            <a:endCxn id="18" idx="0"/>
          </p:cNvCxnSpPr>
          <p:nvPr/>
        </p:nvCxnSpPr>
        <p:spPr>
          <a:xfrm flipH="1">
            <a:off x="9922791" y="3184581"/>
            <a:ext cx="11234" cy="258143"/>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CF4F9FC6-3B81-4A98-B3AE-F5F4A44B98D4}"/>
              </a:ext>
            </a:extLst>
          </p:cNvPr>
          <p:cNvSpPr/>
          <p:nvPr/>
        </p:nvSpPr>
        <p:spPr>
          <a:xfrm>
            <a:off x="10726029" y="3414018"/>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57" name="Textfeld 56">
            <a:extLst>
              <a:ext uri="{FF2B5EF4-FFF2-40B4-BE49-F238E27FC236}">
                <a16:creationId xmlns:a16="http://schemas.microsoft.com/office/drawing/2014/main" id="{07C91DBB-4A2D-4E96-8D63-7065A60BC93F}"/>
              </a:ext>
            </a:extLst>
          </p:cNvPr>
          <p:cNvSpPr txBox="1"/>
          <p:nvPr/>
        </p:nvSpPr>
        <p:spPr>
          <a:xfrm>
            <a:off x="10773324" y="3539856"/>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2032</a:t>
            </a:r>
          </a:p>
        </p:txBody>
      </p:sp>
      <p:sp>
        <p:nvSpPr>
          <p:cNvPr id="58" name="Textfeld 57">
            <a:extLst>
              <a:ext uri="{FF2B5EF4-FFF2-40B4-BE49-F238E27FC236}">
                <a16:creationId xmlns:a16="http://schemas.microsoft.com/office/drawing/2014/main" id="{867064A1-F352-498A-B33E-190009A87C36}"/>
              </a:ext>
            </a:extLst>
          </p:cNvPr>
          <p:cNvSpPr txBox="1"/>
          <p:nvPr/>
        </p:nvSpPr>
        <p:spPr>
          <a:xfrm>
            <a:off x="10498689" y="4392128"/>
            <a:ext cx="980582" cy="1276618"/>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26: Rückgewinnungsraten von:</a:t>
            </a:r>
          </a:p>
          <a:p>
            <a:pPr>
              <a:buClr>
                <a:schemeClr val="accent1"/>
              </a:buClr>
            </a:pPr>
            <a:r>
              <a:rPr lang="de-DE" sz="1100" dirty="0"/>
              <a:t>- 95% Cobalt, Kupfer, Nickel, Blei</a:t>
            </a:r>
          </a:p>
          <a:p>
            <a:pPr>
              <a:buClr>
                <a:schemeClr val="accent1"/>
              </a:buClr>
            </a:pPr>
            <a:r>
              <a:rPr lang="de-DE" sz="1100" dirty="0"/>
              <a:t>- 80% Lithium</a:t>
            </a:r>
          </a:p>
        </p:txBody>
      </p:sp>
      <p:cxnSp>
        <p:nvCxnSpPr>
          <p:cNvPr id="59" name="Gerader Verbinder 58">
            <a:extLst>
              <a:ext uri="{FF2B5EF4-FFF2-40B4-BE49-F238E27FC236}">
                <a16:creationId xmlns:a16="http://schemas.microsoft.com/office/drawing/2014/main" id="{DE639FE9-7E61-40AA-8A59-D6BFAD821ED2}"/>
              </a:ext>
            </a:extLst>
          </p:cNvPr>
          <p:cNvCxnSpPr>
            <a:cxnSpLocks/>
            <a:stCxn id="56" idx="4"/>
            <a:endCxn id="58" idx="0"/>
          </p:cNvCxnSpPr>
          <p:nvPr/>
        </p:nvCxnSpPr>
        <p:spPr>
          <a:xfrm>
            <a:off x="10977746" y="3917451"/>
            <a:ext cx="11234" cy="474677"/>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Textfeld 59">
            <a:extLst>
              <a:ext uri="{FF2B5EF4-FFF2-40B4-BE49-F238E27FC236}">
                <a16:creationId xmlns:a16="http://schemas.microsoft.com/office/drawing/2014/main" id="{EFAD6D9F-80D9-4200-BEB1-30E360F42242}"/>
              </a:ext>
            </a:extLst>
          </p:cNvPr>
          <p:cNvSpPr txBox="1"/>
          <p:nvPr/>
        </p:nvSpPr>
        <p:spPr>
          <a:xfrm>
            <a:off x="9317376" y="1514631"/>
            <a:ext cx="1233298"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Sammelquote für „Portable“</a:t>
            </a:r>
          </a:p>
          <a:p>
            <a:pPr>
              <a:buClr>
                <a:schemeClr val="accent1"/>
              </a:buClr>
            </a:pPr>
            <a:r>
              <a:rPr lang="de-DE" sz="1100" dirty="0"/>
              <a:t>Bei 63% </a:t>
            </a:r>
          </a:p>
        </p:txBody>
      </p:sp>
      <p:cxnSp>
        <p:nvCxnSpPr>
          <p:cNvPr id="61" name="Gerader Verbinder 60">
            <a:extLst>
              <a:ext uri="{FF2B5EF4-FFF2-40B4-BE49-F238E27FC236}">
                <a16:creationId xmlns:a16="http://schemas.microsoft.com/office/drawing/2014/main" id="{1F70DA0F-CB2B-4E14-A976-5DAAB2F96D9E}"/>
              </a:ext>
            </a:extLst>
          </p:cNvPr>
          <p:cNvCxnSpPr>
            <a:cxnSpLocks/>
            <a:stCxn id="60" idx="2"/>
            <a:endCxn id="54" idx="0"/>
          </p:cNvCxnSpPr>
          <p:nvPr/>
        </p:nvCxnSpPr>
        <p:spPr>
          <a:xfrm>
            <a:off x="9934025" y="2263772"/>
            <a:ext cx="0" cy="171668"/>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Textfeld 61">
            <a:extLst>
              <a:ext uri="{FF2B5EF4-FFF2-40B4-BE49-F238E27FC236}">
                <a16:creationId xmlns:a16="http://schemas.microsoft.com/office/drawing/2014/main" id="{31229D28-2F28-46E6-A58F-871B01F8CD74}"/>
              </a:ext>
            </a:extLst>
          </p:cNvPr>
          <p:cNvSpPr txBox="1"/>
          <p:nvPr/>
        </p:nvSpPr>
        <p:spPr>
          <a:xfrm>
            <a:off x="3845258" y="4509335"/>
            <a:ext cx="1130671"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26: CO2 Fußabdruck Deklaration von Industriebatterien</a:t>
            </a:r>
          </a:p>
        </p:txBody>
      </p:sp>
      <p:cxnSp>
        <p:nvCxnSpPr>
          <p:cNvPr id="63" name="Gerader Verbinder 62">
            <a:extLst>
              <a:ext uri="{FF2B5EF4-FFF2-40B4-BE49-F238E27FC236}">
                <a16:creationId xmlns:a16="http://schemas.microsoft.com/office/drawing/2014/main" id="{EE315CC6-9820-48EB-9454-398B27DC8313}"/>
              </a:ext>
            </a:extLst>
          </p:cNvPr>
          <p:cNvCxnSpPr>
            <a:cxnSpLocks/>
            <a:stCxn id="13" idx="4"/>
            <a:endCxn id="62" idx="0"/>
          </p:cNvCxnSpPr>
          <p:nvPr/>
        </p:nvCxnSpPr>
        <p:spPr>
          <a:xfrm>
            <a:off x="4396527" y="3944914"/>
            <a:ext cx="14067" cy="564421"/>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feld 63">
            <a:extLst>
              <a:ext uri="{FF2B5EF4-FFF2-40B4-BE49-F238E27FC236}">
                <a16:creationId xmlns:a16="http://schemas.microsoft.com/office/drawing/2014/main" id="{5BB976AE-EA56-4481-A5D6-F1A347C9DE54}"/>
              </a:ext>
            </a:extLst>
          </p:cNvPr>
          <p:cNvSpPr txBox="1"/>
          <p:nvPr/>
        </p:nvSpPr>
        <p:spPr>
          <a:xfrm>
            <a:off x="6025854" y="4134764"/>
            <a:ext cx="1130671"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28: CO2 Fußabdruck Deklaration von LMT Batterien</a:t>
            </a:r>
          </a:p>
        </p:txBody>
      </p:sp>
      <p:cxnSp>
        <p:nvCxnSpPr>
          <p:cNvPr id="65" name="Gerader Verbinder 64">
            <a:extLst>
              <a:ext uri="{FF2B5EF4-FFF2-40B4-BE49-F238E27FC236}">
                <a16:creationId xmlns:a16="http://schemas.microsoft.com/office/drawing/2014/main" id="{64A985BD-65A3-41FC-95B8-09429FD34D6F}"/>
              </a:ext>
            </a:extLst>
          </p:cNvPr>
          <p:cNvCxnSpPr>
            <a:cxnSpLocks/>
            <a:stCxn id="15" idx="4"/>
            <a:endCxn id="64" idx="0"/>
          </p:cNvCxnSpPr>
          <p:nvPr/>
        </p:nvCxnSpPr>
        <p:spPr>
          <a:xfrm flipH="1">
            <a:off x="6591190" y="3946160"/>
            <a:ext cx="3603" cy="188604"/>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feld 65">
            <a:extLst>
              <a:ext uri="{FF2B5EF4-FFF2-40B4-BE49-F238E27FC236}">
                <a16:creationId xmlns:a16="http://schemas.microsoft.com/office/drawing/2014/main" id="{32623AF0-9042-412C-A9C5-C18796954A30}"/>
              </a:ext>
            </a:extLst>
          </p:cNvPr>
          <p:cNvSpPr txBox="1"/>
          <p:nvPr/>
        </p:nvSpPr>
        <p:spPr>
          <a:xfrm>
            <a:off x="8149329" y="4341669"/>
            <a:ext cx="1304540"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30: CO2 Fußabdruck Deklaration von Industriebatterien</a:t>
            </a:r>
          </a:p>
        </p:txBody>
      </p:sp>
      <p:cxnSp>
        <p:nvCxnSpPr>
          <p:cNvPr id="67" name="Gerader Verbinder 66">
            <a:extLst>
              <a:ext uri="{FF2B5EF4-FFF2-40B4-BE49-F238E27FC236}">
                <a16:creationId xmlns:a16="http://schemas.microsoft.com/office/drawing/2014/main" id="{4AEA3EC4-6227-4F13-8845-10CD8B45FD33}"/>
              </a:ext>
            </a:extLst>
          </p:cNvPr>
          <p:cNvCxnSpPr>
            <a:cxnSpLocks/>
            <a:stCxn id="17" idx="4"/>
            <a:endCxn id="66" idx="0"/>
          </p:cNvCxnSpPr>
          <p:nvPr/>
        </p:nvCxnSpPr>
        <p:spPr>
          <a:xfrm flipH="1">
            <a:off x="8801599" y="3946158"/>
            <a:ext cx="4174" cy="395511"/>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feld 67">
            <a:extLst>
              <a:ext uri="{FF2B5EF4-FFF2-40B4-BE49-F238E27FC236}">
                <a16:creationId xmlns:a16="http://schemas.microsoft.com/office/drawing/2014/main" id="{949735E4-F2E7-401B-9FB8-2A8A18283C51}"/>
              </a:ext>
            </a:extLst>
          </p:cNvPr>
          <p:cNvSpPr txBox="1"/>
          <p:nvPr/>
        </p:nvSpPr>
        <p:spPr>
          <a:xfrm>
            <a:off x="9317376" y="203634"/>
            <a:ext cx="1233298" cy="1123712"/>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Minimaler </a:t>
            </a:r>
            <a:r>
              <a:rPr lang="de-DE" sz="1100" dirty="0" err="1"/>
              <a:t>Rezyklatanteil</a:t>
            </a:r>
            <a:r>
              <a:rPr lang="de-DE" sz="1100" dirty="0"/>
              <a:t> von:</a:t>
            </a:r>
          </a:p>
          <a:p>
            <a:pPr marL="171450" indent="-171450">
              <a:buClr>
                <a:schemeClr val="accent1"/>
              </a:buClr>
              <a:buFontTx/>
              <a:buChar char="-"/>
            </a:pPr>
            <a:r>
              <a:rPr lang="de-DE" sz="1100" dirty="0"/>
              <a:t>16% Cobalt</a:t>
            </a:r>
          </a:p>
          <a:p>
            <a:pPr marL="171450" indent="-171450">
              <a:buClr>
                <a:schemeClr val="accent1"/>
              </a:buClr>
              <a:buFontTx/>
              <a:buChar char="-"/>
            </a:pPr>
            <a:r>
              <a:rPr lang="de-DE" sz="1100" dirty="0"/>
              <a:t>85% Blei</a:t>
            </a:r>
          </a:p>
          <a:p>
            <a:pPr marL="171450" indent="-171450">
              <a:buClr>
                <a:schemeClr val="accent1"/>
              </a:buClr>
              <a:buFontTx/>
              <a:buChar char="-"/>
            </a:pPr>
            <a:r>
              <a:rPr lang="de-DE" sz="1100" dirty="0"/>
              <a:t>6% Lithium</a:t>
            </a:r>
          </a:p>
          <a:p>
            <a:pPr marL="171450" indent="-171450">
              <a:buClr>
                <a:schemeClr val="accent1"/>
              </a:buClr>
              <a:buFontTx/>
              <a:buChar char="-"/>
            </a:pPr>
            <a:r>
              <a:rPr lang="de-DE" sz="1100" dirty="0"/>
              <a:t>6% Nickel</a:t>
            </a:r>
          </a:p>
        </p:txBody>
      </p:sp>
      <p:cxnSp>
        <p:nvCxnSpPr>
          <p:cNvPr id="69" name="Gerader Verbinder 68">
            <a:extLst>
              <a:ext uri="{FF2B5EF4-FFF2-40B4-BE49-F238E27FC236}">
                <a16:creationId xmlns:a16="http://schemas.microsoft.com/office/drawing/2014/main" id="{B2CFE880-621F-497C-BD81-D8DD184E5F73}"/>
              </a:ext>
            </a:extLst>
          </p:cNvPr>
          <p:cNvCxnSpPr>
            <a:cxnSpLocks/>
            <a:stCxn id="68" idx="2"/>
            <a:endCxn id="60" idx="0"/>
          </p:cNvCxnSpPr>
          <p:nvPr/>
        </p:nvCxnSpPr>
        <p:spPr>
          <a:xfrm>
            <a:off x="9934025" y="1327346"/>
            <a:ext cx="0" cy="18728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feld 69">
            <a:extLst>
              <a:ext uri="{FF2B5EF4-FFF2-40B4-BE49-F238E27FC236}">
                <a16:creationId xmlns:a16="http://schemas.microsoft.com/office/drawing/2014/main" id="{7FC481E5-2114-40E2-9FFC-2F82D79E4106}"/>
              </a:ext>
            </a:extLst>
          </p:cNvPr>
          <p:cNvSpPr txBox="1"/>
          <p:nvPr/>
        </p:nvSpPr>
        <p:spPr>
          <a:xfrm>
            <a:off x="10912619" y="216465"/>
            <a:ext cx="1233298" cy="1123712"/>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Minimaler </a:t>
            </a:r>
            <a:r>
              <a:rPr lang="de-DE" sz="1100" dirty="0" err="1"/>
              <a:t>Rezyklatanteil</a:t>
            </a:r>
            <a:r>
              <a:rPr lang="de-DE" sz="1100" dirty="0"/>
              <a:t> von:</a:t>
            </a:r>
          </a:p>
          <a:p>
            <a:pPr marL="171450" indent="-171450">
              <a:buClr>
                <a:schemeClr val="accent1"/>
              </a:buClr>
              <a:buFontTx/>
              <a:buChar char="-"/>
            </a:pPr>
            <a:r>
              <a:rPr lang="de-DE" sz="1100" dirty="0"/>
              <a:t>26% Cobalt</a:t>
            </a:r>
          </a:p>
          <a:p>
            <a:pPr marL="171450" indent="-171450">
              <a:buClr>
                <a:schemeClr val="accent1"/>
              </a:buClr>
              <a:buFontTx/>
              <a:buChar char="-"/>
            </a:pPr>
            <a:r>
              <a:rPr lang="de-DE" sz="1100" dirty="0"/>
              <a:t>85% Blei</a:t>
            </a:r>
          </a:p>
          <a:p>
            <a:pPr marL="171450" indent="-171450">
              <a:buClr>
                <a:schemeClr val="accent1"/>
              </a:buClr>
              <a:buFontTx/>
              <a:buChar char="-"/>
            </a:pPr>
            <a:r>
              <a:rPr lang="de-DE" sz="1100" dirty="0"/>
              <a:t>15% Lithium</a:t>
            </a:r>
          </a:p>
          <a:p>
            <a:pPr marL="171450" indent="-171450">
              <a:buClr>
                <a:schemeClr val="accent1"/>
              </a:buClr>
              <a:buFontTx/>
              <a:buChar char="-"/>
            </a:pPr>
            <a:r>
              <a:rPr lang="de-DE" sz="1100" dirty="0"/>
              <a:t>15% Nickel</a:t>
            </a:r>
          </a:p>
        </p:txBody>
      </p:sp>
      <p:cxnSp>
        <p:nvCxnSpPr>
          <p:cNvPr id="71" name="Gerader Verbinder 70">
            <a:extLst>
              <a:ext uri="{FF2B5EF4-FFF2-40B4-BE49-F238E27FC236}">
                <a16:creationId xmlns:a16="http://schemas.microsoft.com/office/drawing/2014/main" id="{0CD43338-81BE-43C3-AF94-95FA64E8DA33}"/>
              </a:ext>
            </a:extLst>
          </p:cNvPr>
          <p:cNvCxnSpPr>
            <a:cxnSpLocks/>
            <a:endCxn id="19" idx="0"/>
          </p:cNvCxnSpPr>
          <p:nvPr/>
        </p:nvCxnSpPr>
        <p:spPr>
          <a:xfrm>
            <a:off x="11780984" y="1340177"/>
            <a:ext cx="1" cy="2073841"/>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Textfeld 71">
            <a:extLst>
              <a:ext uri="{FF2B5EF4-FFF2-40B4-BE49-F238E27FC236}">
                <a16:creationId xmlns:a16="http://schemas.microsoft.com/office/drawing/2014/main" id="{CE559646-F768-4FAF-A19F-20C37CADBAB9}"/>
              </a:ext>
            </a:extLst>
          </p:cNvPr>
          <p:cNvSpPr txBox="1"/>
          <p:nvPr/>
        </p:nvSpPr>
        <p:spPr>
          <a:xfrm>
            <a:off x="4938539" y="5279714"/>
            <a:ext cx="1130671"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27: Batteriepass für EV-, LMT-, Industriebatterien</a:t>
            </a:r>
          </a:p>
        </p:txBody>
      </p:sp>
      <p:cxnSp>
        <p:nvCxnSpPr>
          <p:cNvPr id="73" name="Gerader Verbinder 72">
            <a:extLst>
              <a:ext uri="{FF2B5EF4-FFF2-40B4-BE49-F238E27FC236}">
                <a16:creationId xmlns:a16="http://schemas.microsoft.com/office/drawing/2014/main" id="{F769945B-D7B1-4DCD-9DDE-13E06B7934E0}"/>
              </a:ext>
            </a:extLst>
          </p:cNvPr>
          <p:cNvCxnSpPr>
            <a:cxnSpLocks/>
            <a:stCxn id="14" idx="4"/>
            <a:endCxn id="72" idx="0"/>
          </p:cNvCxnSpPr>
          <p:nvPr/>
        </p:nvCxnSpPr>
        <p:spPr>
          <a:xfrm>
            <a:off x="5491341" y="3942319"/>
            <a:ext cx="12534" cy="133739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600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13</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cxnSp>
        <p:nvCxnSpPr>
          <p:cNvPr id="6" name="Gerader Verbinder 5">
            <a:extLst>
              <a:ext uri="{FF2B5EF4-FFF2-40B4-BE49-F238E27FC236}">
                <a16:creationId xmlns:a16="http://schemas.microsoft.com/office/drawing/2014/main" id="{8CDA1092-334A-43DF-B6B0-E982D45D96C5}"/>
              </a:ext>
            </a:extLst>
          </p:cNvPr>
          <p:cNvCxnSpPr>
            <a:cxnSpLocks/>
            <a:stCxn id="12" idx="4"/>
            <a:endCxn id="47" idx="0"/>
          </p:cNvCxnSpPr>
          <p:nvPr/>
        </p:nvCxnSpPr>
        <p:spPr>
          <a:xfrm>
            <a:off x="3292996" y="3944912"/>
            <a:ext cx="2198" cy="170792"/>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itel 1">
            <a:extLst>
              <a:ext uri="{FF2B5EF4-FFF2-40B4-BE49-F238E27FC236}">
                <a16:creationId xmlns:a16="http://schemas.microsoft.com/office/drawing/2014/main" id="{509871CC-B822-44C1-8E55-D77BFDCCCDC4}"/>
              </a:ext>
            </a:extLst>
          </p:cNvPr>
          <p:cNvSpPr>
            <a:spLocks noGrp="1"/>
          </p:cNvSpPr>
          <p:nvPr>
            <p:ph type="title"/>
          </p:nvPr>
        </p:nvSpPr>
        <p:spPr>
          <a:xfrm>
            <a:off x="479425" y="395588"/>
            <a:ext cx="11233150" cy="382733"/>
          </a:xfrm>
        </p:spPr>
        <p:txBody>
          <a:bodyPr/>
          <a:lstStyle/>
          <a:p>
            <a:r>
              <a:rPr lang="de-DE" dirty="0"/>
              <a:t>Gesetzlicher Hintergrund</a:t>
            </a:r>
          </a:p>
        </p:txBody>
      </p:sp>
      <p:sp>
        <p:nvSpPr>
          <p:cNvPr id="9" name="Textplatzhalter 8">
            <a:extLst>
              <a:ext uri="{FF2B5EF4-FFF2-40B4-BE49-F238E27FC236}">
                <a16:creationId xmlns:a16="http://schemas.microsoft.com/office/drawing/2014/main" id="{7589DFDF-C3A3-4532-B0F6-692B35F3B969}"/>
              </a:ext>
            </a:extLst>
          </p:cNvPr>
          <p:cNvSpPr txBox="1">
            <a:spLocks/>
          </p:cNvSpPr>
          <p:nvPr/>
        </p:nvSpPr>
        <p:spPr>
          <a:xfrm>
            <a:off x="479425" y="778321"/>
            <a:ext cx="11233150" cy="318933"/>
          </a:xfrm>
          <a:prstGeom prst="rect">
            <a:avLst/>
          </a:prstGeom>
        </p:spPr>
        <p:txBody>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Die neue Batterieverordnung</a:t>
            </a:r>
            <a:endParaRPr lang="de-DE" dirty="0"/>
          </a:p>
        </p:txBody>
      </p:sp>
      <p:sp>
        <p:nvSpPr>
          <p:cNvPr id="10" name="Ellipse 9">
            <a:extLst>
              <a:ext uri="{FF2B5EF4-FFF2-40B4-BE49-F238E27FC236}">
                <a16:creationId xmlns:a16="http://schemas.microsoft.com/office/drawing/2014/main" id="{A8A595A0-0825-4CEE-AC6F-1154F07E5B20}"/>
              </a:ext>
            </a:extLst>
          </p:cNvPr>
          <p:cNvSpPr/>
          <p:nvPr/>
        </p:nvSpPr>
        <p:spPr>
          <a:xfrm>
            <a:off x="870657" y="3441482"/>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400" b="1" dirty="0">
              <a:solidFill>
                <a:schemeClr val="tx1"/>
              </a:solidFill>
            </a:endParaRPr>
          </a:p>
        </p:txBody>
      </p:sp>
      <p:sp>
        <p:nvSpPr>
          <p:cNvPr id="11" name="Ellipse 10">
            <a:extLst>
              <a:ext uri="{FF2B5EF4-FFF2-40B4-BE49-F238E27FC236}">
                <a16:creationId xmlns:a16="http://schemas.microsoft.com/office/drawing/2014/main" id="{1C238933-C0C4-4EEF-90A2-B4CC3ED82DFF}"/>
              </a:ext>
            </a:extLst>
          </p:cNvPr>
          <p:cNvSpPr/>
          <p:nvPr/>
        </p:nvSpPr>
        <p:spPr>
          <a:xfrm>
            <a:off x="1964047" y="3441481"/>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2" name="Ellipse 11">
            <a:extLst>
              <a:ext uri="{FF2B5EF4-FFF2-40B4-BE49-F238E27FC236}">
                <a16:creationId xmlns:a16="http://schemas.microsoft.com/office/drawing/2014/main" id="{B81AF9CD-DDD8-4BA7-B8F0-CB5777602B16}"/>
              </a:ext>
            </a:extLst>
          </p:cNvPr>
          <p:cNvSpPr/>
          <p:nvPr/>
        </p:nvSpPr>
        <p:spPr>
          <a:xfrm>
            <a:off x="3041279" y="3441479"/>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3" name="Ellipse 12">
            <a:extLst>
              <a:ext uri="{FF2B5EF4-FFF2-40B4-BE49-F238E27FC236}">
                <a16:creationId xmlns:a16="http://schemas.microsoft.com/office/drawing/2014/main" id="{C33452B3-2B78-4BDB-AF50-0FA98E1C1C19}"/>
              </a:ext>
            </a:extLst>
          </p:cNvPr>
          <p:cNvSpPr/>
          <p:nvPr/>
        </p:nvSpPr>
        <p:spPr>
          <a:xfrm>
            <a:off x="4144810" y="3441481"/>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4" name="Ellipse 13">
            <a:extLst>
              <a:ext uri="{FF2B5EF4-FFF2-40B4-BE49-F238E27FC236}">
                <a16:creationId xmlns:a16="http://schemas.microsoft.com/office/drawing/2014/main" id="{64825358-1CF3-4004-AE69-6837F729162B}"/>
              </a:ext>
            </a:extLst>
          </p:cNvPr>
          <p:cNvSpPr/>
          <p:nvPr/>
        </p:nvSpPr>
        <p:spPr>
          <a:xfrm>
            <a:off x="5239624" y="3438886"/>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5" name="Ellipse 14">
            <a:extLst>
              <a:ext uri="{FF2B5EF4-FFF2-40B4-BE49-F238E27FC236}">
                <a16:creationId xmlns:a16="http://schemas.microsoft.com/office/drawing/2014/main" id="{88147742-4B65-4ED3-B1CC-2C951999B12A}"/>
              </a:ext>
            </a:extLst>
          </p:cNvPr>
          <p:cNvSpPr/>
          <p:nvPr/>
        </p:nvSpPr>
        <p:spPr>
          <a:xfrm>
            <a:off x="6343076" y="3442727"/>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6" name="Ellipse 15">
            <a:extLst>
              <a:ext uri="{FF2B5EF4-FFF2-40B4-BE49-F238E27FC236}">
                <a16:creationId xmlns:a16="http://schemas.microsoft.com/office/drawing/2014/main" id="{2E4241FE-D4B8-4C4F-8B0A-67D98E4897B7}"/>
              </a:ext>
            </a:extLst>
          </p:cNvPr>
          <p:cNvSpPr/>
          <p:nvPr/>
        </p:nvSpPr>
        <p:spPr>
          <a:xfrm>
            <a:off x="7439963" y="3442726"/>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7" name="Ellipse 16">
            <a:extLst>
              <a:ext uri="{FF2B5EF4-FFF2-40B4-BE49-F238E27FC236}">
                <a16:creationId xmlns:a16="http://schemas.microsoft.com/office/drawing/2014/main" id="{EB3D24D4-8733-4D2D-B227-FE8786422A2F}"/>
              </a:ext>
            </a:extLst>
          </p:cNvPr>
          <p:cNvSpPr/>
          <p:nvPr/>
        </p:nvSpPr>
        <p:spPr>
          <a:xfrm>
            <a:off x="8554056" y="3442725"/>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8" name="Ellipse 17">
            <a:extLst>
              <a:ext uri="{FF2B5EF4-FFF2-40B4-BE49-F238E27FC236}">
                <a16:creationId xmlns:a16="http://schemas.microsoft.com/office/drawing/2014/main" id="{BB42BC10-3A2D-45B2-988B-435F48EDDFA4}"/>
              </a:ext>
            </a:extLst>
          </p:cNvPr>
          <p:cNvSpPr/>
          <p:nvPr/>
        </p:nvSpPr>
        <p:spPr>
          <a:xfrm>
            <a:off x="9671074" y="3442724"/>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9" name="Ellipse 18">
            <a:extLst>
              <a:ext uri="{FF2B5EF4-FFF2-40B4-BE49-F238E27FC236}">
                <a16:creationId xmlns:a16="http://schemas.microsoft.com/office/drawing/2014/main" id="{A30BBC5B-656C-4238-B677-CFE727725352}"/>
              </a:ext>
            </a:extLst>
          </p:cNvPr>
          <p:cNvSpPr/>
          <p:nvPr/>
        </p:nvSpPr>
        <p:spPr>
          <a:xfrm>
            <a:off x="11529268" y="3414018"/>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20" name="Textfeld 19">
            <a:extLst>
              <a:ext uri="{FF2B5EF4-FFF2-40B4-BE49-F238E27FC236}">
                <a16:creationId xmlns:a16="http://schemas.microsoft.com/office/drawing/2014/main" id="{A9872DA5-C8C9-4F78-8618-D67547ED3CD1}"/>
              </a:ext>
            </a:extLst>
          </p:cNvPr>
          <p:cNvSpPr txBox="1"/>
          <p:nvPr/>
        </p:nvSpPr>
        <p:spPr>
          <a:xfrm>
            <a:off x="1982184" y="3567317"/>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2024</a:t>
            </a:r>
          </a:p>
        </p:txBody>
      </p:sp>
      <p:sp>
        <p:nvSpPr>
          <p:cNvPr id="21" name="Textfeld 20">
            <a:extLst>
              <a:ext uri="{FF2B5EF4-FFF2-40B4-BE49-F238E27FC236}">
                <a16:creationId xmlns:a16="http://schemas.microsoft.com/office/drawing/2014/main" id="{5DF3CB05-7547-4812-805F-10256213EB3C}"/>
              </a:ext>
            </a:extLst>
          </p:cNvPr>
          <p:cNvSpPr txBox="1"/>
          <p:nvPr/>
        </p:nvSpPr>
        <p:spPr>
          <a:xfrm>
            <a:off x="894382" y="3569905"/>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2023</a:t>
            </a:r>
          </a:p>
        </p:txBody>
      </p:sp>
      <p:sp>
        <p:nvSpPr>
          <p:cNvPr id="22" name="Textfeld 21">
            <a:extLst>
              <a:ext uri="{FF2B5EF4-FFF2-40B4-BE49-F238E27FC236}">
                <a16:creationId xmlns:a16="http://schemas.microsoft.com/office/drawing/2014/main" id="{A2A55EBC-261E-43B9-BC44-1B823612D466}"/>
              </a:ext>
            </a:extLst>
          </p:cNvPr>
          <p:cNvSpPr txBox="1"/>
          <p:nvPr/>
        </p:nvSpPr>
        <p:spPr>
          <a:xfrm>
            <a:off x="3065003" y="3567316"/>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2025</a:t>
            </a:r>
          </a:p>
        </p:txBody>
      </p:sp>
      <p:sp>
        <p:nvSpPr>
          <p:cNvPr id="23" name="Textfeld 22">
            <a:extLst>
              <a:ext uri="{FF2B5EF4-FFF2-40B4-BE49-F238E27FC236}">
                <a16:creationId xmlns:a16="http://schemas.microsoft.com/office/drawing/2014/main" id="{FCABC431-7E39-4271-88BC-C7C7A6EC5D88}"/>
              </a:ext>
            </a:extLst>
          </p:cNvPr>
          <p:cNvSpPr txBox="1"/>
          <p:nvPr/>
        </p:nvSpPr>
        <p:spPr>
          <a:xfrm>
            <a:off x="4166332" y="3567317"/>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2026</a:t>
            </a:r>
          </a:p>
        </p:txBody>
      </p:sp>
      <p:sp>
        <p:nvSpPr>
          <p:cNvPr id="24" name="Textfeld 23">
            <a:extLst>
              <a:ext uri="{FF2B5EF4-FFF2-40B4-BE49-F238E27FC236}">
                <a16:creationId xmlns:a16="http://schemas.microsoft.com/office/drawing/2014/main" id="{F6AB3FE4-F635-4D1A-B28A-A3740AB504A6}"/>
              </a:ext>
            </a:extLst>
          </p:cNvPr>
          <p:cNvSpPr txBox="1"/>
          <p:nvPr/>
        </p:nvSpPr>
        <p:spPr>
          <a:xfrm>
            <a:off x="5288219" y="3564726"/>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2027</a:t>
            </a:r>
          </a:p>
        </p:txBody>
      </p:sp>
      <p:sp>
        <p:nvSpPr>
          <p:cNvPr id="25" name="Textfeld 24">
            <a:extLst>
              <a:ext uri="{FF2B5EF4-FFF2-40B4-BE49-F238E27FC236}">
                <a16:creationId xmlns:a16="http://schemas.microsoft.com/office/drawing/2014/main" id="{5F85A975-2A71-45EF-82E2-D2D03422FC9A}"/>
              </a:ext>
            </a:extLst>
          </p:cNvPr>
          <p:cNvSpPr txBox="1"/>
          <p:nvPr/>
        </p:nvSpPr>
        <p:spPr>
          <a:xfrm>
            <a:off x="6366700" y="3568564"/>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2028</a:t>
            </a:r>
          </a:p>
        </p:txBody>
      </p:sp>
      <p:sp>
        <p:nvSpPr>
          <p:cNvPr id="26" name="Textfeld 25">
            <a:extLst>
              <a:ext uri="{FF2B5EF4-FFF2-40B4-BE49-F238E27FC236}">
                <a16:creationId xmlns:a16="http://schemas.microsoft.com/office/drawing/2014/main" id="{F0AB2D6A-6547-49D2-B758-943E28AA362B}"/>
              </a:ext>
            </a:extLst>
          </p:cNvPr>
          <p:cNvSpPr txBox="1"/>
          <p:nvPr/>
        </p:nvSpPr>
        <p:spPr>
          <a:xfrm>
            <a:off x="7477346" y="3543691"/>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2029</a:t>
            </a:r>
          </a:p>
        </p:txBody>
      </p:sp>
      <p:sp>
        <p:nvSpPr>
          <p:cNvPr id="27" name="Textfeld 26">
            <a:extLst>
              <a:ext uri="{FF2B5EF4-FFF2-40B4-BE49-F238E27FC236}">
                <a16:creationId xmlns:a16="http://schemas.microsoft.com/office/drawing/2014/main" id="{2F7A20B7-595D-46E6-9B61-D7A4AB546FF8}"/>
              </a:ext>
            </a:extLst>
          </p:cNvPr>
          <p:cNvSpPr txBox="1"/>
          <p:nvPr/>
        </p:nvSpPr>
        <p:spPr>
          <a:xfrm>
            <a:off x="8589832" y="3568562"/>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2030</a:t>
            </a:r>
          </a:p>
        </p:txBody>
      </p:sp>
      <p:sp>
        <p:nvSpPr>
          <p:cNvPr id="28" name="Textfeld 27">
            <a:extLst>
              <a:ext uri="{FF2B5EF4-FFF2-40B4-BE49-F238E27FC236}">
                <a16:creationId xmlns:a16="http://schemas.microsoft.com/office/drawing/2014/main" id="{12384485-1F0E-4A6B-8B24-7296A78F84EB}"/>
              </a:ext>
            </a:extLst>
          </p:cNvPr>
          <p:cNvSpPr txBox="1"/>
          <p:nvPr/>
        </p:nvSpPr>
        <p:spPr>
          <a:xfrm>
            <a:off x="9718369" y="3568562"/>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2031</a:t>
            </a:r>
          </a:p>
        </p:txBody>
      </p:sp>
      <p:sp>
        <p:nvSpPr>
          <p:cNvPr id="29" name="Textfeld 28">
            <a:extLst>
              <a:ext uri="{FF2B5EF4-FFF2-40B4-BE49-F238E27FC236}">
                <a16:creationId xmlns:a16="http://schemas.microsoft.com/office/drawing/2014/main" id="{5886B926-3899-4966-A540-6FF910CE2CD9}"/>
              </a:ext>
            </a:extLst>
          </p:cNvPr>
          <p:cNvSpPr txBox="1"/>
          <p:nvPr/>
        </p:nvSpPr>
        <p:spPr>
          <a:xfrm>
            <a:off x="11565328" y="3539855"/>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2036</a:t>
            </a:r>
          </a:p>
        </p:txBody>
      </p:sp>
      <p:cxnSp>
        <p:nvCxnSpPr>
          <p:cNvPr id="30" name="Gerade Verbindung mit Pfeil 29">
            <a:extLst>
              <a:ext uri="{FF2B5EF4-FFF2-40B4-BE49-F238E27FC236}">
                <a16:creationId xmlns:a16="http://schemas.microsoft.com/office/drawing/2014/main" id="{1C0B7A10-641D-49C8-8D4F-DB1256B959A3}"/>
              </a:ext>
            </a:extLst>
          </p:cNvPr>
          <p:cNvCxnSpPr>
            <a:cxnSpLocks/>
            <a:stCxn id="10" idx="6"/>
            <a:endCxn id="11" idx="2"/>
          </p:cNvCxnSpPr>
          <p:nvPr/>
        </p:nvCxnSpPr>
        <p:spPr>
          <a:xfrm flipV="1">
            <a:off x="1374090" y="3693198"/>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902C49D8-32B7-4C67-8C9D-F62134221486}"/>
              </a:ext>
            </a:extLst>
          </p:cNvPr>
          <p:cNvSpPr txBox="1"/>
          <p:nvPr/>
        </p:nvSpPr>
        <p:spPr>
          <a:xfrm>
            <a:off x="615884" y="2393996"/>
            <a:ext cx="1012980" cy="936427"/>
          </a:xfrm>
          <a:prstGeom prst="roundRect">
            <a:avLst/>
          </a:prstGeom>
          <a:no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err="1"/>
              <a:t>Sammlung,Entsorgung</a:t>
            </a:r>
            <a:r>
              <a:rPr lang="de-DE" sz="1100" dirty="0"/>
              <a:t> und darstellen der Batteriekapazität geregelt </a:t>
            </a:r>
          </a:p>
        </p:txBody>
      </p:sp>
      <p:cxnSp>
        <p:nvCxnSpPr>
          <p:cNvPr id="32" name="Gerade Verbindung mit Pfeil 31">
            <a:extLst>
              <a:ext uri="{FF2B5EF4-FFF2-40B4-BE49-F238E27FC236}">
                <a16:creationId xmlns:a16="http://schemas.microsoft.com/office/drawing/2014/main" id="{C049F51E-17E7-46EA-979B-1E0F68B0DC36}"/>
              </a:ext>
            </a:extLst>
          </p:cNvPr>
          <p:cNvCxnSpPr>
            <a:cxnSpLocks/>
          </p:cNvCxnSpPr>
          <p:nvPr/>
        </p:nvCxnSpPr>
        <p:spPr>
          <a:xfrm flipV="1">
            <a:off x="2451322" y="3694444"/>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BD66484B-2D69-42CD-8FA9-55594745B8A0}"/>
              </a:ext>
            </a:extLst>
          </p:cNvPr>
          <p:cNvCxnSpPr>
            <a:cxnSpLocks/>
          </p:cNvCxnSpPr>
          <p:nvPr/>
        </p:nvCxnSpPr>
        <p:spPr>
          <a:xfrm flipV="1">
            <a:off x="3562591" y="3690603"/>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EECEB8FB-E334-4656-8BB3-ECFFA5AB12C3}"/>
              </a:ext>
            </a:extLst>
          </p:cNvPr>
          <p:cNvCxnSpPr>
            <a:cxnSpLocks/>
          </p:cNvCxnSpPr>
          <p:nvPr/>
        </p:nvCxnSpPr>
        <p:spPr>
          <a:xfrm flipV="1">
            <a:off x="4640371" y="3667484"/>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749464FA-FD3D-485E-A164-1AD53D491AB9}"/>
              </a:ext>
            </a:extLst>
          </p:cNvPr>
          <p:cNvCxnSpPr>
            <a:cxnSpLocks/>
          </p:cNvCxnSpPr>
          <p:nvPr/>
        </p:nvCxnSpPr>
        <p:spPr>
          <a:xfrm flipV="1">
            <a:off x="5748088" y="3665735"/>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22EF216C-ACB4-497C-9EC4-1973A0D10999}"/>
              </a:ext>
            </a:extLst>
          </p:cNvPr>
          <p:cNvCxnSpPr>
            <a:cxnSpLocks/>
          </p:cNvCxnSpPr>
          <p:nvPr/>
        </p:nvCxnSpPr>
        <p:spPr>
          <a:xfrm flipV="1">
            <a:off x="6835820" y="3688014"/>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AEF46EA7-D2A4-4F8C-A009-36E9571F6656}"/>
              </a:ext>
            </a:extLst>
          </p:cNvPr>
          <p:cNvCxnSpPr>
            <a:cxnSpLocks/>
          </p:cNvCxnSpPr>
          <p:nvPr/>
        </p:nvCxnSpPr>
        <p:spPr>
          <a:xfrm flipV="1">
            <a:off x="7953458" y="3678933"/>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CC1043B9-FB35-45AB-9B0F-102D92A5FBCA}"/>
              </a:ext>
            </a:extLst>
          </p:cNvPr>
          <p:cNvCxnSpPr>
            <a:cxnSpLocks/>
          </p:cNvCxnSpPr>
          <p:nvPr/>
        </p:nvCxnSpPr>
        <p:spPr>
          <a:xfrm flipV="1">
            <a:off x="9069753" y="3688013"/>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D8A51AD2-1496-4102-BBA0-33BC8643736B}"/>
              </a:ext>
            </a:extLst>
          </p:cNvPr>
          <p:cNvCxnSpPr>
            <a:cxnSpLocks/>
          </p:cNvCxnSpPr>
          <p:nvPr/>
        </p:nvCxnSpPr>
        <p:spPr>
          <a:xfrm>
            <a:off x="10185741" y="3688014"/>
            <a:ext cx="533916" cy="6430"/>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039B61EF-75F5-429B-A540-FAAD7155BAC7}"/>
              </a:ext>
            </a:extLst>
          </p:cNvPr>
          <p:cNvCxnSpPr>
            <a:cxnSpLocks/>
            <a:stCxn id="31" idx="2"/>
            <a:endCxn id="10" idx="0"/>
          </p:cNvCxnSpPr>
          <p:nvPr/>
        </p:nvCxnSpPr>
        <p:spPr>
          <a:xfrm>
            <a:off x="1122374" y="3330423"/>
            <a:ext cx="0" cy="111059"/>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28D447F8-8EBE-47DD-9126-F028091D6D8B}"/>
              </a:ext>
            </a:extLst>
          </p:cNvPr>
          <p:cNvCxnSpPr>
            <a:cxnSpLocks/>
          </p:cNvCxnSpPr>
          <p:nvPr/>
        </p:nvCxnSpPr>
        <p:spPr>
          <a:xfrm>
            <a:off x="2193862" y="3946156"/>
            <a:ext cx="1" cy="404002"/>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Textfeld 41">
            <a:extLst>
              <a:ext uri="{FF2B5EF4-FFF2-40B4-BE49-F238E27FC236}">
                <a16:creationId xmlns:a16="http://schemas.microsoft.com/office/drawing/2014/main" id="{936DAC89-FE7A-4D2E-82E3-774A6CF568DE}"/>
              </a:ext>
            </a:extLst>
          </p:cNvPr>
          <p:cNvSpPr txBox="1"/>
          <p:nvPr/>
        </p:nvSpPr>
        <p:spPr>
          <a:xfrm>
            <a:off x="1491893" y="4331867"/>
            <a:ext cx="980582"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24: CO2 Fußabdruck Methodik entwickelt </a:t>
            </a:r>
          </a:p>
        </p:txBody>
      </p:sp>
      <p:cxnSp>
        <p:nvCxnSpPr>
          <p:cNvPr id="43" name="Gerader Verbinder 42">
            <a:extLst>
              <a:ext uri="{FF2B5EF4-FFF2-40B4-BE49-F238E27FC236}">
                <a16:creationId xmlns:a16="http://schemas.microsoft.com/office/drawing/2014/main" id="{D8F85180-EB62-4A37-8057-C75F2717A594}"/>
              </a:ext>
            </a:extLst>
          </p:cNvPr>
          <p:cNvCxnSpPr>
            <a:cxnSpLocks/>
            <a:stCxn id="46" idx="2"/>
            <a:endCxn id="13" idx="0"/>
          </p:cNvCxnSpPr>
          <p:nvPr/>
        </p:nvCxnSpPr>
        <p:spPr>
          <a:xfrm flipH="1">
            <a:off x="4396527" y="2330089"/>
            <a:ext cx="14068" cy="1111392"/>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213FF1EF-B896-4530-9ACA-E7593B048610}"/>
              </a:ext>
            </a:extLst>
          </p:cNvPr>
          <p:cNvCxnSpPr>
            <a:cxnSpLocks/>
            <a:stCxn id="45" idx="2"/>
            <a:endCxn id="12" idx="0"/>
          </p:cNvCxnSpPr>
          <p:nvPr/>
        </p:nvCxnSpPr>
        <p:spPr>
          <a:xfrm>
            <a:off x="3277798" y="3247424"/>
            <a:ext cx="15198" cy="19405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Textfeld 44">
            <a:extLst>
              <a:ext uri="{FF2B5EF4-FFF2-40B4-BE49-F238E27FC236}">
                <a16:creationId xmlns:a16="http://schemas.microsoft.com/office/drawing/2014/main" id="{797C714A-9A5E-4FA1-939E-546F408EC1FA}"/>
              </a:ext>
            </a:extLst>
          </p:cNvPr>
          <p:cNvSpPr txBox="1"/>
          <p:nvPr/>
        </p:nvSpPr>
        <p:spPr>
          <a:xfrm>
            <a:off x="2641100" y="2498283"/>
            <a:ext cx="1273395" cy="749141"/>
          </a:xfrm>
          <a:prstGeom prst="roundRect">
            <a:avLst/>
          </a:prstGeom>
          <a:solidFill>
            <a:schemeClr val="tx2">
              <a:lumMod val="40000"/>
              <a:lumOff val="60000"/>
            </a:schemeClr>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Juli 25: Einhalten Lieferkette Due </a:t>
            </a:r>
            <a:r>
              <a:rPr lang="de-DE" sz="1100" dirty="0" err="1"/>
              <a:t>Dilligence</a:t>
            </a:r>
            <a:r>
              <a:rPr lang="de-DE" sz="1100" dirty="0"/>
              <a:t> – Sozial &amp; Umwelt</a:t>
            </a:r>
          </a:p>
        </p:txBody>
      </p:sp>
      <p:sp>
        <p:nvSpPr>
          <p:cNvPr id="46" name="Textfeld 45">
            <a:extLst>
              <a:ext uri="{FF2B5EF4-FFF2-40B4-BE49-F238E27FC236}">
                <a16:creationId xmlns:a16="http://schemas.microsoft.com/office/drawing/2014/main" id="{6524185B-E50A-41D1-9873-F97CEF7F5F2D}"/>
              </a:ext>
            </a:extLst>
          </p:cNvPr>
          <p:cNvSpPr txBox="1"/>
          <p:nvPr/>
        </p:nvSpPr>
        <p:spPr>
          <a:xfrm>
            <a:off x="3773897" y="1206377"/>
            <a:ext cx="1273395" cy="1123712"/>
          </a:xfrm>
          <a:prstGeom prst="roundRect">
            <a:avLst/>
          </a:prstGeom>
          <a:no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26: Minimum Recyclingeffizienz </a:t>
            </a:r>
          </a:p>
          <a:p>
            <a:pPr marL="171450" indent="-171450">
              <a:buClr>
                <a:schemeClr val="accent1"/>
              </a:buClr>
              <a:buFontTx/>
              <a:buChar char="-"/>
            </a:pPr>
            <a:r>
              <a:rPr lang="de-DE" sz="1100" dirty="0"/>
              <a:t>65% für Li-Ion</a:t>
            </a:r>
          </a:p>
          <a:p>
            <a:pPr marL="171450" indent="-171450">
              <a:buClr>
                <a:schemeClr val="accent1"/>
              </a:buClr>
              <a:buFontTx/>
              <a:buChar char="-"/>
            </a:pPr>
            <a:r>
              <a:rPr lang="de-DE" sz="1100" dirty="0"/>
              <a:t>75% für Blei</a:t>
            </a:r>
          </a:p>
          <a:p>
            <a:pPr marL="171450" indent="-171450">
              <a:buClr>
                <a:schemeClr val="accent1"/>
              </a:buClr>
              <a:buFontTx/>
              <a:buChar char="-"/>
            </a:pPr>
            <a:r>
              <a:rPr lang="de-DE" sz="1100" dirty="0"/>
              <a:t>80% </a:t>
            </a:r>
            <a:r>
              <a:rPr lang="de-DE" sz="1100" dirty="0" err="1"/>
              <a:t>NiCd</a:t>
            </a:r>
            <a:endParaRPr lang="de-DE" sz="1100" dirty="0"/>
          </a:p>
          <a:p>
            <a:pPr marL="171450" indent="-171450">
              <a:buClr>
                <a:schemeClr val="accent1"/>
              </a:buClr>
              <a:buFontTx/>
              <a:buChar char="-"/>
            </a:pPr>
            <a:r>
              <a:rPr lang="de-DE" sz="1100" dirty="0"/>
              <a:t>50% andere</a:t>
            </a:r>
          </a:p>
        </p:txBody>
      </p:sp>
      <p:sp>
        <p:nvSpPr>
          <p:cNvPr id="47" name="Textfeld 46">
            <a:extLst>
              <a:ext uri="{FF2B5EF4-FFF2-40B4-BE49-F238E27FC236}">
                <a16:creationId xmlns:a16="http://schemas.microsoft.com/office/drawing/2014/main" id="{EC4BE8D2-67F2-4A59-81E9-9CF4277751E2}"/>
              </a:ext>
            </a:extLst>
          </p:cNvPr>
          <p:cNvSpPr txBox="1"/>
          <p:nvPr/>
        </p:nvSpPr>
        <p:spPr>
          <a:xfrm>
            <a:off x="2804903" y="4115704"/>
            <a:ext cx="980582"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25: CO2 Fußabdruck Deklaration von EV</a:t>
            </a:r>
          </a:p>
        </p:txBody>
      </p:sp>
      <p:sp>
        <p:nvSpPr>
          <p:cNvPr id="48" name="Textfeld 47">
            <a:extLst>
              <a:ext uri="{FF2B5EF4-FFF2-40B4-BE49-F238E27FC236}">
                <a16:creationId xmlns:a16="http://schemas.microsoft.com/office/drawing/2014/main" id="{3C2E7E25-A596-4AAB-8EFA-90710B8DDE9D}"/>
              </a:ext>
            </a:extLst>
          </p:cNvPr>
          <p:cNvSpPr txBox="1"/>
          <p:nvPr/>
        </p:nvSpPr>
        <p:spPr>
          <a:xfrm>
            <a:off x="615883" y="1404008"/>
            <a:ext cx="1012980" cy="749141"/>
          </a:xfrm>
          <a:prstGeom prst="roundRect">
            <a:avLst/>
          </a:prstGeom>
          <a:no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Sammelquote für „Portable </a:t>
            </a:r>
            <a:r>
              <a:rPr lang="de-DE" sz="1100" dirty="0" err="1"/>
              <a:t>Batteries</a:t>
            </a:r>
            <a:r>
              <a:rPr lang="de-DE" sz="1100" dirty="0"/>
              <a:t>“</a:t>
            </a:r>
          </a:p>
          <a:p>
            <a:pPr>
              <a:buClr>
                <a:schemeClr val="accent1"/>
              </a:buClr>
            </a:pPr>
            <a:r>
              <a:rPr lang="de-DE" sz="1100" dirty="0"/>
              <a:t>bei 45% </a:t>
            </a:r>
          </a:p>
        </p:txBody>
      </p:sp>
      <p:cxnSp>
        <p:nvCxnSpPr>
          <p:cNvPr id="49" name="Gerader Verbinder 48">
            <a:extLst>
              <a:ext uri="{FF2B5EF4-FFF2-40B4-BE49-F238E27FC236}">
                <a16:creationId xmlns:a16="http://schemas.microsoft.com/office/drawing/2014/main" id="{9AAB942C-E4B1-4D8E-B6DF-E37AC67A9959}"/>
              </a:ext>
            </a:extLst>
          </p:cNvPr>
          <p:cNvCxnSpPr>
            <a:cxnSpLocks/>
            <a:stCxn id="48" idx="2"/>
            <a:endCxn id="31" idx="0"/>
          </p:cNvCxnSpPr>
          <p:nvPr/>
        </p:nvCxnSpPr>
        <p:spPr>
          <a:xfrm>
            <a:off x="1122373" y="2153149"/>
            <a:ext cx="1" cy="240847"/>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Textfeld 49">
            <a:extLst>
              <a:ext uri="{FF2B5EF4-FFF2-40B4-BE49-F238E27FC236}">
                <a16:creationId xmlns:a16="http://schemas.microsoft.com/office/drawing/2014/main" id="{C1A62116-83DC-4453-A874-2BB37882A160}"/>
              </a:ext>
            </a:extLst>
          </p:cNvPr>
          <p:cNvSpPr txBox="1"/>
          <p:nvPr/>
        </p:nvSpPr>
        <p:spPr>
          <a:xfrm>
            <a:off x="6059529" y="2498283"/>
            <a:ext cx="1063323"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28: Sammelquote für „Portable“</a:t>
            </a:r>
          </a:p>
          <a:p>
            <a:pPr>
              <a:buClr>
                <a:schemeClr val="accent1"/>
              </a:buClr>
            </a:pPr>
            <a:r>
              <a:rPr lang="de-DE" sz="1100" dirty="0"/>
              <a:t>Bei 63% </a:t>
            </a:r>
          </a:p>
        </p:txBody>
      </p:sp>
      <p:cxnSp>
        <p:nvCxnSpPr>
          <p:cNvPr id="51" name="Gerader Verbinder 50">
            <a:extLst>
              <a:ext uri="{FF2B5EF4-FFF2-40B4-BE49-F238E27FC236}">
                <a16:creationId xmlns:a16="http://schemas.microsoft.com/office/drawing/2014/main" id="{42A088B4-A839-40F1-81C0-7741F905832A}"/>
              </a:ext>
            </a:extLst>
          </p:cNvPr>
          <p:cNvCxnSpPr>
            <a:cxnSpLocks/>
            <a:stCxn id="15" idx="0"/>
            <a:endCxn id="50" idx="2"/>
          </p:cNvCxnSpPr>
          <p:nvPr/>
        </p:nvCxnSpPr>
        <p:spPr>
          <a:xfrm flipH="1" flipV="1">
            <a:off x="6591191" y="3247424"/>
            <a:ext cx="3602" cy="195303"/>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Textfeld 51">
            <a:extLst>
              <a:ext uri="{FF2B5EF4-FFF2-40B4-BE49-F238E27FC236}">
                <a16:creationId xmlns:a16="http://schemas.microsoft.com/office/drawing/2014/main" id="{59F55961-2CA2-4A42-8351-DD3974024DA3}"/>
              </a:ext>
            </a:extLst>
          </p:cNvPr>
          <p:cNvSpPr txBox="1"/>
          <p:nvPr/>
        </p:nvSpPr>
        <p:spPr>
          <a:xfrm>
            <a:off x="6104501" y="1001370"/>
            <a:ext cx="980582" cy="1276618"/>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28: Rückgewinnungsraten von:</a:t>
            </a:r>
          </a:p>
          <a:p>
            <a:pPr>
              <a:buClr>
                <a:schemeClr val="accent1"/>
              </a:buClr>
            </a:pPr>
            <a:r>
              <a:rPr lang="de-DE" sz="1100" dirty="0"/>
              <a:t>- 90% Cobalt, Kupfer, Nickel, Blei</a:t>
            </a:r>
          </a:p>
          <a:p>
            <a:pPr>
              <a:buClr>
                <a:schemeClr val="accent1"/>
              </a:buClr>
            </a:pPr>
            <a:r>
              <a:rPr lang="de-DE" sz="1100" dirty="0"/>
              <a:t>- 50% Lithium</a:t>
            </a:r>
          </a:p>
        </p:txBody>
      </p:sp>
      <p:cxnSp>
        <p:nvCxnSpPr>
          <p:cNvPr id="53" name="Gerader Verbinder 52">
            <a:extLst>
              <a:ext uri="{FF2B5EF4-FFF2-40B4-BE49-F238E27FC236}">
                <a16:creationId xmlns:a16="http://schemas.microsoft.com/office/drawing/2014/main" id="{F2A1E748-AEA5-4DB4-A0C5-DB93196DB146}"/>
              </a:ext>
            </a:extLst>
          </p:cNvPr>
          <p:cNvCxnSpPr>
            <a:cxnSpLocks/>
            <a:stCxn id="50" idx="0"/>
            <a:endCxn id="52" idx="2"/>
          </p:cNvCxnSpPr>
          <p:nvPr/>
        </p:nvCxnSpPr>
        <p:spPr>
          <a:xfrm flipV="1">
            <a:off x="6591191" y="2277988"/>
            <a:ext cx="3601" cy="22029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feld 53">
            <a:extLst>
              <a:ext uri="{FF2B5EF4-FFF2-40B4-BE49-F238E27FC236}">
                <a16:creationId xmlns:a16="http://schemas.microsoft.com/office/drawing/2014/main" id="{818DF538-EDC2-4496-9A2F-F9BFD50537F7}"/>
              </a:ext>
            </a:extLst>
          </p:cNvPr>
          <p:cNvSpPr txBox="1"/>
          <p:nvPr/>
        </p:nvSpPr>
        <p:spPr>
          <a:xfrm>
            <a:off x="9297327" y="2435440"/>
            <a:ext cx="1273395" cy="749141"/>
          </a:xfrm>
          <a:prstGeom prst="roundRect">
            <a:avLst/>
          </a:prstGeom>
          <a:no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Minimum Recyclingeffizienz </a:t>
            </a:r>
          </a:p>
          <a:p>
            <a:pPr marL="171450" indent="-171450">
              <a:buClr>
                <a:schemeClr val="accent1"/>
              </a:buClr>
              <a:buFontTx/>
              <a:buChar char="-"/>
            </a:pPr>
            <a:r>
              <a:rPr lang="de-DE" sz="1100" dirty="0"/>
              <a:t>70% für Li-Ion</a:t>
            </a:r>
          </a:p>
          <a:p>
            <a:pPr marL="171450" indent="-171450">
              <a:buClr>
                <a:schemeClr val="accent1"/>
              </a:buClr>
              <a:buFontTx/>
              <a:buChar char="-"/>
            </a:pPr>
            <a:r>
              <a:rPr lang="de-DE" sz="1100" dirty="0"/>
              <a:t>80% für Blei</a:t>
            </a:r>
          </a:p>
        </p:txBody>
      </p:sp>
      <p:cxnSp>
        <p:nvCxnSpPr>
          <p:cNvPr id="55" name="Gerader Verbinder 54">
            <a:extLst>
              <a:ext uri="{FF2B5EF4-FFF2-40B4-BE49-F238E27FC236}">
                <a16:creationId xmlns:a16="http://schemas.microsoft.com/office/drawing/2014/main" id="{87D784B0-AC73-4585-9B1F-014F5CAB365F}"/>
              </a:ext>
            </a:extLst>
          </p:cNvPr>
          <p:cNvCxnSpPr>
            <a:cxnSpLocks/>
            <a:stCxn id="54" idx="2"/>
            <a:endCxn id="18" idx="0"/>
          </p:cNvCxnSpPr>
          <p:nvPr/>
        </p:nvCxnSpPr>
        <p:spPr>
          <a:xfrm flipH="1">
            <a:off x="9922791" y="3184581"/>
            <a:ext cx="11234" cy="258143"/>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BC253412-51B6-4F74-A42B-05F02C3F72B6}"/>
              </a:ext>
            </a:extLst>
          </p:cNvPr>
          <p:cNvSpPr/>
          <p:nvPr/>
        </p:nvSpPr>
        <p:spPr>
          <a:xfrm>
            <a:off x="10726029" y="3414018"/>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57" name="Textfeld 56">
            <a:extLst>
              <a:ext uri="{FF2B5EF4-FFF2-40B4-BE49-F238E27FC236}">
                <a16:creationId xmlns:a16="http://schemas.microsoft.com/office/drawing/2014/main" id="{4C22612C-A06F-4D2B-830F-09381FFC616F}"/>
              </a:ext>
            </a:extLst>
          </p:cNvPr>
          <p:cNvSpPr txBox="1"/>
          <p:nvPr/>
        </p:nvSpPr>
        <p:spPr>
          <a:xfrm>
            <a:off x="10773324" y="3539856"/>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2032</a:t>
            </a:r>
          </a:p>
        </p:txBody>
      </p:sp>
      <p:sp>
        <p:nvSpPr>
          <p:cNvPr id="58" name="Textfeld 57">
            <a:extLst>
              <a:ext uri="{FF2B5EF4-FFF2-40B4-BE49-F238E27FC236}">
                <a16:creationId xmlns:a16="http://schemas.microsoft.com/office/drawing/2014/main" id="{5D3D44C1-9699-4D3E-87CD-62FEFC20CA8A}"/>
              </a:ext>
            </a:extLst>
          </p:cNvPr>
          <p:cNvSpPr txBox="1"/>
          <p:nvPr/>
        </p:nvSpPr>
        <p:spPr>
          <a:xfrm>
            <a:off x="10498689" y="4392128"/>
            <a:ext cx="980582" cy="1276618"/>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26: Rückgewinnungsraten von:</a:t>
            </a:r>
          </a:p>
          <a:p>
            <a:pPr>
              <a:buClr>
                <a:schemeClr val="accent1"/>
              </a:buClr>
            </a:pPr>
            <a:r>
              <a:rPr lang="de-DE" sz="1100" dirty="0"/>
              <a:t>- 95% Cobalt, Kupfer, Nickel, Blei</a:t>
            </a:r>
          </a:p>
          <a:p>
            <a:pPr>
              <a:buClr>
                <a:schemeClr val="accent1"/>
              </a:buClr>
            </a:pPr>
            <a:r>
              <a:rPr lang="de-DE" sz="1100" dirty="0"/>
              <a:t>- 80% Lithium</a:t>
            </a:r>
          </a:p>
        </p:txBody>
      </p:sp>
      <p:cxnSp>
        <p:nvCxnSpPr>
          <p:cNvPr id="59" name="Gerader Verbinder 58">
            <a:extLst>
              <a:ext uri="{FF2B5EF4-FFF2-40B4-BE49-F238E27FC236}">
                <a16:creationId xmlns:a16="http://schemas.microsoft.com/office/drawing/2014/main" id="{14710DEE-14D5-41DD-B45F-05E12F16A9EA}"/>
              </a:ext>
            </a:extLst>
          </p:cNvPr>
          <p:cNvCxnSpPr>
            <a:cxnSpLocks/>
            <a:stCxn id="56" idx="4"/>
            <a:endCxn id="58" idx="0"/>
          </p:cNvCxnSpPr>
          <p:nvPr/>
        </p:nvCxnSpPr>
        <p:spPr>
          <a:xfrm>
            <a:off x="10977746" y="3917451"/>
            <a:ext cx="11234" cy="474677"/>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Textfeld 59">
            <a:extLst>
              <a:ext uri="{FF2B5EF4-FFF2-40B4-BE49-F238E27FC236}">
                <a16:creationId xmlns:a16="http://schemas.microsoft.com/office/drawing/2014/main" id="{0CC56E51-ECD0-47C0-BA4D-8637623F4A43}"/>
              </a:ext>
            </a:extLst>
          </p:cNvPr>
          <p:cNvSpPr txBox="1"/>
          <p:nvPr/>
        </p:nvSpPr>
        <p:spPr>
          <a:xfrm>
            <a:off x="9317376" y="1514631"/>
            <a:ext cx="1233298"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Sammelquote für „Portable“</a:t>
            </a:r>
          </a:p>
          <a:p>
            <a:pPr>
              <a:buClr>
                <a:schemeClr val="accent1"/>
              </a:buClr>
            </a:pPr>
            <a:r>
              <a:rPr lang="de-DE" sz="1100" dirty="0"/>
              <a:t>Bei 63% </a:t>
            </a:r>
          </a:p>
        </p:txBody>
      </p:sp>
      <p:cxnSp>
        <p:nvCxnSpPr>
          <p:cNvPr id="61" name="Gerader Verbinder 60">
            <a:extLst>
              <a:ext uri="{FF2B5EF4-FFF2-40B4-BE49-F238E27FC236}">
                <a16:creationId xmlns:a16="http://schemas.microsoft.com/office/drawing/2014/main" id="{A8C70481-3233-437A-A3A3-14396B4DB0EE}"/>
              </a:ext>
            </a:extLst>
          </p:cNvPr>
          <p:cNvCxnSpPr>
            <a:cxnSpLocks/>
            <a:stCxn id="60" idx="2"/>
            <a:endCxn id="54" idx="0"/>
          </p:cNvCxnSpPr>
          <p:nvPr/>
        </p:nvCxnSpPr>
        <p:spPr>
          <a:xfrm>
            <a:off x="9934025" y="2263772"/>
            <a:ext cx="0" cy="171668"/>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Textfeld 61">
            <a:extLst>
              <a:ext uri="{FF2B5EF4-FFF2-40B4-BE49-F238E27FC236}">
                <a16:creationId xmlns:a16="http://schemas.microsoft.com/office/drawing/2014/main" id="{C8E6340A-A5A5-4C66-89ED-8CE7ED68822C}"/>
              </a:ext>
            </a:extLst>
          </p:cNvPr>
          <p:cNvSpPr txBox="1"/>
          <p:nvPr/>
        </p:nvSpPr>
        <p:spPr>
          <a:xfrm>
            <a:off x="3845258" y="4509335"/>
            <a:ext cx="1130671"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26: CO2 Fußabdruck Deklaration von Industriebatterien</a:t>
            </a:r>
          </a:p>
        </p:txBody>
      </p:sp>
      <p:cxnSp>
        <p:nvCxnSpPr>
          <p:cNvPr id="63" name="Gerader Verbinder 62">
            <a:extLst>
              <a:ext uri="{FF2B5EF4-FFF2-40B4-BE49-F238E27FC236}">
                <a16:creationId xmlns:a16="http://schemas.microsoft.com/office/drawing/2014/main" id="{8A72FE84-DCEB-44B8-A317-57D933FC1C5C}"/>
              </a:ext>
            </a:extLst>
          </p:cNvPr>
          <p:cNvCxnSpPr>
            <a:cxnSpLocks/>
            <a:stCxn id="13" idx="4"/>
            <a:endCxn id="62" idx="0"/>
          </p:cNvCxnSpPr>
          <p:nvPr/>
        </p:nvCxnSpPr>
        <p:spPr>
          <a:xfrm>
            <a:off x="4396527" y="3944914"/>
            <a:ext cx="14067" cy="564421"/>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feld 63">
            <a:extLst>
              <a:ext uri="{FF2B5EF4-FFF2-40B4-BE49-F238E27FC236}">
                <a16:creationId xmlns:a16="http://schemas.microsoft.com/office/drawing/2014/main" id="{74525C54-709F-4591-BCD1-0D5C97AC49C9}"/>
              </a:ext>
            </a:extLst>
          </p:cNvPr>
          <p:cNvSpPr txBox="1"/>
          <p:nvPr/>
        </p:nvSpPr>
        <p:spPr>
          <a:xfrm>
            <a:off x="6025854" y="4134764"/>
            <a:ext cx="1130671"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28: CO2 Fußabdruck Deklaration von LMT Batterien</a:t>
            </a:r>
          </a:p>
        </p:txBody>
      </p:sp>
      <p:cxnSp>
        <p:nvCxnSpPr>
          <p:cNvPr id="65" name="Gerader Verbinder 64">
            <a:extLst>
              <a:ext uri="{FF2B5EF4-FFF2-40B4-BE49-F238E27FC236}">
                <a16:creationId xmlns:a16="http://schemas.microsoft.com/office/drawing/2014/main" id="{209CBDD2-6852-4B2C-8FE5-E838A7A5BB99}"/>
              </a:ext>
            </a:extLst>
          </p:cNvPr>
          <p:cNvCxnSpPr>
            <a:cxnSpLocks/>
            <a:stCxn id="15" idx="4"/>
            <a:endCxn id="64" idx="0"/>
          </p:cNvCxnSpPr>
          <p:nvPr/>
        </p:nvCxnSpPr>
        <p:spPr>
          <a:xfrm flipH="1">
            <a:off x="6591190" y="3946160"/>
            <a:ext cx="3603" cy="188604"/>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feld 65">
            <a:extLst>
              <a:ext uri="{FF2B5EF4-FFF2-40B4-BE49-F238E27FC236}">
                <a16:creationId xmlns:a16="http://schemas.microsoft.com/office/drawing/2014/main" id="{946B6A85-9DEA-4415-A298-1418F6A63750}"/>
              </a:ext>
            </a:extLst>
          </p:cNvPr>
          <p:cNvSpPr txBox="1"/>
          <p:nvPr/>
        </p:nvSpPr>
        <p:spPr>
          <a:xfrm>
            <a:off x="8149329" y="4341669"/>
            <a:ext cx="1304540"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30: CO2 Fußabdruck Deklaration von Industriebatterien</a:t>
            </a:r>
          </a:p>
        </p:txBody>
      </p:sp>
      <p:cxnSp>
        <p:nvCxnSpPr>
          <p:cNvPr id="67" name="Gerader Verbinder 66">
            <a:extLst>
              <a:ext uri="{FF2B5EF4-FFF2-40B4-BE49-F238E27FC236}">
                <a16:creationId xmlns:a16="http://schemas.microsoft.com/office/drawing/2014/main" id="{A9263540-F869-4894-B53E-1F6318F24B6D}"/>
              </a:ext>
            </a:extLst>
          </p:cNvPr>
          <p:cNvCxnSpPr>
            <a:cxnSpLocks/>
            <a:stCxn id="17" idx="4"/>
            <a:endCxn id="66" idx="0"/>
          </p:cNvCxnSpPr>
          <p:nvPr/>
        </p:nvCxnSpPr>
        <p:spPr>
          <a:xfrm flipH="1">
            <a:off x="8801599" y="3946158"/>
            <a:ext cx="4174" cy="395511"/>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feld 67">
            <a:extLst>
              <a:ext uri="{FF2B5EF4-FFF2-40B4-BE49-F238E27FC236}">
                <a16:creationId xmlns:a16="http://schemas.microsoft.com/office/drawing/2014/main" id="{F23D6CD6-E877-4CB2-8587-B91DD71238FA}"/>
              </a:ext>
            </a:extLst>
          </p:cNvPr>
          <p:cNvSpPr txBox="1"/>
          <p:nvPr/>
        </p:nvSpPr>
        <p:spPr>
          <a:xfrm>
            <a:off x="9317376" y="203634"/>
            <a:ext cx="1233298" cy="1123712"/>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Minimaler </a:t>
            </a:r>
            <a:r>
              <a:rPr lang="de-DE" sz="1100" dirty="0" err="1"/>
              <a:t>Rezyklatanteil</a:t>
            </a:r>
            <a:r>
              <a:rPr lang="de-DE" sz="1100" dirty="0"/>
              <a:t> von:</a:t>
            </a:r>
          </a:p>
          <a:p>
            <a:pPr marL="171450" indent="-171450">
              <a:buClr>
                <a:schemeClr val="accent1"/>
              </a:buClr>
              <a:buFontTx/>
              <a:buChar char="-"/>
            </a:pPr>
            <a:r>
              <a:rPr lang="de-DE" sz="1100" dirty="0"/>
              <a:t>16% Cobalt</a:t>
            </a:r>
          </a:p>
          <a:p>
            <a:pPr marL="171450" indent="-171450">
              <a:buClr>
                <a:schemeClr val="accent1"/>
              </a:buClr>
              <a:buFontTx/>
              <a:buChar char="-"/>
            </a:pPr>
            <a:r>
              <a:rPr lang="de-DE" sz="1100" dirty="0"/>
              <a:t>85% Blei</a:t>
            </a:r>
          </a:p>
          <a:p>
            <a:pPr marL="171450" indent="-171450">
              <a:buClr>
                <a:schemeClr val="accent1"/>
              </a:buClr>
              <a:buFontTx/>
              <a:buChar char="-"/>
            </a:pPr>
            <a:r>
              <a:rPr lang="de-DE" sz="1100" dirty="0"/>
              <a:t>6% Lithium</a:t>
            </a:r>
          </a:p>
          <a:p>
            <a:pPr marL="171450" indent="-171450">
              <a:buClr>
                <a:schemeClr val="accent1"/>
              </a:buClr>
              <a:buFontTx/>
              <a:buChar char="-"/>
            </a:pPr>
            <a:r>
              <a:rPr lang="de-DE" sz="1100" dirty="0"/>
              <a:t>6% Nickel</a:t>
            </a:r>
          </a:p>
        </p:txBody>
      </p:sp>
      <p:cxnSp>
        <p:nvCxnSpPr>
          <p:cNvPr id="69" name="Gerader Verbinder 68">
            <a:extLst>
              <a:ext uri="{FF2B5EF4-FFF2-40B4-BE49-F238E27FC236}">
                <a16:creationId xmlns:a16="http://schemas.microsoft.com/office/drawing/2014/main" id="{5E045513-2664-4361-9E87-37384399EEEA}"/>
              </a:ext>
            </a:extLst>
          </p:cNvPr>
          <p:cNvCxnSpPr>
            <a:cxnSpLocks/>
            <a:stCxn id="68" idx="2"/>
            <a:endCxn id="60" idx="0"/>
          </p:cNvCxnSpPr>
          <p:nvPr/>
        </p:nvCxnSpPr>
        <p:spPr>
          <a:xfrm>
            <a:off x="9934025" y="1327346"/>
            <a:ext cx="0" cy="18728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feld 69">
            <a:extLst>
              <a:ext uri="{FF2B5EF4-FFF2-40B4-BE49-F238E27FC236}">
                <a16:creationId xmlns:a16="http://schemas.microsoft.com/office/drawing/2014/main" id="{4D6ADF32-8210-4828-9258-4EB6B67852F3}"/>
              </a:ext>
            </a:extLst>
          </p:cNvPr>
          <p:cNvSpPr txBox="1"/>
          <p:nvPr/>
        </p:nvSpPr>
        <p:spPr>
          <a:xfrm>
            <a:off x="10912619" y="216465"/>
            <a:ext cx="1233298" cy="1123712"/>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Minimaler </a:t>
            </a:r>
            <a:r>
              <a:rPr lang="de-DE" sz="1100" dirty="0" err="1"/>
              <a:t>Rezyklatanteil</a:t>
            </a:r>
            <a:r>
              <a:rPr lang="de-DE" sz="1100" dirty="0"/>
              <a:t> von:</a:t>
            </a:r>
          </a:p>
          <a:p>
            <a:pPr marL="171450" indent="-171450">
              <a:buClr>
                <a:schemeClr val="accent1"/>
              </a:buClr>
              <a:buFontTx/>
              <a:buChar char="-"/>
            </a:pPr>
            <a:r>
              <a:rPr lang="de-DE" sz="1100" dirty="0"/>
              <a:t>26% Cobalt</a:t>
            </a:r>
          </a:p>
          <a:p>
            <a:pPr marL="171450" indent="-171450">
              <a:buClr>
                <a:schemeClr val="accent1"/>
              </a:buClr>
              <a:buFontTx/>
              <a:buChar char="-"/>
            </a:pPr>
            <a:r>
              <a:rPr lang="de-DE" sz="1100" dirty="0"/>
              <a:t>85% Blei</a:t>
            </a:r>
          </a:p>
          <a:p>
            <a:pPr marL="171450" indent="-171450">
              <a:buClr>
                <a:schemeClr val="accent1"/>
              </a:buClr>
              <a:buFontTx/>
              <a:buChar char="-"/>
            </a:pPr>
            <a:r>
              <a:rPr lang="de-DE" sz="1100" dirty="0"/>
              <a:t>15% Lithium</a:t>
            </a:r>
          </a:p>
          <a:p>
            <a:pPr marL="171450" indent="-171450">
              <a:buClr>
                <a:schemeClr val="accent1"/>
              </a:buClr>
              <a:buFontTx/>
              <a:buChar char="-"/>
            </a:pPr>
            <a:r>
              <a:rPr lang="de-DE" sz="1100" dirty="0"/>
              <a:t>15% Nickel</a:t>
            </a:r>
          </a:p>
        </p:txBody>
      </p:sp>
      <p:cxnSp>
        <p:nvCxnSpPr>
          <p:cNvPr id="71" name="Gerader Verbinder 70">
            <a:extLst>
              <a:ext uri="{FF2B5EF4-FFF2-40B4-BE49-F238E27FC236}">
                <a16:creationId xmlns:a16="http://schemas.microsoft.com/office/drawing/2014/main" id="{3487217A-407B-44CF-93C2-794A0572A101}"/>
              </a:ext>
            </a:extLst>
          </p:cNvPr>
          <p:cNvCxnSpPr>
            <a:cxnSpLocks/>
            <a:endCxn id="19" idx="0"/>
          </p:cNvCxnSpPr>
          <p:nvPr/>
        </p:nvCxnSpPr>
        <p:spPr>
          <a:xfrm>
            <a:off x="11780984" y="1340177"/>
            <a:ext cx="1" cy="2073841"/>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Textfeld 71">
            <a:extLst>
              <a:ext uri="{FF2B5EF4-FFF2-40B4-BE49-F238E27FC236}">
                <a16:creationId xmlns:a16="http://schemas.microsoft.com/office/drawing/2014/main" id="{C7369BFC-969C-48AC-A9CA-A12F91E84367}"/>
              </a:ext>
            </a:extLst>
          </p:cNvPr>
          <p:cNvSpPr txBox="1"/>
          <p:nvPr/>
        </p:nvSpPr>
        <p:spPr>
          <a:xfrm>
            <a:off x="4938539" y="5279714"/>
            <a:ext cx="1130671"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27: Batteriepass für EV-, LMT-, Industriebatterien</a:t>
            </a:r>
          </a:p>
        </p:txBody>
      </p:sp>
      <p:cxnSp>
        <p:nvCxnSpPr>
          <p:cNvPr id="73" name="Gerader Verbinder 72">
            <a:extLst>
              <a:ext uri="{FF2B5EF4-FFF2-40B4-BE49-F238E27FC236}">
                <a16:creationId xmlns:a16="http://schemas.microsoft.com/office/drawing/2014/main" id="{243D4A7E-69C5-444C-BEF4-947F2D5CFAE3}"/>
              </a:ext>
            </a:extLst>
          </p:cNvPr>
          <p:cNvCxnSpPr>
            <a:cxnSpLocks/>
            <a:stCxn id="14" idx="4"/>
            <a:endCxn id="72" idx="0"/>
          </p:cNvCxnSpPr>
          <p:nvPr/>
        </p:nvCxnSpPr>
        <p:spPr>
          <a:xfrm>
            <a:off x="5491341" y="3942319"/>
            <a:ext cx="12534" cy="133739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880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14</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cxnSp>
        <p:nvCxnSpPr>
          <p:cNvPr id="6" name="Gerader Verbinder 5">
            <a:extLst>
              <a:ext uri="{FF2B5EF4-FFF2-40B4-BE49-F238E27FC236}">
                <a16:creationId xmlns:a16="http://schemas.microsoft.com/office/drawing/2014/main" id="{74CB57DC-0989-49FE-9379-7EBB12E191CE}"/>
              </a:ext>
            </a:extLst>
          </p:cNvPr>
          <p:cNvCxnSpPr>
            <a:cxnSpLocks/>
            <a:stCxn id="12" idx="4"/>
            <a:endCxn id="47" idx="0"/>
          </p:cNvCxnSpPr>
          <p:nvPr/>
        </p:nvCxnSpPr>
        <p:spPr>
          <a:xfrm>
            <a:off x="3292996" y="3944912"/>
            <a:ext cx="2198" cy="170792"/>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itel 1">
            <a:extLst>
              <a:ext uri="{FF2B5EF4-FFF2-40B4-BE49-F238E27FC236}">
                <a16:creationId xmlns:a16="http://schemas.microsoft.com/office/drawing/2014/main" id="{130D0810-7ABB-4494-9599-0F460ABD8101}"/>
              </a:ext>
            </a:extLst>
          </p:cNvPr>
          <p:cNvSpPr>
            <a:spLocks noGrp="1"/>
          </p:cNvSpPr>
          <p:nvPr>
            <p:ph type="title"/>
          </p:nvPr>
        </p:nvSpPr>
        <p:spPr>
          <a:xfrm>
            <a:off x="479425" y="395588"/>
            <a:ext cx="11233150" cy="382733"/>
          </a:xfrm>
        </p:spPr>
        <p:txBody>
          <a:bodyPr/>
          <a:lstStyle/>
          <a:p>
            <a:r>
              <a:rPr lang="de-DE" dirty="0"/>
              <a:t>Gesetzlicher Hintergrund</a:t>
            </a:r>
          </a:p>
        </p:txBody>
      </p:sp>
      <p:sp>
        <p:nvSpPr>
          <p:cNvPr id="9" name="Textplatzhalter 8">
            <a:extLst>
              <a:ext uri="{FF2B5EF4-FFF2-40B4-BE49-F238E27FC236}">
                <a16:creationId xmlns:a16="http://schemas.microsoft.com/office/drawing/2014/main" id="{A399A929-9D42-4BFB-9A99-100207CEFBFD}"/>
              </a:ext>
            </a:extLst>
          </p:cNvPr>
          <p:cNvSpPr txBox="1">
            <a:spLocks/>
          </p:cNvSpPr>
          <p:nvPr/>
        </p:nvSpPr>
        <p:spPr>
          <a:xfrm>
            <a:off x="479425" y="778321"/>
            <a:ext cx="11233150" cy="318933"/>
          </a:xfrm>
          <a:prstGeom prst="rect">
            <a:avLst/>
          </a:prstGeom>
        </p:spPr>
        <p:txBody>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Die neue Batterieverordnung</a:t>
            </a:r>
            <a:endParaRPr lang="de-DE" dirty="0"/>
          </a:p>
        </p:txBody>
      </p:sp>
      <p:sp>
        <p:nvSpPr>
          <p:cNvPr id="10" name="Ellipse 9">
            <a:extLst>
              <a:ext uri="{FF2B5EF4-FFF2-40B4-BE49-F238E27FC236}">
                <a16:creationId xmlns:a16="http://schemas.microsoft.com/office/drawing/2014/main" id="{DB7310BA-9AF9-4020-BA50-B198ABA5F321}"/>
              </a:ext>
            </a:extLst>
          </p:cNvPr>
          <p:cNvSpPr/>
          <p:nvPr/>
        </p:nvSpPr>
        <p:spPr>
          <a:xfrm>
            <a:off x="870657" y="3441482"/>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400" b="1" dirty="0">
              <a:solidFill>
                <a:schemeClr val="tx1"/>
              </a:solidFill>
            </a:endParaRPr>
          </a:p>
        </p:txBody>
      </p:sp>
      <p:sp>
        <p:nvSpPr>
          <p:cNvPr id="11" name="Ellipse 10">
            <a:extLst>
              <a:ext uri="{FF2B5EF4-FFF2-40B4-BE49-F238E27FC236}">
                <a16:creationId xmlns:a16="http://schemas.microsoft.com/office/drawing/2014/main" id="{2D11506C-7FF6-4829-B345-55D19863B08D}"/>
              </a:ext>
            </a:extLst>
          </p:cNvPr>
          <p:cNvSpPr/>
          <p:nvPr/>
        </p:nvSpPr>
        <p:spPr>
          <a:xfrm>
            <a:off x="1964047" y="3441481"/>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2" name="Ellipse 11">
            <a:extLst>
              <a:ext uri="{FF2B5EF4-FFF2-40B4-BE49-F238E27FC236}">
                <a16:creationId xmlns:a16="http://schemas.microsoft.com/office/drawing/2014/main" id="{9FE8CC7B-E787-46DB-B341-ADF91FE89924}"/>
              </a:ext>
            </a:extLst>
          </p:cNvPr>
          <p:cNvSpPr/>
          <p:nvPr/>
        </p:nvSpPr>
        <p:spPr>
          <a:xfrm>
            <a:off x="3041279" y="3441479"/>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3" name="Ellipse 12">
            <a:extLst>
              <a:ext uri="{FF2B5EF4-FFF2-40B4-BE49-F238E27FC236}">
                <a16:creationId xmlns:a16="http://schemas.microsoft.com/office/drawing/2014/main" id="{578F129D-0DE4-48B6-ACDE-9D01BF126EF5}"/>
              </a:ext>
            </a:extLst>
          </p:cNvPr>
          <p:cNvSpPr/>
          <p:nvPr/>
        </p:nvSpPr>
        <p:spPr>
          <a:xfrm>
            <a:off x="4144810" y="3441481"/>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4" name="Ellipse 13">
            <a:extLst>
              <a:ext uri="{FF2B5EF4-FFF2-40B4-BE49-F238E27FC236}">
                <a16:creationId xmlns:a16="http://schemas.microsoft.com/office/drawing/2014/main" id="{D2B54A96-0B73-45D5-A451-A88EF0398078}"/>
              </a:ext>
            </a:extLst>
          </p:cNvPr>
          <p:cNvSpPr/>
          <p:nvPr/>
        </p:nvSpPr>
        <p:spPr>
          <a:xfrm>
            <a:off x="5239624" y="3438886"/>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5" name="Ellipse 14">
            <a:extLst>
              <a:ext uri="{FF2B5EF4-FFF2-40B4-BE49-F238E27FC236}">
                <a16:creationId xmlns:a16="http://schemas.microsoft.com/office/drawing/2014/main" id="{D414F4FF-AB44-464F-A2AE-0D09569558C4}"/>
              </a:ext>
            </a:extLst>
          </p:cNvPr>
          <p:cNvSpPr/>
          <p:nvPr/>
        </p:nvSpPr>
        <p:spPr>
          <a:xfrm>
            <a:off x="6343076" y="3442727"/>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6" name="Ellipse 15">
            <a:extLst>
              <a:ext uri="{FF2B5EF4-FFF2-40B4-BE49-F238E27FC236}">
                <a16:creationId xmlns:a16="http://schemas.microsoft.com/office/drawing/2014/main" id="{B873E146-379A-455F-83C1-FAAEB0312FE2}"/>
              </a:ext>
            </a:extLst>
          </p:cNvPr>
          <p:cNvSpPr/>
          <p:nvPr/>
        </p:nvSpPr>
        <p:spPr>
          <a:xfrm>
            <a:off x="7439963" y="3442726"/>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7" name="Ellipse 16">
            <a:extLst>
              <a:ext uri="{FF2B5EF4-FFF2-40B4-BE49-F238E27FC236}">
                <a16:creationId xmlns:a16="http://schemas.microsoft.com/office/drawing/2014/main" id="{F54D439A-6DB0-482B-ABDB-046C8C121E1D}"/>
              </a:ext>
            </a:extLst>
          </p:cNvPr>
          <p:cNvSpPr/>
          <p:nvPr/>
        </p:nvSpPr>
        <p:spPr>
          <a:xfrm>
            <a:off x="8554056" y="3442725"/>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8" name="Ellipse 17">
            <a:extLst>
              <a:ext uri="{FF2B5EF4-FFF2-40B4-BE49-F238E27FC236}">
                <a16:creationId xmlns:a16="http://schemas.microsoft.com/office/drawing/2014/main" id="{5D122373-E535-4DC8-A4CC-57607F3F4257}"/>
              </a:ext>
            </a:extLst>
          </p:cNvPr>
          <p:cNvSpPr/>
          <p:nvPr/>
        </p:nvSpPr>
        <p:spPr>
          <a:xfrm>
            <a:off x="9671074" y="3442724"/>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9" name="Ellipse 18">
            <a:extLst>
              <a:ext uri="{FF2B5EF4-FFF2-40B4-BE49-F238E27FC236}">
                <a16:creationId xmlns:a16="http://schemas.microsoft.com/office/drawing/2014/main" id="{14D4433E-F458-4952-A333-1080CCD13FF2}"/>
              </a:ext>
            </a:extLst>
          </p:cNvPr>
          <p:cNvSpPr/>
          <p:nvPr/>
        </p:nvSpPr>
        <p:spPr>
          <a:xfrm>
            <a:off x="11529268" y="3414018"/>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20" name="Textfeld 19">
            <a:extLst>
              <a:ext uri="{FF2B5EF4-FFF2-40B4-BE49-F238E27FC236}">
                <a16:creationId xmlns:a16="http://schemas.microsoft.com/office/drawing/2014/main" id="{4318A37A-736F-4906-8CDD-D96EFCA12592}"/>
              </a:ext>
            </a:extLst>
          </p:cNvPr>
          <p:cNvSpPr txBox="1"/>
          <p:nvPr/>
        </p:nvSpPr>
        <p:spPr>
          <a:xfrm>
            <a:off x="1982184" y="3567317"/>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2024</a:t>
            </a:r>
          </a:p>
        </p:txBody>
      </p:sp>
      <p:sp>
        <p:nvSpPr>
          <p:cNvPr id="21" name="Textfeld 20">
            <a:extLst>
              <a:ext uri="{FF2B5EF4-FFF2-40B4-BE49-F238E27FC236}">
                <a16:creationId xmlns:a16="http://schemas.microsoft.com/office/drawing/2014/main" id="{EC8C5421-2E3A-4B38-8E69-2C2F74AE4739}"/>
              </a:ext>
            </a:extLst>
          </p:cNvPr>
          <p:cNvSpPr txBox="1"/>
          <p:nvPr/>
        </p:nvSpPr>
        <p:spPr>
          <a:xfrm>
            <a:off x="894382" y="3569905"/>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2023</a:t>
            </a:r>
          </a:p>
        </p:txBody>
      </p:sp>
      <p:sp>
        <p:nvSpPr>
          <p:cNvPr id="22" name="Textfeld 21">
            <a:extLst>
              <a:ext uri="{FF2B5EF4-FFF2-40B4-BE49-F238E27FC236}">
                <a16:creationId xmlns:a16="http://schemas.microsoft.com/office/drawing/2014/main" id="{F20180D7-F116-4A40-A153-DE9D09002FBB}"/>
              </a:ext>
            </a:extLst>
          </p:cNvPr>
          <p:cNvSpPr txBox="1"/>
          <p:nvPr/>
        </p:nvSpPr>
        <p:spPr>
          <a:xfrm>
            <a:off x="3065003" y="3567316"/>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2025</a:t>
            </a:r>
          </a:p>
        </p:txBody>
      </p:sp>
      <p:sp>
        <p:nvSpPr>
          <p:cNvPr id="23" name="Textfeld 22">
            <a:extLst>
              <a:ext uri="{FF2B5EF4-FFF2-40B4-BE49-F238E27FC236}">
                <a16:creationId xmlns:a16="http://schemas.microsoft.com/office/drawing/2014/main" id="{C45B5F5C-14AD-4695-9EE1-A77AC2EA12A3}"/>
              </a:ext>
            </a:extLst>
          </p:cNvPr>
          <p:cNvSpPr txBox="1"/>
          <p:nvPr/>
        </p:nvSpPr>
        <p:spPr>
          <a:xfrm>
            <a:off x="4166332" y="3567317"/>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2026</a:t>
            </a:r>
          </a:p>
        </p:txBody>
      </p:sp>
      <p:sp>
        <p:nvSpPr>
          <p:cNvPr id="24" name="Textfeld 23">
            <a:extLst>
              <a:ext uri="{FF2B5EF4-FFF2-40B4-BE49-F238E27FC236}">
                <a16:creationId xmlns:a16="http://schemas.microsoft.com/office/drawing/2014/main" id="{1157C1A1-662E-4EDF-8EEF-6FF1FC0781BC}"/>
              </a:ext>
            </a:extLst>
          </p:cNvPr>
          <p:cNvSpPr txBox="1"/>
          <p:nvPr/>
        </p:nvSpPr>
        <p:spPr>
          <a:xfrm>
            <a:off x="5288219" y="3564726"/>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2027</a:t>
            </a:r>
          </a:p>
        </p:txBody>
      </p:sp>
      <p:sp>
        <p:nvSpPr>
          <p:cNvPr id="25" name="Textfeld 24">
            <a:extLst>
              <a:ext uri="{FF2B5EF4-FFF2-40B4-BE49-F238E27FC236}">
                <a16:creationId xmlns:a16="http://schemas.microsoft.com/office/drawing/2014/main" id="{7FB7C039-017A-4034-86AD-3491648D2CDB}"/>
              </a:ext>
            </a:extLst>
          </p:cNvPr>
          <p:cNvSpPr txBox="1"/>
          <p:nvPr/>
        </p:nvSpPr>
        <p:spPr>
          <a:xfrm>
            <a:off x="6366700" y="3568564"/>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2028</a:t>
            </a:r>
          </a:p>
        </p:txBody>
      </p:sp>
      <p:sp>
        <p:nvSpPr>
          <p:cNvPr id="26" name="Textfeld 25">
            <a:extLst>
              <a:ext uri="{FF2B5EF4-FFF2-40B4-BE49-F238E27FC236}">
                <a16:creationId xmlns:a16="http://schemas.microsoft.com/office/drawing/2014/main" id="{01F4F269-C498-43E8-90BE-DFDC9A3FECEF}"/>
              </a:ext>
            </a:extLst>
          </p:cNvPr>
          <p:cNvSpPr txBox="1"/>
          <p:nvPr/>
        </p:nvSpPr>
        <p:spPr>
          <a:xfrm>
            <a:off x="7477346" y="3543691"/>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2029</a:t>
            </a:r>
          </a:p>
        </p:txBody>
      </p:sp>
      <p:sp>
        <p:nvSpPr>
          <p:cNvPr id="27" name="Textfeld 26">
            <a:extLst>
              <a:ext uri="{FF2B5EF4-FFF2-40B4-BE49-F238E27FC236}">
                <a16:creationId xmlns:a16="http://schemas.microsoft.com/office/drawing/2014/main" id="{7204CE10-1991-4FE5-84EE-CE0E0F1B5038}"/>
              </a:ext>
            </a:extLst>
          </p:cNvPr>
          <p:cNvSpPr txBox="1"/>
          <p:nvPr/>
        </p:nvSpPr>
        <p:spPr>
          <a:xfrm>
            <a:off x="8589832" y="3568562"/>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2030</a:t>
            </a:r>
          </a:p>
        </p:txBody>
      </p:sp>
      <p:sp>
        <p:nvSpPr>
          <p:cNvPr id="28" name="Textfeld 27">
            <a:extLst>
              <a:ext uri="{FF2B5EF4-FFF2-40B4-BE49-F238E27FC236}">
                <a16:creationId xmlns:a16="http://schemas.microsoft.com/office/drawing/2014/main" id="{D233651B-3D73-4E43-9470-AF76DC2E07C9}"/>
              </a:ext>
            </a:extLst>
          </p:cNvPr>
          <p:cNvSpPr txBox="1"/>
          <p:nvPr/>
        </p:nvSpPr>
        <p:spPr>
          <a:xfrm>
            <a:off x="9718369" y="3568562"/>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2031</a:t>
            </a:r>
          </a:p>
        </p:txBody>
      </p:sp>
      <p:sp>
        <p:nvSpPr>
          <p:cNvPr id="29" name="Textfeld 28">
            <a:extLst>
              <a:ext uri="{FF2B5EF4-FFF2-40B4-BE49-F238E27FC236}">
                <a16:creationId xmlns:a16="http://schemas.microsoft.com/office/drawing/2014/main" id="{1389B264-FD09-4F23-B09D-3BD60D54E605}"/>
              </a:ext>
            </a:extLst>
          </p:cNvPr>
          <p:cNvSpPr txBox="1"/>
          <p:nvPr/>
        </p:nvSpPr>
        <p:spPr>
          <a:xfrm>
            <a:off x="11565328" y="3539855"/>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2036</a:t>
            </a:r>
          </a:p>
        </p:txBody>
      </p:sp>
      <p:cxnSp>
        <p:nvCxnSpPr>
          <p:cNvPr id="30" name="Gerade Verbindung mit Pfeil 29">
            <a:extLst>
              <a:ext uri="{FF2B5EF4-FFF2-40B4-BE49-F238E27FC236}">
                <a16:creationId xmlns:a16="http://schemas.microsoft.com/office/drawing/2014/main" id="{A7928193-269E-4796-AFE7-110ED109E320}"/>
              </a:ext>
            </a:extLst>
          </p:cNvPr>
          <p:cNvCxnSpPr>
            <a:cxnSpLocks/>
            <a:stCxn id="10" idx="6"/>
            <a:endCxn id="11" idx="2"/>
          </p:cNvCxnSpPr>
          <p:nvPr/>
        </p:nvCxnSpPr>
        <p:spPr>
          <a:xfrm flipV="1">
            <a:off x="1374090" y="3693198"/>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F870A32A-5989-411B-ADC2-AF6A96F55DB4}"/>
              </a:ext>
            </a:extLst>
          </p:cNvPr>
          <p:cNvSpPr txBox="1"/>
          <p:nvPr/>
        </p:nvSpPr>
        <p:spPr>
          <a:xfrm>
            <a:off x="615884" y="2393996"/>
            <a:ext cx="1012980" cy="936427"/>
          </a:xfrm>
          <a:prstGeom prst="roundRect">
            <a:avLst/>
          </a:prstGeom>
          <a:no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err="1"/>
              <a:t>Sammlung,Entsorgung</a:t>
            </a:r>
            <a:r>
              <a:rPr lang="de-DE" sz="1100" dirty="0"/>
              <a:t> und darstellen der Batteriekapazität geregelt </a:t>
            </a:r>
          </a:p>
        </p:txBody>
      </p:sp>
      <p:cxnSp>
        <p:nvCxnSpPr>
          <p:cNvPr id="32" name="Gerade Verbindung mit Pfeil 31">
            <a:extLst>
              <a:ext uri="{FF2B5EF4-FFF2-40B4-BE49-F238E27FC236}">
                <a16:creationId xmlns:a16="http://schemas.microsoft.com/office/drawing/2014/main" id="{F0C9C64B-F55F-45D7-82F5-0DD1850AE22F}"/>
              </a:ext>
            </a:extLst>
          </p:cNvPr>
          <p:cNvCxnSpPr>
            <a:cxnSpLocks/>
          </p:cNvCxnSpPr>
          <p:nvPr/>
        </p:nvCxnSpPr>
        <p:spPr>
          <a:xfrm flipV="1">
            <a:off x="2451322" y="3694444"/>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DB6164E5-6A18-4FF8-9F7F-27653DD6F764}"/>
              </a:ext>
            </a:extLst>
          </p:cNvPr>
          <p:cNvCxnSpPr>
            <a:cxnSpLocks/>
          </p:cNvCxnSpPr>
          <p:nvPr/>
        </p:nvCxnSpPr>
        <p:spPr>
          <a:xfrm flipV="1">
            <a:off x="3562591" y="3690603"/>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E7CF756C-3981-4689-AD12-6312E0BBA28B}"/>
              </a:ext>
            </a:extLst>
          </p:cNvPr>
          <p:cNvCxnSpPr>
            <a:cxnSpLocks/>
          </p:cNvCxnSpPr>
          <p:nvPr/>
        </p:nvCxnSpPr>
        <p:spPr>
          <a:xfrm flipV="1">
            <a:off x="4640371" y="3667484"/>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9E377B6A-C340-4E76-B429-51BB5CE03889}"/>
              </a:ext>
            </a:extLst>
          </p:cNvPr>
          <p:cNvCxnSpPr>
            <a:cxnSpLocks/>
          </p:cNvCxnSpPr>
          <p:nvPr/>
        </p:nvCxnSpPr>
        <p:spPr>
          <a:xfrm flipV="1">
            <a:off x="5748088" y="3665735"/>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F06FCD60-61AF-4BAE-BFA2-21576ED8FCDB}"/>
              </a:ext>
            </a:extLst>
          </p:cNvPr>
          <p:cNvCxnSpPr>
            <a:cxnSpLocks/>
          </p:cNvCxnSpPr>
          <p:nvPr/>
        </p:nvCxnSpPr>
        <p:spPr>
          <a:xfrm flipV="1">
            <a:off x="6835820" y="3688014"/>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D145115D-62C0-46E3-9EE2-C54DA3103A90}"/>
              </a:ext>
            </a:extLst>
          </p:cNvPr>
          <p:cNvCxnSpPr>
            <a:cxnSpLocks/>
          </p:cNvCxnSpPr>
          <p:nvPr/>
        </p:nvCxnSpPr>
        <p:spPr>
          <a:xfrm flipV="1">
            <a:off x="7953458" y="3678933"/>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F5ABDE24-99C7-49C4-924C-B44E52DF4A6D}"/>
              </a:ext>
            </a:extLst>
          </p:cNvPr>
          <p:cNvCxnSpPr>
            <a:cxnSpLocks/>
          </p:cNvCxnSpPr>
          <p:nvPr/>
        </p:nvCxnSpPr>
        <p:spPr>
          <a:xfrm flipV="1">
            <a:off x="9069753" y="3688013"/>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1935EA44-A7B2-443F-839C-56EB05BD917F}"/>
              </a:ext>
            </a:extLst>
          </p:cNvPr>
          <p:cNvCxnSpPr>
            <a:cxnSpLocks/>
          </p:cNvCxnSpPr>
          <p:nvPr/>
        </p:nvCxnSpPr>
        <p:spPr>
          <a:xfrm>
            <a:off x="10185741" y="3688014"/>
            <a:ext cx="533916" cy="6430"/>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27CD15DB-A5F1-46B4-8BA6-AF268DC822D4}"/>
              </a:ext>
            </a:extLst>
          </p:cNvPr>
          <p:cNvCxnSpPr>
            <a:cxnSpLocks/>
            <a:stCxn id="31" idx="2"/>
            <a:endCxn id="10" idx="0"/>
          </p:cNvCxnSpPr>
          <p:nvPr/>
        </p:nvCxnSpPr>
        <p:spPr>
          <a:xfrm>
            <a:off x="1122374" y="3330423"/>
            <a:ext cx="0" cy="111059"/>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1374D65E-5424-4755-9E5D-AC347B3F3352}"/>
              </a:ext>
            </a:extLst>
          </p:cNvPr>
          <p:cNvCxnSpPr>
            <a:cxnSpLocks/>
          </p:cNvCxnSpPr>
          <p:nvPr/>
        </p:nvCxnSpPr>
        <p:spPr>
          <a:xfrm>
            <a:off x="2193862" y="3946156"/>
            <a:ext cx="1" cy="404002"/>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Textfeld 41">
            <a:extLst>
              <a:ext uri="{FF2B5EF4-FFF2-40B4-BE49-F238E27FC236}">
                <a16:creationId xmlns:a16="http://schemas.microsoft.com/office/drawing/2014/main" id="{9E6A6AAF-D868-411D-9023-635A3AF178D9}"/>
              </a:ext>
            </a:extLst>
          </p:cNvPr>
          <p:cNvSpPr txBox="1"/>
          <p:nvPr/>
        </p:nvSpPr>
        <p:spPr>
          <a:xfrm>
            <a:off x="1491893" y="4331867"/>
            <a:ext cx="980582"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24: CO2 Fußabdruck Methodik entwickelt </a:t>
            </a:r>
          </a:p>
        </p:txBody>
      </p:sp>
      <p:cxnSp>
        <p:nvCxnSpPr>
          <p:cNvPr id="43" name="Gerader Verbinder 42">
            <a:extLst>
              <a:ext uri="{FF2B5EF4-FFF2-40B4-BE49-F238E27FC236}">
                <a16:creationId xmlns:a16="http://schemas.microsoft.com/office/drawing/2014/main" id="{22323FC2-7B28-486D-B187-5930BB85A3B7}"/>
              </a:ext>
            </a:extLst>
          </p:cNvPr>
          <p:cNvCxnSpPr>
            <a:cxnSpLocks/>
            <a:stCxn id="46" idx="2"/>
            <a:endCxn id="13" idx="0"/>
          </p:cNvCxnSpPr>
          <p:nvPr/>
        </p:nvCxnSpPr>
        <p:spPr>
          <a:xfrm flipH="1">
            <a:off x="4396527" y="2330089"/>
            <a:ext cx="14068" cy="1111392"/>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20C9C39A-8330-4B5B-9456-A41838EA3E31}"/>
              </a:ext>
            </a:extLst>
          </p:cNvPr>
          <p:cNvCxnSpPr>
            <a:cxnSpLocks/>
            <a:stCxn id="45" idx="2"/>
            <a:endCxn id="12" idx="0"/>
          </p:cNvCxnSpPr>
          <p:nvPr/>
        </p:nvCxnSpPr>
        <p:spPr>
          <a:xfrm>
            <a:off x="3277798" y="3247424"/>
            <a:ext cx="15198" cy="19405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Textfeld 44">
            <a:extLst>
              <a:ext uri="{FF2B5EF4-FFF2-40B4-BE49-F238E27FC236}">
                <a16:creationId xmlns:a16="http://schemas.microsoft.com/office/drawing/2014/main" id="{F6AA8A36-416D-47B5-A561-2EEC805104E4}"/>
              </a:ext>
            </a:extLst>
          </p:cNvPr>
          <p:cNvSpPr txBox="1"/>
          <p:nvPr/>
        </p:nvSpPr>
        <p:spPr>
          <a:xfrm>
            <a:off x="2641100" y="2498283"/>
            <a:ext cx="1273395"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Juli 25: Einhalten Lieferkette Due </a:t>
            </a:r>
            <a:r>
              <a:rPr lang="de-DE" sz="1100" dirty="0" err="1"/>
              <a:t>Dilligence</a:t>
            </a:r>
            <a:r>
              <a:rPr lang="de-DE" sz="1100" dirty="0"/>
              <a:t> – Sozial &amp; Umwelt</a:t>
            </a:r>
          </a:p>
        </p:txBody>
      </p:sp>
      <p:sp>
        <p:nvSpPr>
          <p:cNvPr id="46" name="Textfeld 45">
            <a:extLst>
              <a:ext uri="{FF2B5EF4-FFF2-40B4-BE49-F238E27FC236}">
                <a16:creationId xmlns:a16="http://schemas.microsoft.com/office/drawing/2014/main" id="{BFF0BDFA-5753-448B-BE2F-87F24DE54090}"/>
              </a:ext>
            </a:extLst>
          </p:cNvPr>
          <p:cNvSpPr txBox="1"/>
          <p:nvPr/>
        </p:nvSpPr>
        <p:spPr>
          <a:xfrm>
            <a:off x="3773897" y="1206377"/>
            <a:ext cx="1273395" cy="1123712"/>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26: Minimum Recyclingeffizienz </a:t>
            </a:r>
          </a:p>
          <a:p>
            <a:pPr marL="171450" indent="-171450">
              <a:buClr>
                <a:schemeClr val="accent1"/>
              </a:buClr>
              <a:buFontTx/>
              <a:buChar char="-"/>
            </a:pPr>
            <a:r>
              <a:rPr lang="de-DE" sz="1100" dirty="0"/>
              <a:t>65% für Li-Ion</a:t>
            </a:r>
          </a:p>
          <a:p>
            <a:pPr marL="171450" indent="-171450">
              <a:buClr>
                <a:schemeClr val="accent1"/>
              </a:buClr>
              <a:buFontTx/>
              <a:buChar char="-"/>
            </a:pPr>
            <a:r>
              <a:rPr lang="de-DE" sz="1100" dirty="0"/>
              <a:t>75% für Blei</a:t>
            </a:r>
          </a:p>
          <a:p>
            <a:pPr marL="171450" indent="-171450">
              <a:buClr>
                <a:schemeClr val="accent1"/>
              </a:buClr>
              <a:buFontTx/>
              <a:buChar char="-"/>
            </a:pPr>
            <a:r>
              <a:rPr lang="de-DE" sz="1100" dirty="0"/>
              <a:t>80% </a:t>
            </a:r>
            <a:r>
              <a:rPr lang="de-DE" sz="1100" dirty="0" err="1"/>
              <a:t>NiCd</a:t>
            </a:r>
            <a:endParaRPr lang="de-DE" sz="1100" dirty="0"/>
          </a:p>
          <a:p>
            <a:pPr marL="171450" indent="-171450">
              <a:buClr>
                <a:schemeClr val="accent1"/>
              </a:buClr>
              <a:buFontTx/>
              <a:buChar char="-"/>
            </a:pPr>
            <a:r>
              <a:rPr lang="de-DE" sz="1100" dirty="0"/>
              <a:t>50% andere</a:t>
            </a:r>
          </a:p>
        </p:txBody>
      </p:sp>
      <p:sp>
        <p:nvSpPr>
          <p:cNvPr id="47" name="Textfeld 46">
            <a:extLst>
              <a:ext uri="{FF2B5EF4-FFF2-40B4-BE49-F238E27FC236}">
                <a16:creationId xmlns:a16="http://schemas.microsoft.com/office/drawing/2014/main" id="{2C8D4A8D-1428-415F-BACC-ECB669CDF316}"/>
              </a:ext>
            </a:extLst>
          </p:cNvPr>
          <p:cNvSpPr txBox="1"/>
          <p:nvPr/>
        </p:nvSpPr>
        <p:spPr>
          <a:xfrm>
            <a:off x="2804903" y="4115704"/>
            <a:ext cx="980582"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25: CO2 Fußabdruck Deklaration von EV</a:t>
            </a:r>
          </a:p>
        </p:txBody>
      </p:sp>
      <p:sp>
        <p:nvSpPr>
          <p:cNvPr id="48" name="Textfeld 47">
            <a:extLst>
              <a:ext uri="{FF2B5EF4-FFF2-40B4-BE49-F238E27FC236}">
                <a16:creationId xmlns:a16="http://schemas.microsoft.com/office/drawing/2014/main" id="{C901283E-8B33-4E23-BD8B-56564D59219A}"/>
              </a:ext>
            </a:extLst>
          </p:cNvPr>
          <p:cNvSpPr txBox="1"/>
          <p:nvPr/>
        </p:nvSpPr>
        <p:spPr>
          <a:xfrm>
            <a:off x="615883" y="1404008"/>
            <a:ext cx="1012980" cy="749141"/>
          </a:xfrm>
          <a:prstGeom prst="roundRect">
            <a:avLst/>
          </a:prstGeom>
          <a:no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Sammelquote für „Portable </a:t>
            </a:r>
            <a:r>
              <a:rPr lang="de-DE" sz="1100" dirty="0" err="1"/>
              <a:t>Batteries</a:t>
            </a:r>
            <a:r>
              <a:rPr lang="de-DE" sz="1100" dirty="0"/>
              <a:t>“</a:t>
            </a:r>
          </a:p>
          <a:p>
            <a:pPr>
              <a:buClr>
                <a:schemeClr val="accent1"/>
              </a:buClr>
            </a:pPr>
            <a:r>
              <a:rPr lang="de-DE" sz="1100" dirty="0"/>
              <a:t>bei 45% </a:t>
            </a:r>
          </a:p>
        </p:txBody>
      </p:sp>
      <p:cxnSp>
        <p:nvCxnSpPr>
          <p:cNvPr id="49" name="Gerader Verbinder 48">
            <a:extLst>
              <a:ext uri="{FF2B5EF4-FFF2-40B4-BE49-F238E27FC236}">
                <a16:creationId xmlns:a16="http://schemas.microsoft.com/office/drawing/2014/main" id="{D15C4B1C-A994-48A6-81F6-FC9C148C87AB}"/>
              </a:ext>
            </a:extLst>
          </p:cNvPr>
          <p:cNvCxnSpPr>
            <a:cxnSpLocks/>
            <a:stCxn id="48" idx="2"/>
            <a:endCxn id="31" idx="0"/>
          </p:cNvCxnSpPr>
          <p:nvPr/>
        </p:nvCxnSpPr>
        <p:spPr>
          <a:xfrm>
            <a:off x="1122373" y="2153149"/>
            <a:ext cx="1" cy="240847"/>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Textfeld 49">
            <a:extLst>
              <a:ext uri="{FF2B5EF4-FFF2-40B4-BE49-F238E27FC236}">
                <a16:creationId xmlns:a16="http://schemas.microsoft.com/office/drawing/2014/main" id="{DCA75ECF-EFFD-4786-A848-BC4C76A61D5D}"/>
              </a:ext>
            </a:extLst>
          </p:cNvPr>
          <p:cNvSpPr txBox="1"/>
          <p:nvPr/>
        </p:nvSpPr>
        <p:spPr>
          <a:xfrm>
            <a:off x="6059529" y="2498283"/>
            <a:ext cx="1063323"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28: Sammelquote für „Portable“</a:t>
            </a:r>
          </a:p>
          <a:p>
            <a:pPr>
              <a:buClr>
                <a:schemeClr val="accent1"/>
              </a:buClr>
            </a:pPr>
            <a:r>
              <a:rPr lang="de-DE" sz="1100" dirty="0"/>
              <a:t>Bei 63% </a:t>
            </a:r>
          </a:p>
        </p:txBody>
      </p:sp>
      <p:cxnSp>
        <p:nvCxnSpPr>
          <p:cNvPr id="51" name="Gerader Verbinder 50">
            <a:extLst>
              <a:ext uri="{FF2B5EF4-FFF2-40B4-BE49-F238E27FC236}">
                <a16:creationId xmlns:a16="http://schemas.microsoft.com/office/drawing/2014/main" id="{D6AACA42-E7F6-4850-B74F-45940EAA6F02}"/>
              </a:ext>
            </a:extLst>
          </p:cNvPr>
          <p:cNvCxnSpPr>
            <a:cxnSpLocks/>
            <a:stCxn id="15" idx="0"/>
            <a:endCxn id="50" idx="2"/>
          </p:cNvCxnSpPr>
          <p:nvPr/>
        </p:nvCxnSpPr>
        <p:spPr>
          <a:xfrm flipH="1" flipV="1">
            <a:off x="6591191" y="3247424"/>
            <a:ext cx="3602" cy="195303"/>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Textfeld 51">
            <a:extLst>
              <a:ext uri="{FF2B5EF4-FFF2-40B4-BE49-F238E27FC236}">
                <a16:creationId xmlns:a16="http://schemas.microsoft.com/office/drawing/2014/main" id="{21C18AE2-A23C-47BA-ABE7-6F94ED539CC9}"/>
              </a:ext>
            </a:extLst>
          </p:cNvPr>
          <p:cNvSpPr txBox="1"/>
          <p:nvPr/>
        </p:nvSpPr>
        <p:spPr>
          <a:xfrm>
            <a:off x="6104501" y="1001370"/>
            <a:ext cx="980582" cy="1276618"/>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28: Rückgewinnungsraten von:</a:t>
            </a:r>
          </a:p>
          <a:p>
            <a:pPr>
              <a:buClr>
                <a:schemeClr val="accent1"/>
              </a:buClr>
            </a:pPr>
            <a:r>
              <a:rPr lang="de-DE" sz="1100" dirty="0"/>
              <a:t>- 90% Cobalt, Kupfer, Nickel, Blei</a:t>
            </a:r>
          </a:p>
          <a:p>
            <a:pPr>
              <a:buClr>
                <a:schemeClr val="accent1"/>
              </a:buClr>
            </a:pPr>
            <a:r>
              <a:rPr lang="de-DE" sz="1100" dirty="0"/>
              <a:t>- 50% Lithium</a:t>
            </a:r>
          </a:p>
        </p:txBody>
      </p:sp>
      <p:cxnSp>
        <p:nvCxnSpPr>
          <p:cNvPr id="53" name="Gerader Verbinder 52">
            <a:extLst>
              <a:ext uri="{FF2B5EF4-FFF2-40B4-BE49-F238E27FC236}">
                <a16:creationId xmlns:a16="http://schemas.microsoft.com/office/drawing/2014/main" id="{437B117F-9E1A-4283-A6EC-8E8E72CF9E3A}"/>
              </a:ext>
            </a:extLst>
          </p:cNvPr>
          <p:cNvCxnSpPr>
            <a:cxnSpLocks/>
            <a:stCxn id="50" idx="0"/>
            <a:endCxn id="52" idx="2"/>
          </p:cNvCxnSpPr>
          <p:nvPr/>
        </p:nvCxnSpPr>
        <p:spPr>
          <a:xfrm flipV="1">
            <a:off x="6591191" y="2277988"/>
            <a:ext cx="3601" cy="22029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feld 53">
            <a:extLst>
              <a:ext uri="{FF2B5EF4-FFF2-40B4-BE49-F238E27FC236}">
                <a16:creationId xmlns:a16="http://schemas.microsoft.com/office/drawing/2014/main" id="{A714139E-F2DB-4C2B-A8B4-0FC18B3F01B1}"/>
              </a:ext>
            </a:extLst>
          </p:cNvPr>
          <p:cNvSpPr txBox="1"/>
          <p:nvPr/>
        </p:nvSpPr>
        <p:spPr>
          <a:xfrm>
            <a:off x="9297327" y="2435440"/>
            <a:ext cx="1273395" cy="749141"/>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Minimum Recyclingeffizienz </a:t>
            </a:r>
          </a:p>
          <a:p>
            <a:pPr marL="171450" indent="-171450">
              <a:buClr>
                <a:schemeClr val="accent1"/>
              </a:buClr>
              <a:buFontTx/>
              <a:buChar char="-"/>
            </a:pPr>
            <a:r>
              <a:rPr lang="de-DE" sz="1100" dirty="0"/>
              <a:t>70% für Li-Ion</a:t>
            </a:r>
          </a:p>
          <a:p>
            <a:pPr marL="171450" indent="-171450">
              <a:buClr>
                <a:schemeClr val="accent1"/>
              </a:buClr>
              <a:buFontTx/>
              <a:buChar char="-"/>
            </a:pPr>
            <a:r>
              <a:rPr lang="de-DE" sz="1100" dirty="0"/>
              <a:t>80% für Blei</a:t>
            </a:r>
          </a:p>
        </p:txBody>
      </p:sp>
      <p:cxnSp>
        <p:nvCxnSpPr>
          <p:cNvPr id="55" name="Gerader Verbinder 54">
            <a:extLst>
              <a:ext uri="{FF2B5EF4-FFF2-40B4-BE49-F238E27FC236}">
                <a16:creationId xmlns:a16="http://schemas.microsoft.com/office/drawing/2014/main" id="{B277A75E-DE96-4B8B-A699-C4EB2B3EC6D9}"/>
              </a:ext>
            </a:extLst>
          </p:cNvPr>
          <p:cNvCxnSpPr>
            <a:cxnSpLocks/>
            <a:stCxn id="54" idx="2"/>
            <a:endCxn id="18" idx="0"/>
          </p:cNvCxnSpPr>
          <p:nvPr/>
        </p:nvCxnSpPr>
        <p:spPr>
          <a:xfrm flipH="1">
            <a:off x="9922791" y="3184581"/>
            <a:ext cx="11234" cy="258143"/>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5B060D8F-E73D-4D08-AEB6-6D88638BF45B}"/>
              </a:ext>
            </a:extLst>
          </p:cNvPr>
          <p:cNvSpPr/>
          <p:nvPr/>
        </p:nvSpPr>
        <p:spPr>
          <a:xfrm>
            <a:off x="10726029" y="3414018"/>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57" name="Textfeld 56">
            <a:extLst>
              <a:ext uri="{FF2B5EF4-FFF2-40B4-BE49-F238E27FC236}">
                <a16:creationId xmlns:a16="http://schemas.microsoft.com/office/drawing/2014/main" id="{10841D7D-65E5-4C14-9543-8B37F1E3B40F}"/>
              </a:ext>
            </a:extLst>
          </p:cNvPr>
          <p:cNvSpPr txBox="1"/>
          <p:nvPr/>
        </p:nvSpPr>
        <p:spPr>
          <a:xfrm>
            <a:off x="10773324" y="3539856"/>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2032</a:t>
            </a:r>
          </a:p>
        </p:txBody>
      </p:sp>
      <p:sp>
        <p:nvSpPr>
          <p:cNvPr id="58" name="Textfeld 57">
            <a:extLst>
              <a:ext uri="{FF2B5EF4-FFF2-40B4-BE49-F238E27FC236}">
                <a16:creationId xmlns:a16="http://schemas.microsoft.com/office/drawing/2014/main" id="{A6927559-FC3C-4988-A89D-BAF00252C4F6}"/>
              </a:ext>
            </a:extLst>
          </p:cNvPr>
          <p:cNvSpPr txBox="1"/>
          <p:nvPr/>
        </p:nvSpPr>
        <p:spPr>
          <a:xfrm>
            <a:off x="10498689" y="4392128"/>
            <a:ext cx="980582" cy="1276618"/>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26: Rückgewinnungsraten von:</a:t>
            </a:r>
          </a:p>
          <a:p>
            <a:pPr>
              <a:buClr>
                <a:schemeClr val="accent1"/>
              </a:buClr>
            </a:pPr>
            <a:r>
              <a:rPr lang="de-DE" sz="1100" dirty="0"/>
              <a:t>- 95% Cobalt, Kupfer, Nickel, Blei</a:t>
            </a:r>
          </a:p>
          <a:p>
            <a:pPr>
              <a:buClr>
                <a:schemeClr val="accent1"/>
              </a:buClr>
            </a:pPr>
            <a:r>
              <a:rPr lang="de-DE" sz="1100" dirty="0"/>
              <a:t>- 80% Lithium</a:t>
            </a:r>
          </a:p>
        </p:txBody>
      </p:sp>
      <p:cxnSp>
        <p:nvCxnSpPr>
          <p:cNvPr id="59" name="Gerader Verbinder 58">
            <a:extLst>
              <a:ext uri="{FF2B5EF4-FFF2-40B4-BE49-F238E27FC236}">
                <a16:creationId xmlns:a16="http://schemas.microsoft.com/office/drawing/2014/main" id="{B256BB6D-9400-4956-B246-0B585E955812}"/>
              </a:ext>
            </a:extLst>
          </p:cNvPr>
          <p:cNvCxnSpPr>
            <a:cxnSpLocks/>
            <a:stCxn id="56" idx="4"/>
            <a:endCxn id="58" idx="0"/>
          </p:cNvCxnSpPr>
          <p:nvPr/>
        </p:nvCxnSpPr>
        <p:spPr>
          <a:xfrm>
            <a:off x="10977746" y="3917451"/>
            <a:ext cx="11234" cy="474677"/>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Textfeld 59">
            <a:extLst>
              <a:ext uri="{FF2B5EF4-FFF2-40B4-BE49-F238E27FC236}">
                <a16:creationId xmlns:a16="http://schemas.microsoft.com/office/drawing/2014/main" id="{C04E62FA-B462-4063-A1FF-22F53FB9AFC2}"/>
              </a:ext>
            </a:extLst>
          </p:cNvPr>
          <p:cNvSpPr txBox="1"/>
          <p:nvPr/>
        </p:nvSpPr>
        <p:spPr>
          <a:xfrm>
            <a:off x="9317376" y="1514631"/>
            <a:ext cx="1233298"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Sammelquote für „Portable“</a:t>
            </a:r>
          </a:p>
          <a:p>
            <a:pPr>
              <a:buClr>
                <a:schemeClr val="accent1"/>
              </a:buClr>
            </a:pPr>
            <a:r>
              <a:rPr lang="de-DE" sz="1100" dirty="0"/>
              <a:t>Bei 63% </a:t>
            </a:r>
          </a:p>
        </p:txBody>
      </p:sp>
      <p:cxnSp>
        <p:nvCxnSpPr>
          <p:cNvPr id="61" name="Gerader Verbinder 60">
            <a:extLst>
              <a:ext uri="{FF2B5EF4-FFF2-40B4-BE49-F238E27FC236}">
                <a16:creationId xmlns:a16="http://schemas.microsoft.com/office/drawing/2014/main" id="{B8A6E4B6-3A55-470D-AE00-D358B3349FBF}"/>
              </a:ext>
            </a:extLst>
          </p:cNvPr>
          <p:cNvCxnSpPr>
            <a:cxnSpLocks/>
            <a:stCxn id="60" idx="2"/>
            <a:endCxn id="54" idx="0"/>
          </p:cNvCxnSpPr>
          <p:nvPr/>
        </p:nvCxnSpPr>
        <p:spPr>
          <a:xfrm>
            <a:off x="9934025" y="2263772"/>
            <a:ext cx="0" cy="171668"/>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Textfeld 61">
            <a:extLst>
              <a:ext uri="{FF2B5EF4-FFF2-40B4-BE49-F238E27FC236}">
                <a16:creationId xmlns:a16="http://schemas.microsoft.com/office/drawing/2014/main" id="{D80CACEE-DD6B-413D-A6AC-0358C0577EA3}"/>
              </a:ext>
            </a:extLst>
          </p:cNvPr>
          <p:cNvSpPr txBox="1"/>
          <p:nvPr/>
        </p:nvSpPr>
        <p:spPr>
          <a:xfrm>
            <a:off x="3845258" y="4509335"/>
            <a:ext cx="1130671"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26: CO2 Fußabdruck Deklaration von Industriebatterien</a:t>
            </a:r>
          </a:p>
        </p:txBody>
      </p:sp>
      <p:cxnSp>
        <p:nvCxnSpPr>
          <p:cNvPr id="63" name="Gerader Verbinder 62">
            <a:extLst>
              <a:ext uri="{FF2B5EF4-FFF2-40B4-BE49-F238E27FC236}">
                <a16:creationId xmlns:a16="http://schemas.microsoft.com/office/drawing/2014/main" id="{B07B7E93-8E8B-4D4F-8313-C27758964693}"/>
              </a:ext>
            </a:extLst>
          </p:cNvPr>
          <p:cNvCxnSpPr>
            <a:cxnSpLocks/>
            <a:stCxn id="13" idx="4"/>
            <a:endCxn id="62" idx="0"/>
          </p:cNvCxnSpPr>
          <p:nvPr/>
        </p:nvCxnSpPr>
        <p:spPr>
          <a:xfrm>
            <a:off x="4396527" y="3944914"/>
            <a:ext cx="14067" cy="564421"/>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feld 63">
            <a:extLst>
              <a:ext uri="{FF2B5EF4-FFF2-40B4-BE49-F238E27FC236}">
                <a16:creationId xmlns:a16="http://schemas.microsoft.com/office/drawing/2014/main" id="{F2BA7392-4C42-4052-9E4A-AF29BEAF94BC}"/>
              </a:ext>
            </a:extLst>
          </p:cNvPr>
          <p:cNvSpPr txBox="1"/>
          <p:nvPr/>
        </p:nvSpPr>
        <p:spPr>
          <a:xfrm>
            <a:off x="6025854" y="4134764"/>
            <a:ext cx="1130671"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28: CO2 Fußabdruck Deklaration von LMT Batterien</a:t>
            </a:r>
          </a:p>
        </p:txBody>
      </p:sp>
      <p:cxnSp>
        <p:nvCxnSpPr>
          <p:cNvPr id="65" name="Gerader Verbinder 64">
            <a:extLst>
              <a:ext uri="{FF2B5EF4-FFF2-40B4-BE49-F238E27FC236}">
                <a16:creationId xmlns:a16="http://schemas.microsoft.com/office/drawing/2014/main" id="{25D16581-DBD3-4107-A66A-5F1DA9E9F4F2}"/>
              </a:ext>
            </a:extLst>
          </p:cNvPr>
          <p:cNvCxnSpPr>
            <a:cxnSpLocks/>
            <a:stCxn id="15" idx="4"/>
            <a:endCxn id="64" idx="0"/>
          </p:cNvCxnSpPr>
          <p:nvPr/>
        </p:nvCxnSpPr>
        <p:spPr>
          <a:xfrm flipH="1">
            <a:off x="6591190" y="3946160"/>
            <a:ext cx="3603" cy="188604"/>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feld 65">
            <a:extLst>
              <a:ext uri="{FF2B5EF4-FFF2-40B4-BE49-F238E27FC236}">
                <a16:creationId xmlns:a16="http://schemas.microsoft.com/office/drawing/2014/main" id="{64F2B0ED-5C04-4397-9B32-DE596DB6E952}"/>
              </a:ext>
            </a:extLst>
          </p:cNvPr>
          <p:cNvSpPr txBox="1"/>
          <p:nvPr/>
        </p:nvSpPr>
        <p:spPr>
          <a:xfrm>
            <a:off x="8149329" y="4341669"/>
            <a:ext cx="1304540"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30: CO2 Fußabdruck Deklaration von Industriebatterien</a:t>
            </a:r>
          </a:p>
        </p:txBody>
      </p:sp>
      <p:cxnSp>
        <p:nvCxnSpPr>
          <p:cNvPr id="67" name="Gerader Verbinder 66">
            <a:extLst>
              <a:ext uri="{FF2B5EF4-FFF2-40B4-BE49-F238E27FC236}">
                <a16:creationId xmlns:a16="http://schemas.microsoft.com/office/drawing/2014/main" id="{7B91AC49-E7CF-4E5C-A875-9311E0F7F2B8}"/>
              </a:ext>
            </a:extLst>
          </p:cNvPr>
          <p:cNvCxnSpPr>
            <a:cxnSpLocks/>
            <a:stCxn id="17" idx="4"/>
            <a:endCxn id="66" idx="0"/>
          </p:cNvCxnSpPr>
          <p:nvPr/>
        </p:nvCxnSpPr>
        <p:spPr>
          <a:xfrm flipH="1">
            <a:off x="8801599" y="3946158"/>
            <a:ext cx="4174" cy="395511"/>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feld 67">
            <a:extLst>
              <a:ext uri="{FF2B5EF4-FFF2-40B4-BE49-F238E27FC236}">
                <a16:creationId xmlns:a16="http://schemas.microsoft.com/office/drawing/2014/main" id="{D35F698D-67BA-422C-A63F-3A3E8B2EB97C}"/>
              </a:ext>
            </a:extLst>
          </p:cNvPr>
          <p:cNvSpPr txBox="1"/>
          <p:nvPr/>
        </p:nvSpPr>
        <p:spPr>
          <a:xfrm>
            <a:off x="9317376" y="203634"/>
            <a:ext cx="1233298" cy="1123712"/>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Minimaler </a:t>
            </a:r>
            <a:r>
              <a:rPr lang="de-DE" sz="1100" dirty="0" err="1"/>
              <a:t>Rezyklatanteil</a:t>
            </a:r>
            <a:r>
              <a:rPr lang="de-DE" sz="1100" dirty="0"/>
              <a:t> von:</a:t>
            </a:r>
          </a:p>
          <a:p>
            <a:pPr marL="171450" indent="-171450">
              <a:buClr>
                <a:schemeClr val="accent1"/>
              </a:buClr>
              <a:buFontTx/>
              <a:buChar char="-"/>
            </a:pPr>
            <a:r>
              <a:rPr lang="de-DE" sz="1100" dirty="0"/>
              <a:t>16% Cobalt</a:t>
            </a:r>
          </a:p>
          <a:p>
            <a:pPr marL="171450" indent="-171450">
              <a:buClr>
                <a:schemeClr val="accent1"/>
              </a:buClr>
              <a:buFontTx/>
              <a:buChar char="-"/>
            </a:pPr>
            <a:r>
              <a:rPr lang="de-DE" sz="1100" dirty="0"/>
              <a:t>85% Blei</a:t>
            </a:r>
          </a:p>
          <a:p>
            <a:pPr marL="171450" indent="-171450">
              <a:buClr>
                <a:schemeClr val="accent1"/>
              </a:buClr>
              <a:buFontTx/>
              <a:buChar char="-"/>
            </a:pPr>
            <a:r>
              <a:rPr lang="de-DE" sz="1100" dirty="0"/>
              <a:t>6% Lithium</a:t>
            </a:r>
          </a:p>
          <a:p>
            <a:pPr marL="171450" indent="-171450">
              <a:buClr>
                <a:schemeClr val="accent1"/>
              </a:buClr>
              <a:buFontTx/>
              <a:buChar char="-"/>
            </a:pPr>
            <a:r>
              <a:rPr lang="de-DE" sz="1100" dirty="0"/>
              <a:t>6% Nickel</a:t>
            </a:r>
          </a:p>
        </p:txBody>
      </p:sp>
      <p:cxnSp>
        <p:nvCxnSpPr>
          <p:cNvPr id="69" name="Gerader Verbinder 68">
            <a:extLst>
              <a:ext uri="{FF2B5EF4-FFF2-40B4-BE49-F238E27FC236}">
                <a16:creationId xmlns:a16="http://schemas.microsoft.com/office/drawing/2014/main" id="{C547682A-8AAC-4BB9-A0FA-94AAD0AA1112}"/>
              </a:ext>
            </a:extLst>
          </p:cNvPr>
          <p:cNvCxnSpPr>
            <a:cxnSpLocks/>
            <a:stCxn id="68" idx="2"/>
            <a:endCxn id="60" idx="0"/>
          </p:cNvCxnSpPr>
          <p:nvPr/>
        </p:nvCxnSpPr>
        <p:spPr>
          <a:xfrm>
            <a:off x="9934025" y="1327346"/>
            <a:ext cx="0" cy="18728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feld 69">
            <a:extLst>
              <a:ext uri="{FF2B5EF4-FFF2-40B4-BE49-F238E27FC236}">
                <a16:creationId xmlns:a16="http://schemas.microsoft.com/office/drawing/2014/main" id="{54270CBC-F324-4245-B882-E0F9A15CF6E5}"/>
              </a:ext>
            </a:extLst>
          </p:cNvPr>
          <p:cNvSpPr txBox="1"/>
          <p:nvPr/>
        </p:nvSpPr>
        <p:spPr>
          <a:xfrm>
            <a:off x="10912619" y="216465"/>
            <a:ext cx="1233298" cy="1123712"/>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Minimaler </a:t>
            </a:r>
            <a:r>
              <a:rPr lang="de-DE" sz="1100" dirty="0" err="1"/>
              <a:t>Rezyklatanteil</a:t>
            </a:r>
            <a:r>
              <a:rPr lang="de-DE" sz="1100" dirty="0"/>
              <a:t> von:</a:t>
            </a:r>
          </a:p>
          <a:p>
            <a:pPr marL="171450" indent="-171450">
              <a:buClr>
                <a:schemeClr val="accent1"/>
              </a:buClr>
              <a:buFontTx/>
              <a:buChar char="-"/>
            </a:pPr>
            <a:r>
              <a:rPr lang="de-DE" sz="1100" dirty="0"/>
              <a:t>26% Cobalt</a:t>
            </a:r>
          </a:p>
          <a:p>
            <a:pPr marL="171450" indent="-171450">
              <a:buClr>
                <a:schemeClr val="accent1"/>
              </a:buClr>
              <a:buFontTx/>
              <a:buChar char="-"/>
            </a:pPr>
            <a:r>
              <a:rPr lang="de-DE" sz="1100" dirty="0"/>
              <a:t>85% Blei</a:t>
            </a:r>
          </a:p>
          <a:p>
            <a:pPr marL="171450" indent="-171450">
              <a:buClr>
                <a:schemeClr val="accent1"/>
              </a:buClr>
              <a:buFontTx/>
              <a:buChar char="-"/>
            </a:pPr>
            <a:r>
              <a:rPr lang="de-DE" sz="1100" dirty="0"/>
              <a:t>15% Lithium</a:t>
            </a:r>
          </a:p>
          <a:p>
            <a:pPr marL="171450" indent="-171450">
              <a:buClr>
                <a:schemeClr val="accent1"/>
              </a:buClr>
              <a:buFontTx/>
              <a:buChar char="-"/>
            </a:pPr>
            <a:r>
              <a:rPr lang="de-DE" sz="1100" dirty="0"/>
              <a:t>15% Nickel</a:t>
            </a:r>
          </a:p>
        </p:txBody>
      </p:sp>
      <p:cxnSp>
        <p:nvCxnSpPr>
          <p:cNvPr id="71" name="Gerader Verbinder 70">
            <a:extLst>
              <a:ext uri="{FF2B5EF4-FFF2-40B4-BE49-F238E27FC236}">
                <a16:creationId xmlns:a16="http://schemas.microsoft.com/office/drawing/2014/main" id="{17868617-89D7-49C8-B2C7-265C726E4AAE}"/>
              </a:ext>
            </a:extLst>
          </p:cNvPr>
          <p:cNvCxnSpPr>
            <a:cxnSpLocks/>
            <a:endCxn id="19" idx="0"/>
          </p:cNvCxnSpPr>
          <p:nvPr/>
        </p:nvCxnSpPr>
        <p:spPr>
          <a:xfrm>
            <a:off x="11780984" y="1340177"/>
            <a:ext cx="1" cy="2073841"/>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Textfeld 71">
            <a:extLst>
              <a:ext uri="{FF2B5EF4-FFF2-40B4-BE49-F238E27FC236}">
                <a16:creationId xmlns:a16="http://schemas.microsoft.com/office/drawing/2014/main" id="{22F029E2-250B-4D06-A5BC-7C309F31DBBE}"/>
              </a:ext>
            </a:extLst>
          </p:cNvPr>
          <p:cNvSpPr txBox="1"/>
          <p:nvPr/>
        </p:nvSpPr>
        <p:spPr>
          <a:xfrm>
            <a:off x="4938539" y="5279714"/>
            <a:ext cx="1130671"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27: Batteriepass für EV-, LMT-, Industriebatterien</a:t>
            </a:r>
          </a:p>
        </p:txBody>
      </p:sp>
      <p:cxnSp>
        <p:nvCxnSpPr>
          <p:cNvPr id="73" name="Gerader Verbinder 72">
            <a:extLst>
              <a:ext uri="{FF2B5EF4-FFF2-40B4-BE49-F238E27FC236}">
                <a16:creationId xmlns:a16="http://schemas.microsoft.com/office/drawing/2014/main" id="{DF6EB9CC-A72A-42AC-9B1A-7BED43710CBA}"/>
              </a:ext>
            </a:extLst>
          </p:cNvPr>
          <p:cNvCxnSpPr>
            <a:cxnSpLocks/>
            <a:stCxn id="14" idx="4"/>
            <a:endCxn id="72" idx="0"/>
          </p:cNvCxnSpPr>
          <p:nvPr/>
        </p:nvCxnSpPr>
        <p:spPr>
          <a:xfrm>
            <a:off x="5491341" y="3942319"/>
            <a:ext cx="12534" cy="133739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331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15</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cxnSp>
        <p:nvCxnSpPr>
          <p:cNvPr id="6" name="Gerader Verbinder 5">
            <a:extLst>
              <a:ext uri="{FF2B5EF4-FFF2-40B4-BE49-F238E27FC236}">
                <a16:creationId xmlns:a16="http://schemas.microsoft.com/office/drawing/2014/main" id="{467B9464-CE7F-41CF-B746-2B06185EE7D7}"/>
              </a:ext>
            </a:extLst>
          </p:cNvPr>
          <p:cNvCxnSpPr>
            <a:cxnSpLocks/>
            <a:stCxn id="12" idx="4"/>
            <a:endCxn id="47" idx="0"/>
          </p:cNvCxnSpPr>
          <p:nvPr/>
        </p:nvCxnSpPr>
        <p:spPr>
          <a:xfrm>
            <a:off x="3292996" y="3944912"/>
            <a:ext cx="2198" cy="170792"/>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itel 1">
            <a:extLst>
              <a:ext uri="{FF2B5EF4-FFF2-40B4-BE49-F238E27FC236}">
                <a16:creationId xmlns:a16="http://schemas.microsoft.com/office/drawing/2014/main" id="{7AE8B687-F9ED-49C8-8CC2-85DC8C68C3D7}"/>
              </a:ext>
            </a:extLst>
          </p:cNvPr>
          <p:cNvSpPr>
            <a:spLocks noGrp="1"/>
          </p:cNvSpPr>
          <p:nvPr>
            <p:ph type="title"/>
          </p:nvPr>
        </p:nvSpPr>
        <p:spPr>
          <a:xfrm>
            <a:off x="479425" y="395588"/>
            <a:ext cx="11233150" cy="382733"/>
          </a:xfrm>
        </p:spPr>
        <p:txBody>
          <a:bodyPr/>
          <a:lstStyle/>
          <a:p>
            <a:r>
              <a:rPr lang="de-DE" dirty="0"/>
              <a:t>Gesetzlicher Hintergrund</a:t>
            </a:r>
          </a:p>
        </p:txBody>
      </p:sp>
      <p:sp>
        <p:nvSpPr>
          <p:cNvPr id="9" name="Textplatzhalter 8">
            <a:extLst>
              <a:ext uri="{FF2B5EF4-FFF2-40B4-BE49-F238E27FC236}">
                <a16:creationId xmlns:a16="http://schemas.microsoft.com/office/drawing/2014/main" id="{201CF4D8-DD77-4A68-BCF7-C09A24870C99}"/>
              </a:ext>
            </a:extLst>
          </p:cNvPr>
          <p:cNvSpPr txBox="1">
            <a:spLocks/>
          </p:cNvSpPr>
          <p:nvPr/>
        </p:nvSpPr>
        <p:spPr>
          <a:xfrm>
            <a:off x="479425" y="778321"/>
            <a:ext cx="11233150" cy="318933"/>
          </a:xfrm>
          <a:prstGeom prst="rect">
            <a:avLst/>
          </a:prstGeom>
        </p:spPr>
        <p:txBody>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Die neue Batterieverordnung</a:t>
            </a:r>
            <a:endParaRPr lang="de-DE" dirty="0"/>
          </a:p>
        </p:txBody>
      </p:sp>
      <p:sp>
        <p:nvSpPr>
          <p:cNvPr id="10" name="Ellipse 9">
            <a:extLst>
              <a:ext uri="{FF2B5EF4-FFF2-40B4-BE49-F238E27FC236}">
                <a16:creationId xmlns:a16="http://schemas.microsoft.com/office/drawing/2014/main" id="{46B4B340-3ED6-4A59-83F3-86E29913D138}"/>
              </a:ext>
            </a:extLst>
          </p:cNvPr>
          <p:cNvSpPr/>
          <p:nvPr/>
        </p:nvSpPr>
        <p:spPr>
          <a:xfrm>
            <a:off x="870657" y="3441482"/>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400" b="1" dirty="0">
              <a:solidFill>
                <a:schemeClr val="tx1"/>
              </a:solidFill>
            </a:endParaRPr>
          </a:p>
        </p:txBody>
      </p:sp>
      <p:sp>
        <p:nvSpPr>
          <p:cNvPr id="11" name="Ellipse 10">
            <a:extLst>
              <a:ext uri="{FF2B5EF4-FFF2-40B4-BE49-F238E27FC236}">
                <a16:creationId xmlns:a16="http://schemas.microsoft.com/office/drawing/2014/main" id="{C0E22985-D527-482A-8A7B-6DF0B3AF6729}"/>
              </a:ext>
            </a:extLst>
          </p:cNvPr>
          <p:cNvSpPr/>
          <p:nvPr/>
        </p:nvSpPr>
        <p:spPr>
          <a:xfrm>
            <a:off x="1964047" y="3441481"/>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2" name="Ellipse 11">
            <a:extLst>
              <a:ext uri="{FF2B5EF4-FFF2-40B4-BE49-F238E27FC236}">
                <a16:creationId xmlns:a16="http://schemas.microsoft.com/office/drawing/2014/main" id="{497CE5EE-AFFD-4A1D-A398-1C2007230C04}"/>
              </a:ext>
            </a:extLst>
          </p:cNvPr>
          <p:cNvSpPr/>
          <p:nvPr/>
        </p:nvSpPr>
        <p:spPr>
          <a:xfrm>
            <a:off x="3041279" y="3441479"/>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3" name="Ellipse 12">
            <a:extLst>
              <a:ext uri="{FF2B5EF4-FFF2-40B4-BE49-F238E27FC236}">
                <a16:creationId xmlns:a16="http://schemas.microsoft.com/office/drawing/2014/main" id="{BC1C0E66-F16E-40C1-A88B-A185B140A506}"/>
              </a:ext>
            </a:extLst>
          </p:cNvPr>
          <p:cNvSpPr/>
          <p:nvPr/>
        </p:nvSpPr>
        <p:spPr>
          <a:xfrm>
            <a:off x="4144810" y="3441481"/>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4" name="Ellipse 13">
            <a:extLst>
              <a:ext uri="{FF2B5EF4-FFF2-40B4-BE49-F238E27FC236}">
                <a16:creationId xmlns:a16="http://schemas.microsoft.com/office/drawing/2014/main" id="{374C3C62-3A59-444B-9302-F4A5369D726A}"/>
              </a:ext>
            </a:extLst>
          </p:cNvPr>
          <p:cNvSpPr/>
          <p:nvPr/>
        </p:nvSpPr>
        <p:spPr>
          <a:xfrm>
            <a:off x="5239624" y="3438886"/>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5" name="Ellipse 14">
            <a:extLst>
              <a:ext uri="{FF2B5EF4-FFF2-40B4-BE49-F238E27FC236}">
                <a16:creationId xmlns:a16="http://schemas.microsoft.com/office/drawing/2014/main" id="{C1447216-EBF3-4D2C-ABBC-714BD44892AE}"/>
              </a:ext>
            </a:extLst>
          </p:cNvPr>
          <p:cNvSpPr/>
          <p:nvPr/>
        </p:nvSpPr>
        <p:spPr>
          <a:xfrm>
            <a:off x="6343076" y="3442727"/>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6" name="Ellipse 15">
            <a:extLst>
              <a:ext uri="{FF2B5EF4-FFF2-40B4-BE49-F238E27FC236}">
                <a16:creationId xmlns:a16="http://schemas.microsoft.com/office/drawing/2014/main" id="{494BB3D9-EFF9-48E3-9192-2F81FEB49DB2}"/>
              </a:ext>
            </a:extLst>
          </p:cNvPr>
          <p:cNvSpPr/>
          <p:nvPr/>
        </p:nvSpPr>
        <p:spPr>
          <a:xfrm>
            <a:off x="7439963" y="3442726"/>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7" name="Ellipse 16">
            <a:extLst>
              <a:ext uri="{FF2B5EF4-FFF2-40B4-BE49-F238E27FC236}">
                <a16:creationId xmlns:a16="http://schemas.microsoft.com/office/drawing/2014/main" id="{6E9256F8-0B98-413C-9264-B2E9C4FC5E31}"/>
              </a:ext>
            </a:extLst>
          </p:cNvPr>
          <p:cNvSpPr/>
          <p:nvPr/>
        </p:nvSpPr>
        <p:spPr>
          <a:xfrm>
            <a:off x="8554056" y="3442725"/>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8" name="Ellipse 17">
            <a:extLst>
              <a:ext uri="{FF2B5EF4-FFF2-40B4-BE49-F238E27FC236}">
                <a16:creationId xmlns:a16="http://schemas.microsoft.com/office/drawing/2014/main" id="{83819278-763C-48E3-AE4D-B0ACCB864051}"/>
              </a:ext>
            </a:extLst>
          </p:cNvPr>
          <p:cNvSpPr/>
          <p:nvPr/>
        </p:nvSpPr>
        <p:spPr>
          <a:xfrm>
            <a:off x="9671074" y="3442724"/>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19" name="Ellipse 18">
            <a:extLst>
              <a:ext uri="{FF2B5EF4-FFF2-40B4-BE49-F238E27FC236}">
                <a16:creationId xmlns:a16="http://schemas.microsoft.com/office/drawing/2014/main" id="{8B51F8FC-9E4C-4B3D-B8EA-60BF8D407786}"/>
              </a:ext>
            </a:extLst>
          </p:cNvPr>
          <p:cNvSpPr/>
          <p:nvPr/>
        </p:nvSpPr>
        <p:spPr>
          <a:xfrm>
            <a:off x="11529268" y="3414018"/>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20" name="Textfeld 19">
            <a:extLst>
              <a:ext uri="{FF2B5EF4-FFF2-40B4-BE49-F238E27FC236}">
                <a16:creationId xmlns:a16="http://schemas.microsoft.com/office/drawing/2014/main" id="{E12CBF7D-007A-40AB-90E8-F9FA223C7BE2}"/>
              </a:ext>
            </a:extLst>
          </p:cNvPr>
          <p:cNvSpPr txBox="1"/>
          <p:nvPr/>
        </p:nvSpPr>
        <p:spPr>
          <a:xfrm>
            <a:off x="1982184" y="3567317"/>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2024</a:t>
            </a:r>
          </a:p>
        </p:txBody>
      </p:sp>
      <p:sp>
        <p:nvSpPr>
          <p:cNvPr id="21" name="Textfeld 20">
            <a:extLst>
              <a:ext uri="{FF2B5EF4-FFF2-40B4-BE49-F238E27FC236}">
                <a16:creationId xmlns:a16="http://schemas.microsoft.com/office/drawing/2014/main" id="{1D9E263F-95EB-4F37-9388-5B5253863F01}"/>
              </a:ext>
            </a:extLst>
          </p:cNvPr>
          <p:cNvSpPr txBox="1"/>
          <p:nvPr/>
        </p:nvSpPr>
        <p:spPr>
          <a:xfrm>
            <a:off x="894382" y="3569905"/>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2023</a:t>
            </a:r>
          </a:p>
        </p:txBody>
      </p:sp>
      <p:sp>
        <p:nvSpPr>
          <p:cNvPr id="22" name="Textfeld 21">
            <a:extLst>
              <a:ext uri="{FF2B5EF4-FFF2-40B4-BE49-F238E27FC236}">
                <a16:creationId xmlns:a16="http://schemas.microsoft.com/office/drawing/2014/main" id="{B28B6621-8770-4347-A8E3-C4F53BAD9B23}"/>
              </a:ext>
            </a:extLst>
          </p:cNvPr>
          <p:cNvSpPr txBox="1"/>
          <p:nvPr/>
        </p:nvSpPr>
        <p:spPr>
          <a:xfrm>
            <a:off x="3065003" y="3567316"/>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2025</a:t>
            </a:r>
          </a:p>
        </p:txBody>
      </p:sp>
      <p:sp>
        <p:nvSpPr>
          <p:cNvPr id="23" name="Textfeld 22">
            <a:extLst>
              <a:ext uri="{FF2B5EF4-FFF2-40B4-BE49-F238E27FC236}">
                <a16:creationId xmlns:a16="http://schemas.microsoft.com/office/drawing/2014/main" id="{6BABD642-67BB-4EB5-9250-FC061AB36080}"/>
              </a:ext>
            </a:extLst>
          </p:cNvPr>
          <p:cNvSpPr txBox="1"/>
          <p:nvPr/>
        </p:nvSpPr>
        <p:spPr>
          <a:xfrm>
            <a:off x="4166332" y="3567317"/>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2026</a:t>
            </a:r>
          </a:p>
        </p:txBody>
      </p:sp>
      <p:sp>
        <p:nvSpPr>
          <p:cNvPr id="24" name="Textfeld 23">
            <a:extLst>
              <a:ext uri="{FF2B5EF4-FFF2-40B4-BE49-F238E27FC236}">
                <a16:creationId xmlns:a16="http://schemas.microsoft.com/office/drawing/2014/main" id="{E7B745BC-5325-4F21-B45C-06553A1E7B7C}"/>
              </a:ext>
            </a:extLst>
          </p:cNvPr>
          <p:cNvSpPr txBox="1"/>
          <p:nvPr/>
        </p:nvSpPr>
        <p:spPr>
          <a:xfrm>
            <a:off x="5288219" y="3564726"/>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2027</a:t>
            </a:r>
          </a:p>
        </p:txBody>
      </p:sp>
      <p:sp>
        <p:nvSpPr>
          <p:cNvPr id="25" name="Textfeld 24">
            <a:extLst>
              <a:ext uri="{FF2B5EF4-FFF2-40B4-BE49-F238E27FC236}">
                <a16:creationId xmlns:a16="http://schemas.microsoft.com/office/drawing/2014/main" id="{DDF85ABA-5998-4A58-9037-33A122F608FE}"/>
              </a:ext>
            </a:extLst>
          </p:cNvPr>
          <p:cNvSpPr txBox="1"/>
          <p:nvPr/>
        </p:nvSpPr>
        <p:spPr>
          <a:xfrm>
            <a:off x="6366700" y="3568564"/>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2028</a:t>
            </a:r>
          </a:p>
        </p:txBody>
      </p:sp>
      <p:sp>
        <p:nvSpPr>
          <p:cNvPr id="26" name="Textfeld 25">
            <a:extLst>
              <a:ext uri="{FF2B5EF4-FFF2-40B4-BE49-F238E27FC236}">
                <a16:creationId xmlns:a16="http://schemas.microsoft.com/office/drawing/2014/main" id="{92BCAEE2-FCA1-4777-992F-39A6BFA9455F}"/>
              </a:ext>
            </a:extLst>
          </p:cNvPr>
          <p:cNvSpPr txBox="1"/>
          <p:nvPr/>
        </p:nvSpPr>
        <p:spPr>
          <a:xfrm>
            <a:off x="7477346" y="3543691"/>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2029</a:t>
            </a:r>
          </a:p>
        </p:txBody>
      </p:sp>
      <p:sp>
        <p:nvSpPr>
          <p:cNvPr id="27" name="Textfeld 26">
            <a:extLst>
              <a:ext uri="{FF2B5EF4-FFF2-40B4-BE49-F238E27FC236}">
                <a16:creationId xmlns:a16="http://schemas.microsoft.com/office/drawing/2014/main" id="{0F6D4A8A-2002-41F3-BDB4-134797099A75}"/>
              </a:ext>
            </a:extLst>
          </p:cNvPr>
          <p:cNvSpPr txBox="1"/>
          <p:nvPr/>
        </p:nvSpPr>
        <p:spPr>
          <a:xfrm>
            <a:off x="8589832" y="3568562"/>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2030</a:t>
            </a:r>
          </a:p>
        </p:txBody>
      </p:sp>
      <p:sp>
        <p:nvSpPr>
          <p:cNvPr id="28" name="Textfeld 27">
            <a:extLst>
              <a:ext uri="{FF2B5EF4-FFF2-40B4-BE49-F238E27FC236}">
                <a16:creationId xmlns:a16="http://schemas.microsoft.com/office/drawing/2014/main" id="{AEA1F447-6B58-4BED-87CF-1FD2BD934FB9}"/>
              </a:ext>
            </a:extLst>
          </p:cNvPr>
          <p:cNvSpPr txBox="1"/>
          <p:nvPr/>
        </p:nvSpPr>
        <p:spPr>
          <a:xfrm>
            <a:off x="9718369" y="3568562"/>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2031</a:t>
            </a:r>
          </a:p>
        </p:txBody>
      </p:sp>
      <p:sp>
        <p:nvSpPr>
          <p:cNvPr id="29" name="Textfeld 28">
            <a:extLst>
              <a:ext uri="{FF2B5EF4-FFF2-40B4-BE49-F238E27FC236}">
                <a16:creationId xmlns:a16="http://schemas.microsoft.com/office/drawing/2014/main" id="{537A0DDF-11EA-4004-A695-B52918ACFFED}"/>
              </a:ext>
            </a:extLst>
          </p:cNvPr>
          <p:cNvSpPr txBox="1"/>
          <p:nvPr/>
        </p:nvSpPr>
        <p:spPr>
          <a:xfrm>
            <a:off x="11565328" y="3539855"/>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2036</a:t>
            </a:r>
          </a:p>
        </p:txBody>
      </p:sp>
      <p:cxnSp>
        <p:nvCxnSpPr>
          <p:cNvPr id="30" name="Gerade Verbindung mit Pfeil 29">
            <a:extLst>
              <a:ext uri="{FF2B5EF4-FFF2-40B4-BE49-F238E27FC236}">
                <a16:creationId xmlns:a16="http://schemas.microsoft.com/office/drawing/2014/main" id="{767D01C5-1A5D-47D3-8B0C-70BC4DBF7DB7}"/>
              </a:ext>
            </a:extLst>
          </p:cNvPr>
          <p:cNvCxnSpPr>
            <a:cxnSpLocks/>
            <a:stCxn id="10" idx="6"/>
            <a:endCxn id="11" idx="2"/>
          </p:cNvCxnSpPr>
          <p:nvPr/>
        </p:nvCxnSpPr>
        <p:spPr>
          <a:xfrm flipV="1">
            <a:off x="1374090" y="3693198"/>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8233BF0C-FC2F-4996-8402-53638115C51D}"/>
              </a:ext>
            </a:extLst>
          </p:cNvPr>
          <p:cNvSpPr txBox="1"/>
          <p:nvPr/>
        </p:nvSpPr>
        <p:spPr>
          <a:xfrm>
            <a:off x="615884" y="2393996"/>
            <a:ext cx="1012980" cy="936427"/>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err="1"/>
              <a:t>Sammlung,Entsorgung</a:t>
            </a:r>
            <a:r>
              <a:rPr lang="de-DE" sz="1100" dirty="0"/>
              <a:t> und darstellen der Batteriekapazität geregelt </a:t>
            </a:r>
          </a:p>
        </p:txBody>
      </p:sp>
      <p:cxnSp>
        <p:nvCxnSpPr>
          <p:cNvPr id="32" name="Gerade Verbindung mit Pfeil 31">
            <a:extLst>
              <a:ext uri="{FF2B5EF4-FFF2-40B4-BE49-F238E27FC236}">
                <a16:creationId xmlns:a16="http://schemas.microsoft.com/office/drawing/2014/main" id="{DE3A698A-BE3B-43EC-A370-7404E7C5CE04}"/>
              </a:ext>
            </a:extLst>
          </p:cNvPr>
          <p:cNvCxnSpPr>
            <a:cxnSpLocks/>
          </p:cNvCxnSpPr>
          <p:nvPr/>
        </p:nvCxnSpPr>
        <p:spPr>
          <a:xfrm flipV="1">
            <a:off x="2451322" y="3694444"/>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7E6A8D70-C5CA-4262-B179-2AFD44D51D3A}"/>
              </a:ext>
            </a:extLst>
          </p:cNvPr>
          <p:cNvCxnSpPr>
            <a:cxnSpLocks/>
          </p:cNvCxnSpPr>
          <p:nvPr/>
        </p:nvCxnSpPr>
        <p:spPr>
          <a:xfrm flipV="1">
            <a:off x="3562591" y="3690603"/>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8FB76543-CA95-4DD1-A77C-CACF8D5490D8}"/>
              </a:ext>
            </a:extLst>
          </p:cNvPr>
          <p:cNvCxnSpPr>
            <a:cxnSpLocks/>
          </p:cNvCxnSpPr>
          <p:nvPr/>
        </p:nvCxnSpPr>
        <p:spPr>
          <a:xfrm flipV="1">
            <a:off x="4640371" y="3667484"/>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A5791D6E-5775-4689-B252-02E381D529C4}"/>
              </a:ext>
            </a:extLst>
          </p:cNvPr>
          <p:cNvCxnSpPr>
            <a:cxnSpLocks/>
          </p:cNvCxnSpPr>
          <p:nvPr/>
        </p:nvCxnSpPr>
        <p:spPr>
          <a:xfrm flipV="1">
            <a:off x="5748088" y="3665735"/>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33753960-5B61-4DF9-B0FF-0A0F799E3A91}"/>
              </a:ext>
            </a:extLst>
          </p:cNvPr>
          <p:cNvCxnSpPr>
            <a:cxnSpLocks/>
          </p:cNvCxnSpPr>
          <p:nvPr/>
        </p:nvCxnSpPr>
        <p:spPr>
          <a:xfrm flipV="1">
            <a:off x="6835820" y="3688014"/>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15D67795-876C-40B5-BB6A-25AB3175C36A}"/>
              </a:ext>
            </a:extLst>
          </p:cNvPr>
          <p:cNvCxnSpPr>
            <a:cxnSpLocks/>
          </p:cNvCxnSpPr>
          <p:nvPr/>
        </p:nvCxnSpPr>
        <p:spPr>
          <a:xfrm flipV="1">
            <a:off x="7953458" y="3678933"/>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F9565FEE-051C-4E5A-B1F8-39980F715AC4}"/>
              </a:ext>
            </a:extLst>
          </p:cNvPr>
          <p:cNvCxnSpPr>
            <a:cxnSpLocks/>
          </p:cNvCxnSpPr>
          <p:nvPr/>
        </p:nvCxnSpPr>
        <p:spPr>
          <a:xfrm flipV="1">
            <a:off x="9069753" y="3688013"/>
            <a:ext cx="589957" cy="1"/>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D42E6395-0D6D-4108-841B-8C15883B531C}"/>
              </a:ext>
            </a:extLst>
          </p:cNvPr>
          <p:cNvCxnSpPr>
            <a:cxnSpLocks/>
          </p:cNvCxnSpPr>
          <p:nvPr/>
        </p:nvCxnSpPr>
        <p:spPr>
          <a:xfrm>
            <a:off x="10185741" y="3688014"/>
            <a:ext cx="533916" cy="6430"/>
          </a:xfrm>
          <a:prstGeom prst="straightConnector1">
            <a:avLst/>
          </a:prstGeom>
          <a:ln w="9525">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56283A39-F4CC-4477-B0E9-16D1D412135A}"/>
              </a:ext>
            </a:extLst>
          </p:cNvPr>
          <p:cNvCxnSpPr>
            <a:cxnSpLocks/>
            <a:stCxn id="31" idx="2"/>
            <a:endCxn id="10" idx="0"/>
          </p:cNvCxnSpPr>
          <p:nvPr/>
        </p:nvCxnSpPr>
        <p:spPr>
          <a:xfrm>
            <a:off x="1122374" y="3330423"/>
            <a:ext cx="0" cy="111059"/>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75C56A49-2896-47D8-8521-7B19AB15DE91}"/>
              </a:ext>
            </a:extLst>
          </p:cNvPr>
          <p:cNvCxnSpPr>
            <a:cxnSpLocks/>
          </p:cNvCxnSpPr>
          <p:nvPr/>
        </p:nvCxnSpPr>
        <p:spPr>
          <a:xfrm>
            <a:off x="2193862" y="3946156"/>
            <a:ext cx="1" cy="404002"/>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Textfeld 41">
            <a:extLst>
              <a:ext uri="{FF2B5EF4-FFF2-40B4-BE49-F238E27FC236}">
                <a16:creationId xmlns:a16="http://schemas.microsoft.com/office/drawing/2014/main" id="{073B186E-7BFF-413C-9C8A-688A90EB1F43}"/>
              </a:ext>
            </a:extLst>
          </p:cNvPr>
          <p:cNvSpPr txBox="1"/>
          <p:nvPr/>
        </p:nvSpPr>
        <p:spPr>
          <a:xfrm>
            <a:off x="1491893" y="4331867"/>
            <a:ext cx="980582"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24: CO2 Fußabdruck Methodik entwickelt </a:t>
            </a:r>
          </a:p>
        </p:txBody>
      </p:sp>
      <p:cxnSp>
        <p:nvCxnSpPr>
          <p:cNvPr id="43" name="Gerader Verbinder 42">
            <a:extLst>
              <a:ext uri="{FF2B5EF4-FFF2-40B4-BE49-F238E27FC236}">
                <a16:creationId xmlns:a16="http://schemas.microsoft.com/office/drawing/2014/main" id="{611747A8-9B80-48ED-97A3-E6D6B1959408}"/>
              </a:ext>
            </a:extLst>
          </p:cNvPr>
          <p:cNvCxnSpPr>
            <a:cxnSpLocks/>
            <a:stCxn id="46" idx="2"/>
            <a:endCxn id="13" idx="0"/>
          </p:cNvCxnSpPr>
          <p:nvPr/>
        </p:nvCxnSpPr>
        <p:spPr>
          <a:xfrm flipH="1">
            <a:off x="4396527" y="2330089"/>
            <a:ext cx="14068" cy="1111392"/>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7ED65A57-0028-4033-8E12-91B218473A82}"/>
              </a:ext>
            </a:extLst>
          </p:cNvPr>
          <p:cNvCxnSpPr>
            <a:cxnSpLocks/>
            <a:stCxn id="45" idx="2"/>
            <a:endCxn id="12" idx="0"/>
          </p:cNvCxnSpPr>
          <p:nvPr/>
        </p:nvCxnSpPr>
        <p:spPr>
          <a:xfrm>
            <a:off x="3277798" y="3247424"/>
            <a:ext cx="15198" cy="19405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Textfeld 44">
            <a:extLst>
              <a:ext uri="{FF2B5EF4-FFF2-40B4-BE49-F238E27FC236}">
                <a16:creationId xmlns:a16="http://schemas.microsoft.com/office/drawing/2014/main" id="{4B5B0651-B617-4C15-94A2-171BF21DAA80}"/>
              </a:ext>
            </a:extLst>
          </p:cNvPr>
          <p:cNvSpPr txBox="1"/>
          <p:nvPr/>
        </p:nvSpPr>
        <p:spPr>
          <a:xfrm>
            <a:off x="2641100" y="2498283"/>
            <a:ext cx="1273395"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Juli 25: Einhalten Lieferkette Due </a:t>
            </a:r>
            <a:r>
              <a:rPr lang="de-DE" sz="1100" dirty="0" err="1"/>
              <a:t>Dilligence</a:t>
            </a:r>
            <a:r>
              <a:rPr lang="de-DE" sz="1100" dirty="0"/>
              <a:t> – Sozial &amp; Umwelt</a:t>
            </a:r>
          </a:p>
        </p:txBody>
      </p:sp>
      <p:sp>
        <p:nvSpPr>
          <p:cNvPr id="46" name="Textfeld 45">
            <a:extLst>
              <a:ext uri="{FF2B5EF4-FFF2-40B4-BE49-F238E27FC236}">
                <a16:creationId xmlns:a16="http://schemas.microsoft.com/office/drawing/2014/main" id="{D5D48D85-A026-4E0B-865E-A7D31F62CE56}"/>
              </a:ext>
            </a:extLst>
          </p:cNvPr>
          <p:cNvSpPr txBox="1"/>
          <p:nvPr/>
        </p:nvSpPr>
        <p:spPr>
          <a:xfrm>
            <a:off x="3773897" y="1206377"/>
            <a:ext cx="1273395" cy="1123712"/>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26: Minimum Recyclingeffizienz </a:t>
            </a:r>
          </a:p>
          <a:p>
            <a:pPr marL="171450" indent="-171450">
              <a:buClr>
                <a:schemeClr val="accent1"/>
              </a:buClr>
              <a:buFontTx/>
              <a:buChar char="-"/>
            </a:pPr>
            <a:r>
              <a:rPr lang="de-DE" sz="1100" dirty="0"/>
              <a:t>65% für Li-Ion</a:t>
            </a:r>
          </a:p>
          <a:p>
            <a:pPr marL="171450" indent="-171450">
              <a:buClr>
                <a:schemeClr val="accent1"/>
              </a:buClr>
              <a:buFontTx/>
              <a:buChar char="-"/>
            </a:pPr>
            <a:r>
              <a:rPr lang="de-DE" sz="1100" dirty="0"/>
              <a:t>75% für Blei</a:t>
            </a:r>
          </a:p>
          <a:p>
            <a:pPr marL="171450" indent="-171450">
              <a:buClr>
                <a:schemeClr val="accent1"/>
              </a:buClr>
              <a:buFontTx/>
              <a:buChar char="-"/>
            </a:pPr>
            <a:r>
              <a:rPr lang="de-DE" sz="1100" dirty="0"/>
              <a:t>80% </a:t>
            </a:r>
            <a:r>
              <a:rPr lang="de-DE" sz="1100" dirty="0" err="1"/>
              <a:t>NiCd</a:t>
            </a:r>
            <a:endParaRPr lang="de-DE" sz="1100" dirty="0"/>
          </a:p>
          <a:p>
            <a:pPr marL="171450" indent="-171450">
              <a:buClr>
                <a:schemeClr val="accent1"/>
              </a:buClr>
              <a:buFontTx/>
              <a:buChar char="-"/>
            </a:pPr>
            <a:r>
              <a:rPr lang="de-DE" sz="1100" dirty="0"/>
              <a:t>50% andere</a:t>
            </a:r>
          </a:p>
        </p:txBody>
      </p:sp>
      <p:sp>
        <p:nvSpPr>
          <p:cNvPr id="47" name="Textfeld 46">
            <a:extLst>
              <a:ext uri="{FF2B5EF4-FFF2-40B4-BE49-F238E27FC236}">
                <a16:creationId xmlns:a16="http://schemas.microsoft.com/office/drawing/2014/main" id="{63F2657B-1CD7-404B-A7F4-85416F32417C}"/>
              </a:ext>
            </a:extLst>
          </p:cNvPr>
          <p:cNvSpPr txBox="1"/>
          <p:nvPr/>
        </p:nvSpPr>
        <p:spPr>
          <a:xfrm>
            <a:off x="2804903" y="4115704"/>
            <a:ext cx="980582"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25: CO2 Fußabdruck Deklaration von EV</a:t>
            </a:r>
          </a:p>
        </p:txBody>
      </p:sp>
      <p:sp>
        <p:nvSpPr>
          <p:cNvPr id="48" name="Textfeld 47">
            <a:extLst>
              <a:ext uri="{FF2B5EF4-FFF2-40B4-BE49-F238E27FC236}">
                <a16:creationId xmlns:a16="http://schemas.microsoft.com/office/drawing/2014/main" id="{C0F96A3C-E232-42C3-97C5-85BCC9A55D9D}"/>
              </a:ext>
            </a:extLst>
          </p:cNvPr>
          <p:cNvSpPr txBox="1"/>
          <p:nvPr/>
        </p:nvSpPr>
        <p:spPr>
          <a:xfrm>
            <a:off x="615883" y="1404008"/>
            <a:ext cx="1012980"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Sammelquote für „Portable </a:t>
            </a:r>
            <a:r>
              <a:rPr lang="de-DE" sz="1100" dirty="0" err="1"/>
              <a:t>Batteries</a:t>
            </a:r>
            <a:r>
              <a:rPr lang="de-DE" sz="1100" dirty="0"/>
              <a:t>“</a:t>
            </a:r>
          </a:p>
          <a:p>
            <a:pPr>
              <a:buClr>
                <a:schemeClr val="accent1"/>
              </a:buClr>
            </a:pPr>
            <a:r>
              <a:rPr lang="de-DE" sz="1100" dirty="0"/>
              <a:t>bei 45% </a:t>
            </a:r>
          </a:p>
        </p:txBody>
      </p:sp>
      <p:cxnSp>
        <p:nvCxnSpPr>
          <p:cNvPr id="49" name="Gerader Verbinder 48">
            <a:extLst>
              <a:ext uri="{FF2B5EF4-FFF2-40B4-BE49-F238E27FC236}">
                <a16:creationId xmlns:a16="http://schemas.microsoft.com/office/drawing/2014/main" id="{A9C41F5A-C93F-4086-9E47-DCCCDDF806D9}"/>
              </a:ext>
            </a:extLst>
          </p:cNvPr>
          <p:cNvCxnSpPr>
            <a:cxnSpLocks/>
            <a:stCxn id="48" idx="2"/>
            <a:endCxn id="31" idx="0"/>
          </p:cNvCxnSpPr>
          <p:nvPr/>
        </p:nvCxnSpPr>
        <p:spPr>
          <a:xfrm>
            <a:off x="1122373" y="2153149"/>
            <a:ext cx="1" cy="240847"/>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Textfeld 49">
            <a:extLst>
              <a:ext uri="{FF2B5EF4-FFF2-40B4-BE49-F238E27FC236}">
                <a16:creationId xmlns:a16="http://schemas.microsoft.com/office/drawing/2014/main" id="{E9D4530B-8FFC-4DC5-BB9C-60D7967EC348}"/>
              </a:ext>
            </a:extLst>
          </p:cNvPr>
          <p:cNvSpPr txBox="1"/>
          <p:nvPr/>
        </p:nvSpPr>
        <p:spPr>
          <a:xfrm>
            <a:off x="6059529" y="2498283"/>
            <a:ext cx="1063323"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28: Sammelquote für „Portable“</a:t>
            </a:r>
          </a:p>
          <a:p>
            <a:pPr>
              <a:buClr>
                <a:schemeClr val="accent1"/>
              </a:buClr>
            </a:pPr>
            <a:r>
              <a:rPr lang="de-DE" sz="1100" dirty="0"/>
              <a:t>Bei 63% </a:t>
            </a:r>
          </a:p>
        </p:txBody>
      </p:sp>
      <p:cxnSp>
        <p:nvCxnSpPr>
          <p:cNvPr id="51" name="Gerader Verbinder 50">
            <a:extLst>
              <a:ext uri="{FF2B5EF4-FFF2-40B4-BE49-F238E27FC236}">
                <a16:creationId xmlns:a16="http://schemas.microsoft.com/office/drawing/2014/main" id="{932D827C-B213-48AF-906E-1395F9EDFBBF}"/>
              </a:ext>
            </a:extLst>
          </p:cNvPr>
          <p:cNvCxnSpPr>
            <a:cxnSpLocks/>
            <a:stCxn id="15" idx="0"/>
            <a:endCxn id="50" idx="2"/>
          </p:cNvCxnSpPr>
          <p:nvPr/>
        </p:nvCxnSpPr>
        <p:spPr>
          <a:xfrm flipH="1" flipV="1">
            <a:off x="6591191" y="3247424"/>
            <a:ext cx="3602" cy="195303"/>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Textfeld 51">
            <a:extLst>
              <a:ext uri="{FF2B5EF4-FFF2-40B4-BE49-F238E27FC236}">
                <a16:creationId xmlns:a16="http://schemas.microsoft.com/office/drawing/2014/main" id="{27F685D9-7275-4E50-80EB-DC106557812A}"/>
              </a:ext>
            </a:extLst>
          </p:cNvPr>
          <p:cNvSpPr txBox="1"/>
          <p:nvPr/>
        </p:nvSpPr>
        <p:spPr>
          <a:xfrm>
            <a:off x="6104501" y="1001370"/>
            <a:ext cx="980582" cy="1276618"/>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28: Rückgewinnungsraten von:</a:t>
            </a:r>
          </a:p>
          <a:p>
            <a:pPr>
              <a:buClr>
                <a:schemeClr val="accent1"/>
              </a:buClr>
            </a:pPr>
            <a:r>
              <a:rPr lang="de-DE" sz="1100" dirty="0"/>
              <a:t>- 90% Cobalt, Kupfer, Nickel, Blei</a:t>
            </a:r>
          </a:p>
          <a:p>
            <a:pPr>
              <a:buClr>
                <a:schemeClr val="accent1"/>
              </a:buClr>
            </a:pPr>
            <a:r>
              <a:rPr lang="de-DE" sz="1100" dirty="0"/>
              <a:t>- 50% Lithium</a:t>
            </a:r>
          </a:p>
        </p:txBody>
      </p:sp>
      <p:cxnSp>
        <p:nvCxnSpPr>
          <p:cNvPr id="53" name="Gerader Verbinder 52">
            <a:extLst>
              <a:ext uri="{FF2B5EF4-FFF2-40B4-BE49-F238E27FC236}">
                <a16:creationId xmlns:a16="http://schemas.microsoft.com/office/drawing/2014/main" id="{9ACD61ED-7CCE-4ED6-9F59-625566A0D33B}"/>
              </a:ext>
            </a:extLst>
          </p:cNvPr>
          <p:cNvCxnSpPr>
            <a:cxnSpLocks/>
            <a:stCxn id="50" idx="0"/>
            <a:endCxn id="52" idx="2"/>
          </p:cNvCxnSpPr>
          <p:nvPr/>
        </p:nvCxnSpPr>
        <p:spPr>
          <a:xfrm flipV="1">
            <a:off x="6591191" y="2277988"/>
            <a:ext cx="3601" cy="22029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feld 53">
            <a:extLst>
              <a:ext uri="{FF2B5EF4-FFF2-40B4-BE49-F238E27FC236}">
                <a16:creationId xmlns:a16="http://schemas.microsoft.com/office/drawing/2014/main" id="{E442396E-7909-49A1-BDE5-420E036B1F3B}"/>
              </a:ext>
            </a:extLst>
          </p:cNvPr>
          <p:cNvSpPr txBox="1"/>
          <p:nvPr/>
        </p:nvSpPr>
        <p:spPr>
          <a:xfrm>
            <a:off x="9297327" y="2435440"/>
            <a:ext cx="1273395"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Minimum Recyclingeffizienz </a:t>
            </a:r>
          </a:p>
          <a:p>
            <a:pPr marL="171450" indent="-171450">
              <a:buClr>
                <a:schemeClr val="accent1"/>
              </a:buClr>
              <a:buFontTx/>
              <a:buChar char="-"/>
            </a:pPr>
            <a:r>
              <a:rPr lang="de-DE" sz="1100" dirty="0"/>
              <a:t>70% für Li-Ion</a:t>
            </a:r>
          </a:p>
          <a:p>
            <a:pPr marL="171450" indent="-171450">
              <a:buClr>
                <a:schemeClr val="accent1"/>
              </a:buClr>
              <a:buFontTx/>
              <a:buChar char="-"/>
            </a:pPr>
            <a:r>
              <a:rPr lang="de-DE" sz="1100" dirty="0"/>
              <a:t>80% für Blei</a:t>
            </a:r>
          </a:p>
        </p:txBody>
      </p:sp>
      <p:cxnSp>
        <p:nvCxnSpPr>
          <p:cNvPr id="55" name="Gerader Verbinder 54">
            <a:extLst>
              <a:ext uri="{FF2B5EF4-FFF2-40B4-BE49-F238E27FC236}">
                <a16:creationId xmlns:a16="http://schemas.microsoft.com/office/drawing/2014/main" id="{30DC59AC-B5CF-485A-A1E0-19A0366D62BE}"/>
              </a:ext>
            </a:extLst>
          </p:cNvPr>
          <p:cNvCxnSpPr>
            <a:cxnSpLocks/>
            <a:stCxn id="54" idx="2"/>
            <a:endCxn id="18" idx="0"/>
          </p:cNvCxnSpPr>
          <p:nvPr/>
        </p:nvCxnSpPr>
        <p:spPr>
          <a:xfrm flipH="1">
            <a:off x="9922791" y="3184581"/>
            <a:ext cx="11234" cy="258143"/>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31C92C5E-3E91-4A12-89F6-1E2C97BB27EA}"/>
              </a:ext>
            </a:extLst>
          </p:cNvPr>
          <p:cNvSpPr/>
          <p:nvPr/>
        </p:nvSpPr>
        <p:spPr>
          <a:xfrm>
            <a:off x="10726029" y="3414018"/>
            <a:ext cx="503433" cy="503433"/>
          </a:xfrm>
          <a:prstGeom prst="ellipse">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l">
              <a:lnSpc>
                <a:spcPts val="1960"/>
              </a:lnSpc>
              <a:buClr>
                <a:schemeClr val="accent1"/>
              </a:buClr>
            </a:pPr>
            <a:endParaRPr lang="de-DE" sz="1400" b="1" dirty="0">
              <a:solidFill>
                <a:schemeClr val="tx1"/>
              </a:solidFill>
            </a:endParaRPr>
          </a:p>
        </p:txBody>
      </p:sp>
      <p:sp>
        <p:nvSpPr>
          <p:cNvPr id="57" name="Textfeld 56">
            <a:extLst>
              <a:ext uri="{FF2B5EF4-FFF2-40B4-BE49-F238E27FC236}">
                <a16:creationId xmlns:a16="http://schemas.microsoft.com/office/drawing/2014/main" id="{C5135D3C-C773-460F-8801-1DF0721C9A0E}"/>
              </a:ext>
            </a:extLst>
          </p:cNvPr>
          <p:cNvSpPr txBox="1"/>
          <p:nvPr/>
        </p:nvSpPr>
        <p:spPr>
          <a:xfrm>
            <a:off x="10773324" y="3539856"/>
            <a:ext cx="431312" cy="246579"/>
          </a:xfrm>
          <a:prstGeom prst="rect">
            <a:avLst/>
          </a:prstGeom>
          <a:solidFill>
            <a:schemeClr val="accent1">
              <a:lumMod val="60000"/>
              <a:lumOff val="40000"/>
            </a:schemeClr>
          </a:solidFill>
          <a:ln>
            <a:noFill/>
          </a:ln>
        </p:spPr>
        <p:txBody>
          <a:bodyPr wrap="square" lIns="0" tIns="0" rIns="0" bIns="0" rtlCol="0">
            <a:spAutoFit/>
          </a:bodyPr>
          <a:lstStyle/>
          <a:p>
            <a:pPr algn="ctr">
              <a:lnSpc>
                <a:spcPts val="1960"/>
              </a:lnSpc>
              <a:buClr>
                <a:schemeClr val="accent1"/>
              </a:buClr>
            </a:pPr>
            <a:r>
              <a:rPr lang="de-DE" sz="1400" b="1" dirty="0"/>
              <a:t>2032</a:t>
            </a:r>
          </a:p>
        </p:txBody>
      </p:sp>
      <p:sp>
        <p:nvSpPr>
          <p:cNvPr id="58" name="Textfeld 57">
            <a:extLst>
              <a:ext uri="{FF2B5EF4-FFF2-40B4-BE49-F238E27FC236}">
                <a16:creationId xmlns:a16="http://schemas.microsoft.com/office/drawing/2014/main" id="{4F2B701A-A9A1-4FC3-A8B3-0A73CF6E58CB}"/>
              </a:ext>
            </a:extLst>
          </p:cNvPr>
          <p:cNvSpPr txBox="1"/>
          <p:nvPr/>
        </p:nvSpPr>
        <p:spPr>
          <a:xfrm>
            <a:off x="10498689" y="4392128"/>
            <a:ext cx="980582" cy="1276618"/>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26: Rückgewinnungsraten von:</a:t>
            </a:r>
          </a:p>
          <a:p>
            <a:pPr>
              <a:buClr>
                <a:schemeClr val="accent1"/>
              </a:buClr>
            </a:pPr>
            <a:r>
              <a:rPr lang="de-DE" sz="1100" dirty="0"/>
              <a:t>- 95% Cobalt, Kupfer, Nickel, Blei</a:t>
            </a:r>
          </a:p>
          <a:p>
            <a:pPr>
              <a:buClr>
                <a:schemeClr val="accent1"/>
              </a:buClr>
            </a:pPr>
            <a:r>
              <a:rPr lang="de-DE" sz="1100" dirty="0"/>
              <a:t>- 80% Lithium</a:t>
            </a:r>
          </a:p>
        </p:txBody>
      </p:sp>
      <p:cxnSp>
        <p:nvCxnSpPr>
          <p:cNvPr id="59" name="Gerader Verbinder 58">
            <a:extLst>
              <a:ext uri="{FF2B5EF4-FFF2-40B4-BE49-F238E27FC236}">
                <a16:creationId xmlns:a16="http://schemas.microsoft.com/office/drawing/2014/main" id="{35243A12-97EA-4A0C-9A80-E53BB0211BB3}"/>
              </a:ext>
            </a:extLst>
          </p:cNvPr>
          <p:cNvCxnSpPr>
            <a:cxnSpLocks/>
            <a:stCxn id="56" idx="4"/>
            <a:endCxn id="58" idx="0"/>
          </p:cNvCxnSpPr>
          <p:nvPr/>
        </p:nvCxnSpPr>
        <p:spPr>
          <a:xfrm>
            <a:off x="10977746" y="3917451"/>
            <a:ext cx="11234" cy="474677"/>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Textfeld 59">
            <a:extLst>
              <a:ext uri="{FF2B5EF4-FFF2-40B4-BE49-F238E27FC236}">
                <a16:creationId xmlns:a16="http://schemas.microsoft.com/office/drawing/2014/main" id="{E0236B3B-3052-4E55-A474-DF6101690278}"/>
              </a:ext>
            </a:extLst>
          </p:cNvPr>
          <p:cNvSpPr txBox="1"/>
          <p:nvPr/>
        </p:nvSpPr>
        <p:spPr>
          <a:xfrm>
            <a:off x="9317376" y="1514631"/>
            <a:ext cx="1233298"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Sammelquote für „Portable“</a:t>
            </a:r>
          </a:p>
          <a:p>
            <a:pPr>
              <a:buClr>
                <a:schemeClr val="accent1"/>
              </a:buClr>
            </a:pPr>
            <a:r>
              <a:rPr lang="de-DE" sz="1100" dirty="0"/>
              <a:t>Bei 63% </a:t>
            </a:r>
          </a:p>
        </p:txBody>
      </p:sp>
      <p:cxnSp>
        <p:nvCxnSpPr>
          <p:cNvPr id="61" name="Gerader Verbinder 60">
            <a:extLst>
              <a:ext uri="{FF2B5EF4-FFF2-40B4-BE49-F238E27FC236}">
                <a16:creationId xmlns:a16="http://schemas.microsoft.com/office/drawing/2014/main" id="{29124272-43AE-400E-B64B-5F0BC9C4A04C}"/>
              </a:ext>
            </a:extLst>
          </p:cNvPr>
          <p:cNvCxnSpPr>
            <a:cxnSpLocks/>
            <a:stCxn id="60" idx="2"/>
            <a:endCxn id="54" idx="0"/>
          </p:cNvCxnSpPr>
          <p:nvPr/>
        </p:nvCxnSpPr>
        <p:spPr>
          <a:xfrm>
            <a:off x="9934025" y="2263772"/>
            <a:ext cx="0" cy="171668"/>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Textfeld 61">
            <a:extLst>
              <a:ext uri="{FF2B5EF4-FFF2-40B4-BE49-F238E27FC236}">
                <a16:creationId xmlns:a16="http://schemas.microsoft.com/office/drawing/2014/main" id="{DC2076A8-541B-4E25-BFE9-0C474922A568}"/>
              </a:ext>
            </a:extLst>
          </p:cNvPr>
          <p:cNvSpPr txBox="1"/>
          <p:nvPr/>
        </p:nvSpPr>
        <p:spPr>
          <a:xfrm>
            <a:off x="3845258" y="4509335"/>
            <a:ext cx="1130671"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26: CO2 Fußabdruck Deklaration von Industriebatterien</a:t>
            </a:r>
          </a:p>
        </p:txBody>
      </p:sp>
      <p:cxnSp>
        <p:nvCxnSpPr>
          <p:cNvPr id="63" name="Gerader Verbinder 62">
            <a:extLst>
              <a:ext uri="{FF2B5EF4-FFF2-40B4-BE49-F238E27FC236}">
                <a16:creationId xmlns:a16="http://schemas.microsoft.com/office/drawing/2014/main" id="{E83FF32B-0725-4DC9-993C-34750E558F08}"/>
              </a:ext>
            </a:extLst>
          </p:cNvPr>
          <p:cNvCxnSpPr>
            <a:cxnSpLocks/>
            <a:stCxn id="13" idx="4"/>
            <a:endCxn id="62" idx="0"/>
          </p:cNvCxnSpPr>
          <p:nvPr/>
        </p:nvCxnSpPr>
        <p:spPr>
          <a:xfrm>
            <a:off x="4396527" y="3944914"/>
            <a:ext cx="14067" cy="564421"/>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feld 63">
            <a:extLst>
              <a:ext uri="{FF2B5EF4-FFF2-40B4-BE49-F238E27FC236}">
                <a16:creationId xmlns:a16="http://schemas.microsoft.com/office/drawing/2014/main" id="{9C395495-3315-4F93-9D58-77ADF18B8859}"/>
              </a:ext>
            </a:extLst>
          </p:cNvPr>
          <p:cNvSpPr txBox="1"/>
          <p:nvPr/>
        </p:nvSpPr>
        <p:spPr>
          <a:xfrm>
            <a:off x="6025854" y="4134764"/>
            <a:ext cx="1130671"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28: CO2 Fußabdruck Deklaration von LMT Batterien</a:t>
            </a:r>
          </a:p>
        </p:txBody>
      </p:sp>
      <p:cxnSp>
        <p:nvCxnSpPr>
          <p:cNvPr id="65" name="Gerader Verbinder 64">
            <a:extLst>
              <a:ext uri="{FF2B5EF4-FFF2-40B4-BE49-F238E27FC236}">
                <a16:creationId xmlns:a16="http://schemas.microsoft.com/office/drawing/2014/main" id="{8AF99276-1C96-40DD-AFD1-4455604EFBB8}"/>
              </a:ext>
            </a:extLst>
          </p:cNvPr>
          <p:cNvCxnSpPr>
            <a:cxnSpLocks/>
            <a:stCxn id="15" idx="4"/>
            <a:endCxn id="64" idx="0"/>
          </p:cNvCxnSpPr>
          <p:nvPr/>
        </p:nvCxnSpPr>
        <p:spPr>
          <a:xfrm flipH="1">
            <a:off x="6591190" y="3946160"/>
            <a:ext cx="3603" cy="188604"/>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feld 65">
            <a:extLst>
              <a:ext uri="{FF2B5EF4-FFF2-40B4-BE49-F238E27FC236}">
                <a16:creationId xmlns:a16="http://schemas.microsoft.com/office/drawing/2014/main" id="{4CDD0620-1200-40C5-8F05-47E29BD02367}"/>
              </a:ext>
            </a:extLst>
          </p:cNvPr>
          <p:cNvSpPr txBox="1"/>
          <p:nvPr/>
        </p:nvSpPr>
        <p:spPr>
          <a:xfrm>
            <a:off x="8149329" y="4341669"/>
            <a:ext cx="1304540" cy="749141"/>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30: CO2 Fußabdruck Deklaration von Industriebatterien</a:t>
            </a:r>
          </a:p>
        </p:txBody>
      </p:sp>
      <p:cxnSp>
        <p:nvCxnSpPr>
          <p:cNvPr id="67" name="Gerader Verbinder 66">
            <a:extLst>
              <a:ext uri="{FF2B5EF4-FFF2-40B4-BE49-F238E27FC236}">
                <a16:creationId xmlns:a16="http://schemas.microsoft.com/office/drawing/2014/main" id="{09E85448-53E7-4E92-A0D7-EE1F0D32B0B3}"/>
              </a:ext>
            </a:extLst>
          </p:cNvPr>
          <p:cNvCxnSpPr>
            <a:cxnSpLocks/>
            <a:stCxn id="17" idx="4"/>
            <a:endCxn id="66" idx="0"/>
          </p:cNvCxnSpPr>
          <p:nvPr/>
        </p:nvCxnSpPr>
        <p:spPr>
          <a:xfrm flipH="1">
            <a:off x="8801599" y="3946158"/>
            <a:ext cx="4174" cy="395511"/>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feld 67">
            <a:extLst>
              <a:ext uri="{FF2B5EF4-FFF2-40B4-BE49-F238E27FC236}">
                <a16:creationId xmlns:a16="http://schemas.microsoft.com/office/drawing/2014/main" id="{5700BE60-4D75-4547-9DFE-1988BF52C628}"/>
              </a:ext>
            </a:extLst>
          </p:cNvPr>
          <p:cNvSpPr txBox="1"/>
          <p:nvPr/>
        </p:nvSpPr>
        <p:spPr>
          <a:xfrm>
            <a:off x="9317376" y="203634"/>
            <a:ext cx="1233298" cy="1123712"/>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Minimaler </a:t>
            </a:r>
            <a:r>
              <a:rPr lang="de-DE" sz="1100" dirty="0" err="1"/>
              <a:t>Rezyklatanteil</a:t>
            </a:r>
            <a:r>
              <a:rPr lang="de-DE" sz="1100" dirty="0"/>
              <a:t> von:</a:t>
            </a:r>
          </a:p>
          <a:p>
            <a:pPr marL="171450" indent="-171450">
              <a:buClr>
                <a:schemeClr val="accent1"/>
              </a:buClr>
              <a:buFontTx/>
              <a:buChar char="-"/>
            </a:pPr>
            <a:r>
              <a:rPr lang="de-DE" sz="1100" dirty="0"/>
              <a:t>16% Cobalt</a:t>
            </a:r>
          </a:p>
          <a:p>
            <a:pPr marL="171450" indent="-171450">
              <a:buClr>
                <a:schemeClr val="accent1"/>
              </a:buClr>
              <a:buFontTx/>
              <a:buChar char="-"/>
            </a:pPr>
            <a:r>
              <a:rPr lang="de-DE" sz="1100" dirty="0"/>
              <a:t>85% Blei</a:t>
            </a:r>
          </a:p>
          <a:p>
            <a:pPr marL="171450" indent="-171450">
              <a:buClr>
                <a:schemeClr val="accent1"/>
              </a:buClr>
              <a:buFontTx/>
              <a:buChar char="-"/>
            </a:pPr>
            <a:r>
              <a:rPr lang="de-DE" sz="1100" dirty="0"/>
              <a:t>6% Lithium</a:t>
            </a:r>
          </a:p>
          <a:p>
            <a:pPr marL="171450" indent="-171450">
              <a:buClr>
                <a:schemeClr val="accent1"/>
              </a:buClr>
              <a:buFontTx/>
              <a:buChar char="-"/>
            </a:pPr>
            <a:r>
              <a:rPr lang="de-DE" sz="1100" dirty="0"/>
              <a:t>6% Nickel</a:t>
            </a:r>
          </a:p>
        </p:txBody>
      </p:sp>
      <p:cxnSp>
        <p:nvCxnSpPr>
          <p:cNvPr id="69" name="Gerader Verbinder 68">
            <a:extLst>
              <a:ext uri="{FF2B5EF4-FFF2-40B4-BE49-F238E27FC236}">
                <a16:creationId xmlns:a16="http://schemas.microsoft.com/office/drawing/2014/main" id="{74925783-EF39-4227-84B5-702757910D30}"/>
              </a:ext>
            </a:extLst>
          </p:cNvPr>
          <p:cNvCxnSpPr>
            <a:cxnSpLocks/>
            <a:stCxn id="68" idx="2"/>
            <a:endCxn id="60" idx="0"/>
          </p:cNvCxnSpPr>
          <p:nvPr/>
        </p:nvCxnSpPr>
        <p:spPr>
          <a:xfrm>
            <a:off x="9934025" y="1327346"/>
            <a:ext cx="0" cy="18728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feld 69">
            <a:extLst>
              <a:ext uri="{FF2B5EF4-FFF2-40B4-BE49-F238E27FC236}">
                <a16:creationId xmlns:a16="http://schemas.microsoft.com/office/drawing/2014/main" id="{6752D284-50C0-48FF-9285-8C4E01AB0BA5}"/>
              </a:ext>
            </a:extLst>
          </p:cNvPr>
          <p:cNvSpPr txBox="1"/>
          <p:nvPr/>
        </p:nvSpPr>
        <p:spPr>
          <a:xfrm>
            <a:off x="10912619" y="216465"/>
            <a:ext cx="1233298" cy="1123712"/>
          </a:xfrm>
          <a:prstGeom prst="roundRect">
            <a:avLst/>
          </a:prstGeom>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Jan 31: Minimaler </a:t>
            </a:r>
            <a:r>
              <a:rPr lang="de-DE" sz="1100" dirty="0" err="1"/>
              <a:t>Rezyklatanteil</a:t>
            </a:r>
            <a:r>
              <a:rPr lang="de-DE" sz="1100" dirty="0"/>
              <a:t> von:</a:t>
            </a:r>
          </a:p>
          <a:p>
            <a:pPr marL="171450" indent="-171450">
              <a:buClr>
                <a:schemeClr val="accent1"/>
              </a:buClr>
              <a:buFontTx/>
              <a:buChar char="-"/>
            </a:pPr>
            <a:r>
              <a:rPr lang="de-DE" sz="1100" dirty="0"/>
              <a:t>26% Cobalt</a:t>
            </a:r>
          </a:p>
          <a:p>
            <a:pPr marL="171450" indent="-171450">
              <a:buClr>
                <a:schemeClr val="accent1"/>
              </a:buClr>
              <a:buFontTx/>
              <a:buChar char="-"/>
            </a:pPr>
            <a:r>
              <a:rPr lang="de-DE" sz="1100" dirty="0"/>
              <a:t>85% Blei</a:t>
            </a:r>
          </a:p>
          <a:p>
            <a:pPr marL="171450" indent="-171450">
              <a:buClr>
                <a:schemeClr val="accent1"/>
              </a:buClr>
              <a:buFontTx/>
              <a:buChar char="-"/>
            </a:pPr>
            <a:r>
              <a:rPr lang="de-DE" sz="1100" dirty="0"/>
              <a:t>15% Lithium</a:t>
            </a:r>
          </a:p>
          <a:p>
            <a:pPr marL="171450" indent="-171450">
              <a:buClr>
                <a:schemeClr val="accent1"/>
              </a:buClr>
              <a:buFontTx/>
              <a:buChar char="-"/>
            </a:pPr>
            <a:r>
              <a:rPr lang="de-DE" sz="1100" dirty="0"/>
              <a:t>15% Nickel</a:t>
            </a:r>
          </a:p>
        </p:txBody>
      </p:sp>
      <p:cxnSp>
        <p:nvCxnSpPr>
          <p:cNvPr id="71" name="Gerader Verbinder 70">
            <a:extLst>
              <a:ext uri="{FF2B5EF4-FFF2-40B4-BE49-F238E27FC236}">
                <a16:creationId xmlns:a16="http://schemas.microsoft.com/office/drawing/2014/main" id="{C6B74DBF-37F2-4EE5-A30D-F0575BAA2542}"/>
              </a:ext>
            </a:extLst>
          </p:cNvPr>
          <p:cNvCxnSpPr>
            <a:cxnSpLocks/>
            <a:endCxn id="19" idx="0"/>
          </p:cNvCxnSpPr>
          <p:nvPr/>
        </p:nvCxnSpPr>
        <p:spPr>
          <a:xfrm>
            <a:off x="11780984" y="1340177"/>
            <a:ext cx="1" cy="2073841"/>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Textfeld 71">
            <a:extLst>
              <a:ext uri="{FF2B5EF4-FFF2-40B4-BE49-F238E27FC236}">
                <a16:creationId xmlns:a16="http://schemas.microsoft.com/office/drawing/2014/main" id="{A1778F8D-16E8-487D-A1EA-D13A12DED63D}"/>
              </a:ext>
            </a:extLst>
          </p:cNvPr>
          <p:cNvSpPr txBox="1"/>
          <p:nvPr/>
        </p:nvSpPr>
        <p:spPr>
          <a:xfrm>
            <a:off x="4938539" y="5279714"/>
            <a:ext cx="1130671" cy="749141"/>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buClr>
                <a:schemeClr val="accent1"/>
              </a:buClr>
            </a:pPr>
            <a:r>
              <a:rPr lang="de-DE" sz="1100" dirty="0"/>
              <a:t>Feb 27: Batteriepass für EV-, LMT-, Industriebatterien</a:t>
            </a:r>
          </a:p>
        </p:txBody>
      </p:sp>
      <p:cxnSp>
        <p:nvCxnSpPr>
          <p:cNvPr id="73" name="Gerader Verbinder 72">
            <a:extLst>
              <a:ext uri="{FF2B5EF4-FFF2-40B4-BE49-F238E27FC236}">
                <a16:creationId xmlns:a16="http://schemas.microsoft.com/office/drawing/2014/main" id="{E6607634-9024-4FA8-873A-0582A29611B9}"/>
              </a:ext>
            </a:extLst>
          </p:cNvPr>
          <p:cNvCxnSpPr>
            <a:cxnSpLocks/>
            <a:stCxn id="14" idx="4"/>
            <a:endCxn id="72" idx="0"/>
          </p:cNvCxnSpPr>
          <p:nvPr/>
        </p:nvCxnSpPr>
        <p:spPr>
          <a:xfrm>
            <a:off x="5491341" y="3942319"/>
            <a:ext cx="12534" cy="1337395"/>
          </a:xfrm>
          <a:prstGeom prst="line">
            <a:avLst/>
          </a:prstGeom>
          <a:ln w="28575">
            <a:solidFill>
              <a:schemeClr val="bg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399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16</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itel 1">
            <a:extLst>
              <a:ext uri="{FF2B5EF4-FFF2-40B4-BE49-F238E27FC236}">
                <a16:creationId xmlns:a16="http://schemas.microsoft.com/office/drawing/2014/main" id="{F87A3CC8-1A07-46E0-95FA-45E361763B18}"/>
              </a:ext>
            </a:extLst>
          </p:cNvPr>
          <p:cNvSpPr>
            <a:spLocks noGrp="1"/>
          </p:cNvSpPr>
          <p:nvPr>
            <p:ph type="title"/>
          </p:nvPr>
        </p:nvSpPr>
        <p:spPr>
          <a:xfrm>
            <a:off x="479425" y="395588"/>
            <a:ext cx="11233150" cy="382733"/>
          </a:xfrm>
        </p:spPr>
        <p:txBody>
          <a:bodyPr/>
          <a:lstStyle/>
          <a:p>
            <a:r>
              <a:rPr lang="de-DE" dirty="0" err="1"/>
              <a:t>Metrialbedarfe</a:t>
            </a:r>
            <a:r>
              <a:rPr lang="de-DE" dirty="0"/>
              <a:t> und Verbräuche</a:t>
            </a:r>
          </a:p>
        </p:txBody>
      </p:sp>
      <p:sp>
        <p:nvSpPr>
          <p:cNvPr id="8" name="Textplatzhalter 5">
            <a:extLst>
              <a:ext uri="{FF2B5EF4-FFF2-40B4-BE49-F238E27FC236}">
                <a16:creationId xmlns:a16="http://schemas.microsoft.com/office/drawing/2014/main" id="{2F9398F5-ECE9-4342-9B92-E744499A920C}"/>
              </a:ext>
            </a:extLst>
          </p:cNvPr>
          <p:cNvSpPr txBox="1">
            <a:spLocks/>
          </p:cNvSpPr>
          <p:nvPr/>
        </p:nvSpPr>
        <p:spPr>
          <a:xfrm>
            <a:off x="479425" y="778321"/>
            <a:ext cx="11233150" cy="318933"/>
          </a:xfrm>
          <a:prstGeom prst="rect">
            <a:avLst/>
          </a:prstGeom>
        </p:spPr>
        <p:txBody>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Lithium Ionen Batterien</a:t>
            </a:r>
            <a:endParaRPr lang="de-DE" dirty="0"/>
          </a:p>
        </p:txBody>
      </p:sp>
      <p:pic>
        <p:nvPicPr>
          <p:cNvPr id="9" name="Grafik 8">
            <a:extLst>
              <a:ext uri="{FF2B5EF4-FFF2-40B4-BE49-F238E27FC236}">
                <a16:creationId xmlns:a16="http://schemas.microsoft.com/office/drawing/2014/main" id="{6B6F83B6-0384-4230-8292-513126A0410B}"/>
              </a:ext>
            </a:extLst>
          </p:cNvPr>
          <p:cNvPicPr>
            <a:picLocks noChangeAspect="1"/>
          </p:cNvPicPr>
          <p:nvPr/>
        </p:nvPicPr>
        <p:blipFill rotWithShape="1">
          <a:blip r:embed="rId4"/>
          <a:srcRect l="2324" t="4812" r="1704" b="2051"/>
          <a:stretch/>
        </p:blipFill>
        <p:spPr>
          <a:xfrm>
            <a:off x="595901" y="1935458"/>
            <a:ext cx="4808306" cy="3078331"/>
          </a:xfrm>
          <a:prstGeom prst="rect">
            <a:avLst/>
          </a:prstGeom>
        </p:spPr>
      </p:pic>
      <p:sp>
        <p:nvSpPr>
          <p:cNvPr id="10" name="Textfeld 9">
            <a:extLst>
              <a:ext uri="{FF2B5EF4-FFF2-40B4-BE49-F238E27FC236}">
                <a16:creationId xmlns:a16="http://schemas.microsoft.com/office/drawing/2014/main" id="{980780BC-DEA2-4FCF-974F-DE6516ED0817}"/>
              </a:ext>
            </a:extLst>
          </p:cNvPr>
          <p:cNvSpPr txBox="1"/>
          <p:nvPr/>
        </p:nvSpPr>
        <p:spPr>
          <a:xfrm>
            <a:off x="479425" y="1723081"/>
            <a:ext cx="5010150" cy="494623"/>
          </a:xfrm>
          <a:prstGeom prst="rect">
            <a:avLst/>
          </a:prstGeom>
          <a:solidFill>
            <a:schemeClr val="bg1"/>
          </a:solidFill>
        </p:spPr>
        <p:txBody>
          <a:bodyPr wrap="square" lIns="0" tIns="0" rIns="0" bIns="0" rtlCol="0">
            <a:spAutoFit/>
          </a:bodyPr>
          <a:lstStyle/>
          <a:p>
            <a:pPr algn="ctr">
              <a:lnSpc>
                <a:spcPts val="1960"/>
              </a:lnSpc>
              <a:buClr>
                <a:schemeClr val="accent1"/>
              </a:buClr>
            </a:pPr>
            <a:r>
              <a:rPr lang="de-DE" sz="1400" dirty="0"/>
              <a:t>Jährliche Verkaufszahlen </a:t>
            </a:r>
          </a:p>
          <a:p>
            <a:pPr algn="ctr">
              <a:lnSpc>
                <a:spcPts val="1960"/>
              </a:lnSpc>
              <a:buClr>
                <a:schemeClr val="accent1"/>
              </a:buClr>
            </a:pPr>
            <a:r>
              <a:rPr lang="de-DE" sz="1400" dirty="0"/>
              <a:t>Elektro- und Hybridfahrzeuge (EU)</a:t>
            </a:r>
          </a:p>
        </p:txBody>
      </p:sp>
      <p:sp>
        <p:nvSpPr>
          <p:cNvPr id="11" name="Textfeld 10">
            <a:extLst>
              <a:ext uri="{FF2B5EF4-FFF2-40B4-BE49-F238E27FC236}">
                <a16:creationId xmlns:a16="http://schemas.microsoft.com/office/drawing/2014/main" id="{6B08681B-81F2-4D9B-BDEB-F2D44FFEFE0F}"/>
              </a:ext>
            </a:extLst>
          </p:cNvPr>
          <p:cNvSpPr txBox="1"/>
          <p:nvPr/>
        </p:nvSpPr>
        <p:spPr>
          <a:xfrm>
            <a:off x="479425" y="5886928"/>
            <a:ext cx="9689704" cy="184666"/>
          </a:xfrm>
          <a:prstGeom prst="rect">
            <a:avLst/>
          </a:prstGeom>
          <a:noFill/>
        </p:spPr>
        <p:txBody>
          <a:bodyPr wrap="none" lIns="0" tIns="0" rIns="0" bIns="0" rtlCol="0">
            <a:spAutoFit/>
          </a:bodyPr>
          <a:lstStyle/>
          <a:p>
            <a:r>
              <a:rPr lang="de-DE" sz="1200" dirty="0"/>
              <a:t>Quelle: Carrara et al., </a:t>
            </a:r>
            <a:r>
              <a:rPr lang="en-US" sz="1200" dirty="0"/>
              <a:t>Supply chain analysis and material demand forecast in strategic technologies and sectors in the EU – A foresight study, 2023 </a:t>
            </a:r>
            <a:r>
              <a:rPr lang="de-DE" sz="1200" dirty="0"/>
              <a:t>  </a:t>
            </a:r>
          </a:p>
        </p:txBody>
      </p:sp>
      <p:pic>
        <p:nvPicPr>
          <p:cNvPr id="12" name="Grafik 11">
            <a:extLst>
              <a:ext uri="{FF2B5EF4-FFF2-40B4-BE49-F238E27FC236}">
                <a16:creationId xmlns:a16="http://schemas.microsoft.com/office/drawing/2014/main" id="{F98CEB16-B8BB-48D2-8F85-E4FB00BF2EEE}"/>
              </a:ext>
            </a:extLst>
          </p:cNvPr>
          <p:cNvPicPr>
            <a:picLocks noChangeAspect="1"/>
          </p:cNvPicPr>
          <p:nvPr/>
        </p:nvPicPr>
        <p:blipFill rotWithShape="1">
          <a:blip r:embed="rId5"/>
          <a:srcRect b="434"/>
          <a:stretch/>
        </p:blipFill>
        <p:spPr>
          <a:xfrm>
            <a:off x="5918937" y="2173601"/>
            <a:ext cx="4856090" cy="2912750"/>
          </a:xfrm>
          <a:prstGeom prst="rect">
            <a:avLst/>
          </a:prstGeom>
        </p:spPr>
      </p:pic>
      <p:sp>
        <p:nvSpPr>
          <p:cNvPr id="13" name="Textfeld 12">
            <a:extLst>
              <a:ext uri="{FF2B5EF4-FFF2-40B4-BE49-F238E27FC236}">
                <a16:creationId xmlns:a16="http://schemas.microsoft.com/office/drawing/2014/main" id="{28DE5689-99E7-42D2-A1D6-EE332E6B074B}"/>
              </a:ext>
            </a:extLst>
          </p:cNvPr>
          <p:cNvSpPr txBox="1"/>
          <p:nvPr/>
        </p:nvSpPr>
        <p:spPr>
          <a:xfrm>
            <a:off x="5606051" y="1723080"/>
            <a:ext cx="5010150" cy="494623"/>
          </a:xfrm>
          <a:prstGeom prst="rect">
            <a:avLst/>
          </a:prstGeom>
          <a:solidFill>
            <a:schemeClr val="bg1"/>
          </a:solidFill>
        </p:spPr>
        <p:txBody>
          <a:bodyPr wrap="square" lIns="0" tIns="0" rIns="0" bIns="0" rtlCol="0">
            <a:spAutoFit/>
          </a:bodyPr>
          <a:lstStyle/>
          <a:p>
            <a:pPr algn="ctr">
              <a:lnSpc>
                <a:spcPts val="1960"/>
              </a:lnSpc>
              <a:buClr>
                <a:schemeClr val="accent1"/>
              </a:buClr>
            </a:pPr>
            <a:r>
              <a:rPr lang="de-DE" sz="1400" dirty="0"/>
              <a:t>Jährlicher Zuwachs </a:t>
            </a:r>
          </a:p>
          <a:p>
            <a:pPr algn="ctr">
              <a:lnSpc>
                <a:spcPts val="1960"/>
              </a:lnSpc>
              <a:buClr>
                <a:schemeClr val="accent1"/>
              </a:buClr>
            </a:pPr>
            <a:r>
              <a:rPr lang="de-DE" sz="1400" dirty="0"/>
              <a:t>Energiespeichersysteme (ESS) (EU)</a:t>
            </a:r>
          </a:p>
        </p:txBody>
      </p:sp>
    </p:spTree>
    <p:extLst>
      <p:ext uri="{BB962C8B-B14F-4D97-AF65-F5344CB8AC3E}">
        <p14:creationId xmlns:p14="http://schemas.microsoft.com/office/powerpoint/2010/main" val="1525716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17</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itel 1">
            <a:extLst>
              <a:ext uri="{FF2B5EF4-FFF2-40B4-BE49-F238E27FC236}">
                <a16:creationId xmlns:a16="http://schemas.microsoft.com/office/drawing/2014/main" id="{110BB8A1-A44F-4929-8D2E-DCF0B05CBA61}"/>
              </a:ext>
            </a:extLst>
          </p:cNvPr>
          <p:cNvSpPr>
            <a:spLocks noGrp="1"/>
          </p:cNvSpPr>
          <p:nvPr>
            <p:ph type="title"/>
          </p:nvPr>
        </p:nvSpPr>
        <p:spPr>
          <a:xfrm>
            <a:off x="479425" y="395588"/>
            <a:ext cx="11233150" cy="382733"/>
          </a:xfrm>
        </p:spPr>
        <p:txBody>
          <a:bodyPr/>
          <a:lstStyle/>
          <a:p>
            <a:r>
              <a:rPr lang="de-DE" dirty="0" err="1"/>
              <a:t>Metrialbedarfe</a:t>
            </a:r>
            <a:r>
              <a:rPr lang="de-DE" dirty="0"/>
              <a:t> und Verbräuche</a:t>
            </a:r>
          </a:p>
        </p:txBody>
      </p:sp>
      <p:sp>
        <p:nvSpPr>
          <p:cNvPr id="8" name="Textplatzhalter 5">
            <a:extLst>
              <a:ext uri="{FF2B5EF4-FFF2-40B4-BE49-F238E27FC236}">
                <a16:creationId xmlns:a16="http://schemas.microsoft.com/office/drawing/2014/main" id="{FD6CF267-4568-4305-8BAB-19133F480C75}"/>
              </a:ext>
            </a:extLst>
          </p:cNvPr>
          <p:cNvSpPr txBox="1">
            <a:spLocks/>
          </p:cNvSpPr>
          <p:nvPr/>
        </p:nvSpPr>
        <p:spPr>
          <a:xfrm>
            <a:off x="479425" y="778321"/>
            <a:ext cx="11233150" cy="318933"/>
          </a:xfrm>
          <a:prstGeom prst="rect">
            <a:avLst/>
          </a:prstGeom>
        </p:spPr>
        <p:txBody>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Lithium Ionen Batterien</a:t>
            </a:r>
            <a:endParaRPr lang="de-DE" dirty="0"/>
          </a:p>
        </p:txBody>
      </p:sp>
      <p:sp>
        <p:nvSpPr>
          <p:cNvPr id="9" name="Textfeld 8">
            <a:extLst>
              <a:ext uri="{FF2B5EF4-FFF2-40B4-BE49-F238E27FC236}">
                <a16:creationId xmlns:a16="http://schemas.microsoft.com/office/drawing/2014/main" id="{E9C3D3FB-4E2B-484C-8646-1F248EC86A45}"/>
              </a:ext>
            </a:extLst>
          </p:cNvPr>
          <p:cNvSpPr txBox="1"/>
          <p:nvPr/>
        </p:nvSpPr>
        <p:spPr>
          <a:xfrm>
            <a:off x="479425" y="5886928"/>
            <a:ext cx="9689704" cy="184666"/>
          </a:xfrm>
          <a:prstGeom prst="rect">
            <a:avLst/>
          </a:prstGeom>
          <a:noFill/>
        </p:spPr>
        <p:txBody>
          <a:bodyPr wrap="none" lIns="0" tIns="0" rIns="0" bIns="0" rtlCol="0">
            <a:spAutoFit/>
          </a:bodyPr>
          <a:lstStyle/>
          <a:p>
            <a:r>
              <a:rPr lang="de-DE" sz="1200" dirty="0"/>
              <a:t>Quelle: Carrara et al., </a:t>
            </a:r>
            <a:r>
              <a:rPr lang="en-US" sz="1200" dirty="0"/>
              <a:t>Supply chain analysis and material demand forecast in strategic technologies and sectors in the EU – A foresight study, 2023 </a:t>
            </a:r>
            <a:r>
              <a:rPr lang="de-DE" sz="1200" dirty="0"/>
              <a:t>  </a:t>
            </a:r>
          </a:p>
        </p:txBody>
      </p:sp>
      <p:pic>
        <p:nvPicPr>
          <p:cNvPr id="10" name="Grafik 9">
            <a:extLst>
              <a:ext uri="{FF2B5EF4-FFF2-40B4-BE49-F238E27FC236}">
                <a16:creationId xmlns:a16="http://schemas.microsoft.com/office/drawing/2014/main" id="{EBCC2619-81A9-43AA-B931-2651E36EFDC8}"/>
              </a:ext>
            </a:extLst>
          </p:cNvPr>
          <p:cNvPicPr>
            <a:picLocks noChangeAspect="1"/>
          </p:cNvPicPr>
          <p:nvPr/>
        </p:nvPicPr>
        <p:blipFill>
          <a:blip r:embed="rId4"/>
          <a:stretch>
            <a:fillRect/>
          </a:stretch>
        </p:blipFill>
        <p:spPr>
          <a:xfrm>
            <a:off x="2700338" y="1488818"/>
            <a:ext cx="5805488" cy="4320363"/>
          </a:xfrm>
          <a:prstGeom prst="rect">
            <a:avLst/>
          </a:prstGeom>
        </p:spPr>
      </p:pic>
      <p:sp>
        <p:nvSpPr>
          <p:cNvPr id="11" name="Textfeld 10">
            <a:extLst>
              <a:ext uri="{FF2B5EF4-FFF2-40B4-BE49-F238E27FC236}">
                <a16:creationId xmlns:a16="http://schemas.microsoft.com/office/drawing/2014/main" id="{6F7B1679-F134-4D00-BB02-182EBA6F0B84}"/>
              </a:ext>
            </a:extLst>
          </p:cNvPr>
          <p:cNvSpPr txBox="1"/>
          <p:nvPr/>
        </p:nvSpPr>
        <p:spPr>
          <a:xfrm>
            <a:off x="2993232" y="892986"/>
            <a:ext cx="5010150" cy="494623"/>
          </a:xfrm>
          <a:prstGeom prst="rect">
            <a:avLst/>
          </a:prstGeom>
          <a:solidFill>
            <a:schemeClr val="bg1"/>
          </a:solidFill>
        </p:spPr>
        <p:txBody>
          <a:bodyPr wrap="square" lIns="0" tIns="0" rIns="0" bIns="0" rtlCol="0">
            <a:spAutoFit/>
          </a:bodyPr>
          <a:lstStyle/>
          <a:p>
            <a:pPr algn="ctr">
              <a:lnSpc>
                <a:spcPts val="1960"/>
              </a:lnSpc>
              <a:buClr>
                <a:schemeClr val="accent1"/>
              </a:buClr>
            </a:pPr>
            <a:r>
              <a:rPr lang="de-DE" sz="1400" dirty="0"/>
              <a:t>Materialbedarfsprognose für Lithiumbatterien</a:t>
            </a:r>
          </a:p>
          <a:p>
            <a:pPr algn="ctr">
              <a:lnSpc>
                <a:spcPts val="1960"/>
              </a:lnSpc>
              <a:buClr>
                <a:schemeClr val="accent1"/>
              </a:buClr>
            </a:pPr>
            <a:r>
              <a:rPr lang="de-DE" sz="1400" dirty="0"/>
              <a:t>gemessen an der globalen Fördermenge im Jahr 2020</a:t>
            </a:r>
          </a:p>
        </p:txBody>
      </p:sp>
    </p:spTree>
    <p:extLst>
      <p:ext uri="{BB962C8B-B14F-4D97-AF65-F5344CB8AC3E}">
        <p14:creationId xmlns:p14="http://schemas.microsoft.com/office/powerpoint/2010/main" val="3185537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18</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extfeld 5">
            <a:extLst>
              <a:ext uri="{FF2B5EF4-FFF2-40B4-BE49-F238E27FC236}">
                <a16:creationId xmlns:a16="http://schemas.microsoft.com/office/drawing/2014/main" id="{F44343D8-3BB1-4B43-9564-792E11DBA39E}"/>
              </a:ext>
            </a:extLst>
          </p:cNvPr>
          <p:cNvSpPr txBox="1"/>
          <p:nvPr/>
        </p:nvSpPr>
        <p:spPr>
          <a:xfrm>
            <a:off x="2523982" y="1262487"/>
            <a:ext cx="7298112" cy="4854534"/>
          </a:xfrm>
          <a:prstGeom prst="rect">
            <a:avLst/>
          </a:prstGeom>
          <a:noFill/>
        </p:spPr>
        <p:txBody>
          <a:bodyPr wrap="square" lIns="0" tIns="0" rIns="0" bIns="0" rtlCol="0">
            <a:spAutoFit/>
          </a:bodyPr>
          <a:lstStyle/>
          <a:p>
            <a:pPr marL="180000" indent="-180000" algn="l">
              <a:lnSpc>
                <a:spcPts val="1960"/>
              </a:lnSpc>
              <a:buClr>
                <a:schemeClr val="accent1"/>
              </a:buClr>
              <a:buFont typeface="Wingdings" panose="05000000000000000000" pitchFamily="2" charset="2"/>
              <a:buChar char="§"/>
            </a:pPr>
            <a:r>
              <a:rPr lang="de-DE" sz="1400" b="1" dirty="0"/>
              <a:t>Batteriezusammensetzungen ermitteln</a:t>
            </a:r>
          </a:p>
          <a:p>
            <a:pPr marL="637200" lvl="1" indent="-180000">
              <a:lnSpc>
                <a:spcPts val="1960"/>
              </a:lnSpc>
              <a:buClr>
                <a:schemeClr val="accent1"/>
              </a:buClr>
              <a:buFont typeface="Wingdings" panose="05000000000000000000" pitchFamily="2" charset="2"/>
              <a:buChar char="§"/>
            </a:pPr>
            <a:r>
              <a:rPr lang="de-DE" sz="1400" dirty="0"/>
              <a:t>Lithiumbatterien</a:t>
            </a:r>
          </a:p>
          <a:p>
            <a:pPr marL="637200" lvl="1" indent="-180000">
              <a:lnSpc>
                <a:spcPts val="1960"/>
              </a:lnSpc>
              <a:buClr>
                <a:schemeClr val="accent1"/>
              </a:buClr>
              <a:buFont typeface="Wingdings" panose="05000000000000000000" pitchFamily="2" charset="2"/>
              <a:buChar char="§"/>
            </a:pPr>
            <a:r>
              <a:rPr lang="de-DE" sz="1400" dirty="0"/>
              <a:t>Bleibatterien</a:t>
            </a:r>
          </a:p>
          <a:p>
            <a:pPr marL="637200" lvl="1" indent="-180000">
              <a:lnSpc>
                <a:spcPts val="1960"/>
              </a:lnSpc>
              <a:buClr>
                <a:schemeClr val="accent1"/>
              </a:buClr>
              <a:buFont typeface="Wingdings" panose="05000000000000000000" pitchFamily="2" charset="2"/>
              <a:buChar char="§"/>
            </a:pPr>
            <a:r>
              <a:rPr lang="de-DE" sz="1400" dirty="0"/>
              <a:t>Nickel Cadmium</a:t>
            </a:r>
          </a:p>
          <a:p>
            <a:pPr marL="637200" lvl="1" indent="-180000">
              <a:lnSpc>
                <a:spcPts val="1960"/>
              </a:lnSpc>
              <a:buClr>
                <a:schemeClr val="accent1"/>
              </a:buClr>
              <a:buFont typeface="Wingdings" panose="05000000000000000000" pitchFamily="2" charset="2"/>
              <a:buChar char="§"/>
            </a:pPr>
            <a:r>
              <a:rPr lang="de-DE" sz="1400" dirty="0"/>
              <a:t>Nickel Metallhydrid</a:t>
            </a:r>
          </a:p>
          <a:p>
            <a:pPr marL="637200" lvl="1" indent="-180000">
              <a:lnSpc>
                <a:spcPts val="1960"/>
              </a:lnSpc>
              <a:buClr>
                <a:schemeClr val="accent1"/>
              </a:buClr>
              <a:buFont typeface="Wingdings" panose="05000000000000000000" pitchFamily="2" charset="2"/>
              <a:buChar char="§"/>
            </a:pPr>
            <a:r>
              <a:rPr lang="de-DE" sz="1400" dirty="0"/>
              <a:t>Zink-Kohle / Alkali-Mangan</a:t>
            </a:r>
            <a:br>
              <a:rPr lang="de-DE" sz="1400" dirty="0"/>
            </a:br>
            <a:endParaRPr lang="de-DE" sz="1400" dirty="0"/>
          </a:p>
          <a:p>
            <a:pPr marL="180000" indent="-180000" algn="l">
              <a:lnSpc>
                <a:spcPts val="1960"/>
              </a:lnSpc>
              <a:buClr>
                <a:schemeClr val="accent1"/>
              </a:buClr>
              <a:buFont typeface="Wingdings" panose="05000000000000000000" pitchFamily="2" charset="2"/>
              <a:buChar char="§"/>
            </a:pPr>
            <a:r>
              <a:rPr lang="de-DE" sz="1400" b="1" dirty="0"/>
              <a:t>Flussdiagramm der verschiedenen Abfallströme erstellen (für uns nur Batterien) </a:t>
            </a:r>
            <a:br>
              <a:rPr lang="de-DE" sz="1400" b="1" dirty="0"/>
            </a:br>
            <a:r>
              <a:rPr lang="de-DE" sz="1400" b="1" dirty="0"/>
              <a:t> </a:t>
            </a:r>
            <a:br>
              <a:rPr lang="de-DE" sz="1400" b="1" dirty="0"/>
            </a:br>
            <a:endParaRPr lang="de-DE" sz="1400" b="1" dirty="0"/>
          </a:p>
          <a:p>
            <a:pPr marL="180000" indent="-180000" algn="l">
              <a:lnSpc>
                <a:spcPts val="1960"/>
              </a:lnSpc>
              <a:buClr>
                <a:schemeClr val="accent1"/>
              </a:buClr>
              <a:buFont typeface="Wingdings" panose="05000000000000000000" pitchFamily="2" charset="2"/>
              <a:buChar char="§"/>
            </a:pPr>
            <a:r>
              <a:rPr lang="de-DE" sz="1400" b="1" dirty="0"/>
              <a:t>Stock-and-Flow-Modell aufstellen</a:t>
            </a:r>
          </a:p>
          <a:p>
            <a:pPr marL="637200" lvl="1" indent="-180000">
              <a:lnSpc>
                <a:spcPts val="1960"/>
              </a:lnSpc>
              <a:buClr>
                <a:schemeClr val="accent1"/>
              </a:buClr>
              <a:buFont typeface="Wingdings" panose="05000000000000000000" pitchFamily="2" charset="2"/>
              <a:buChar char="§"/>
            </a:pPr>
            <a:r>
              <a:rPr lang="de-DE" sz="1400" dirty="0"/>
              <a:t>Verkauf </a:t>
            </a:r>
            <a:r>
              <a:rPr lang="en-US" sz="1400" dirty="0"/>
              <a:t>► </a:t>
            </a:r>
            <a:r>
              <a:rPr lang="en-US" sz="1400" dirty="0" err="1"/>
              <a:t>Lebensspanne</a:t>
            </a:r>
            <a:r>
              <a:rPr lang="en-US" sz="1400" dirty="0"/>
              <a:t> / </a:t>
            </a:r>
            <a:r>
              <a:rPr lang="en-US" sz="1400" dirty="0" err="1"/>
              <a:t>Bestand</a:t>
            </a:r>
            <a:r>
              <a:rPr lang="en-US" sz="1400" dirty="0"/>
              <a:t> ►</a:t>
            </a:r>
            <a:r>
              <a:rPr lang="en-US" sz="1400" dirty="0" err="1"/>
              <a:t>Abfall</a:t>
            </a:r>
            <a:br>
              <a:rPr lang="de-DE" sz="1400" dirty="0"/>
            </a:br>
            <a:endParaRPr lang="de-DE" sz="1400" dirty="0"/>
          </a:p>
          <a:p>
            <a:pPr marL="180000" indent="-180000" algn="l">
              <a:lnSpc>
                <a:spcPts val="1960"/>
              </a:lnSpc>
              <a:buClr>
                <a:schemeClr val="accent1"/>
              </a:buClr>
              <a:buFont typeface="Wingdings" panose="05000000000000000000" pitchFamily="2" charset="2"/>
              <a:buChar char="§"/>
            </a:pPr>
            <a:r>
              <a:rPr lang="de-DE" sz="1400" b="1" dirty="0" err="1"/>
              <a:t>Szenarioentwicklung</a:t>
            </a:r>
            <a:r>
              <a:rPr lang="de-DE" sz="1400" b="1" dirty="0"/>
              <a:t> bis 2050:</a:t>
            </a:r>
          </a:p>
          <a:p>
            <a:pPr marL="637200" lvl="1" indent="-180000">
              <a:lnSpc>
                <a:spcPts val="1960"/>
              </a:lnSpc>
              <a:buClr>
                <a:schemeClr val="accent1"/>
              </a:buClr>
              <a:buFont typeface="Wingdings" panose="05000000000000000000" pitchFamily="2" charset="2"/>
              <a:buChar char="§"/>
            </a:pPr>
            <a:r>
              <a:rPr lang="de-DE" sz="1400" dirty="0"/>
              <a:t>Business As </a:t>
            </a:r>
            <a:r>
              <a:rPr lang="de-DE" sz="1400" dirty="0" err="1"/>
              <a:t>Usual</a:t>
            </a:r>
            <a:r>
              <a:rPr lang="de-DE" sz="1400" dirty="0"/>
              <a:t> Scenario  (BAU)</a:t>
            </a:r>
          </a:p>
          <a:p>
            <a:pPr marL="637200" lvl="1" indent="-180000">
              <a:lnSpc>
                <a:spcPts val="1960"/>
              </a:lnSpc>
              <a:buClr>
                <a:schemeClr val="accent1"/>
              </a:buClr>
              <a:buFont typeface="Wingdings" panose="05000000000000000000" pitchFamily="2" charset="2"/>
              <a:buChar char="§"/>
            </a:pPr>
            <a:r>
              <a:rPr lang="de-DE" sz="1400" dirty="0"/>
              <a:t>High Recovery Scenario       (REC)</a:t>
            </a:r>
          </a:p>
          <a:p>
            <a:pPr marL="637200" lvl="1" indent="-180000">
              <a:lnSpc>
                <a:spcPts val="1960"/>
              </a:lnSpc>
              <a:buClr>
                <a:schemeClr val="accent1"/>
              </a:buClr>
              <a:buFont typeface="Wingdings" panose="05000000000000000000" pitchFamily="2" charset="2"/>
              <a:buChar char="§"/>
            </a:pPr>
            <a:r>
              <a:rPr lang="de-DE" sz="1400" dirty="0"/>
              <a:t>High </a:t>
            </a:r>
            <a:r>
              <a:rPr lang="de-DE" sz="1400" dirty="0" err="1"/>
              <a:t>Circularity</a:t>
            </a:r>
            <a:r>
              <a:rPr lang="de-DE" sz="1400" dirty="0"/>
              <a:t> Scenario     (CIR)</a:t>
            </a:r>
            <a:br>
              <a:rPr lang="de-DE" sz="1400" dirty="0"/>
            </a:br>
            <a:endParaRPr lang="de-DE" sz="1400" dirty="0"/>
          </a:p>
          <a:p>
            <a:pPr marL="180000" indent="-180000">
              <a:lnSpc>
                <a:spcPts val="1960"/>
              </a:lnSpc>
              <a:buClr>
                <a:schemeClr val="accent1"/>
              </a:buClr>
              <a:buFont typeface="Wingdings" panose="05000000000000000000" pitchFamily="2" charset="2"/>
              <a:buChar char="§"/>
            </a:pPr>
            <a:r>
              <a:rPr lang="de-DE" sz="1400" b="1" u="sng" dirty="0"/>
              <a:t>Online Plattform / Datenbank erstellen für die prognostizierten Rohstoffe</a:t>
            </a:r>
            <a:endParaRPr lang="en-US" sz="1400" b="1" u="sng" dirty="0"/>
          </a:p>
        </p:txBody>
      </p:sp>
      <p:pic>
        <p:nvPicPr>
          <p:cNvPr id="8" name="Grafik 7" descr="Mikroskop">
            <a:extLst>
              <a:ext uri="{FF2B5EF4-FFF2-40B4-BE49-F238E27FC236}">
                <a16:creationId xmlns:a16="http://schemas.microsoft.com/office/drawing/2014/main" id="{A789E7EC-8E06-4DD7-A8CF-C915991811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2228" y="1535034"/>
            <a:ext cx="914400" cy="914400"/>
          </a:xfrm>
          <a:prstGeom prst="rect">
            <a:avLst/>
          </a:prstGeom>
        </p:spPr>
      </p:pic>
      <p:pic>
        <p:nvPicPr>
          <p:cNvPr id="9" name="Grafik 8" descr="Entscheidungsdiagramm">
            <a:extLst>
              <a:ext uri="{FF2B5EF4-FFF2-40B4-BE49-F238E27FC236}">
                <a16:creationId xmlns:a16="http://schemas.microsoft.com/office/drawing/2014/main" id="{1655F54C-6C6E-43B4-8ABE-40055FA4F6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20089" y="2824367"/>
            <a:ext cx="914400" cy="914400"/>
          </a:xfrm>
          <a:prstGeom prst="rect">
            <a:avLst/>
          </a:prstGeom>
        </p:spPr>
      </p:pic>
      <p:pic>
        <p:nvPicPr>
          <p:cNvPr id="10" name="Grafik 9" descr="Stoppuhr">
            <a:extLst>
              <a:ext uri="{FF2B5EF4-FFF2-40B4-BE49-F238E27FC236}">
                <a16:creationId xmlns:a16="http://schemas.microsoft.com/office/drawing/2014/main" id="{F4A8D949-6AAA-4047-9A55-29E4DB1D82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20089" y="4116562"/>
            <a:ext cx="914400" cy="914400"/>
          </a:xfrm>
          <a:prstGeom prst="rect">
            <a:avLst/>
          </a:prstGeom>
        </p:spPr>
      </p:pic>
      <p:pic>
        <p:nvPicPr>
          <p:cNvPr id="11" name="Grafik 10" descr="Diskette">
            <a:extLst>
              <a:ext uri="{FF2B5EF4-FFF2-40B4-BE49-F238E27FC236}">
                <a16:creationId xmlns:a16="http://schemas.microsoft.com/office/drawing/2014/main" id="{2C8B83C2-60D8-4307-A3B3-E024C87F74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20089" y="5163641"/>
            <a:ext cx="914400" cy="914400"/>
          </a:xfrm>
          <a:prstGeom prst="rect">
            <a:avLst/>
          </a:prstGeom>
        </p:spPr>
      </p:pic>
      <p:sp>
        <p:nvSpPr>
          <p:cNvPr id="12" name="Titel 6">
            <a:extLst>
              <a:ext uri="{FF2B5EF4-FFF2-40B4-BE49-F238E27FC236}">
                <a16:creationId xmlns:a16="http://schemas.microsoft.com/office/drawing/2014/main" id="{BD2FF982-3928-40FA-AF86-3D26F05353AC}"/>
              </a:ext>
            </a:extLst>
          </p:cNvPr>
          <p:cNvSpPr>
            <a:spLocks noGrp="1"/>
          </p:cNvSpPr>
          <p:nvPr>
            <p:ph type="title"/>
          </p:nvPr>
        </p:nvSpPr>
        <p:spPr bwMode="gray">
          <a:xfrm>
            <a:off x="479425" y="395588"/>
            <a:ext cx="11233150" cy="382733"/>
          </a:xfrm>
        </p:spPr>
        <p:txBody>
          <a:bodyPr vert="horz"/>
          <a:lstStyle/>
          <a:p>
            <a:pPr lvl="0"/>
            <a:r>
              <a:rPr lang="de-DE" dirty="0" err="1"/>
              <a:t>FutuRaM</a:t>
            </a:r>
            <a:endParaRPr lang="de-DE" dirty="0"/>
          </a:p>
        </p:txBody>
      </p:sp>
      <p:sp>
        <p:nvSpPr>
          <p:cNvPr id="13" name="Textplatzhalter 14">
            <a:extLst>
              <a:ext uri="{FF2B5EF4-FFF2-40B4-BE49-F238E27FC236}">
                <a16:creationId xmlns:a16="http://schemas.microsoft.com/office/drawing/2014/main" id="{855C9A79-C1A0-408C-A5BA-04084FC8ED19}"/>
              </a:ext>
            </a:extLst>
          </p:cNvPr>
          <p:cNvSpPr txBox="1">
            <a:spLocks/>
          </p:cNvSpPr>
          <p:nvPr/>
        </p:nvSpPr>
        <p:spPr bwMode="gray">
          <a:xfrm>
            <a:off x="479425" y="778321"/>
            <a:ext cx="11233150" cy="318933"/>
          </a:xfrm>
          <a:prstGeom prst="rect">
            <a:avLst/>
          </a:prstGeom>
        </p:spPr>
        <p:txBody>
          <a:bodyPr numCol="1"/>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Projektstruktur – Fokus der Tätigkeiten</a:t>
            </a:r>
            <a:endParaRPr lang="de-DE" dirty="0"/>
          </a:p>
        </p:txBody>
      </p:sp>
    </p:spTree>
    <p:extLst>
      <p:ext uri="{BB962C8B-B14F-4D97-AF65-F5344CB8AC3E}">
        <p14:creationId xmlns:p14="http://schemas.microsoft.com/office/powerpoint/2010/main" val="1191917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19</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itel 6">
            <a:extLst>
              <a:ext uri="{FF2B5EF4-FFF2-40B4-BE49-F238E27FC236}">
                <a16:creationId xmlns:a16="http://schemas.microsoft.com/office/drawing/2014/main" id="{A923F469-6FDC-4A99-B382-9A444CECEF9C}"/>
              </a:ext>
            </a:extLst>
          </p:cNvPr>
          <p:cNvSpPr>
            <a:spLocks noGrp="1"/>
          </p:cNvSpPr>
          <p:nvPr>
            <p:ph type="title"/>
          </p:nvPr>
        </p:nvSpPr>
        <p:spPr bwMode="gray">
          <a:xfrm>
            <a:off x="479425" y="395588"/>
            <a:ext cx="11233150" cy="382733"/>
          </a:xfrm>
        </p:spPr>
        <p:txBody>
          <a:bodyPr vert="horz"/>
          <a:lstStyle/>
          <a:p>
            <a:pPr lvl="0"/>
            <a:r>
              <a:rPr lang="de-DE" dirty="0"/>
              <a:t>Abfallstrom: Batterien</a:t>
            </a:r>
          </a:p>
        </p:txBody>
      </p:sp>
      <p:sp>
        <p:nvSpPr>
          <p:cNvPr id="8" name="Textplatzhalter 14">
            <a:extLst>
              <a:ext uri="{FF2B5EF4-FFF2-40B4-BE49-F238E27FC236}">
                <a16:creationId xmlns:a16="http://schemas.microsoft.com/office/drawing/2014/main" id="{5D333654-D38F-480C-B84C-F858C1A43EDD}"/>
              </a:ext>
            </a:extLst>
          </p:cNvPr>
          <p:cNvSpPr txBox="1">
            <a:spLocks/>
          </p:cNvSpPr>
          <p:nvPr/>
        </p:nvSpPr>
        <p:spPr bwMode="gray">
          <a:xfrm>
            <a:off x="479425" y="778321"/>
            <a:ext cx="11233150" cy="319318"/>
          </a:xfrm>
          <a:prstGeom prst="rect">
            <a:avLst/>
          </a:prstGeom>
        </p:spPr>
        <p:txBody>
          <a:bodyPr numCol="1"/>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Sales-Lifetime-Ansatz und Analyse der Materialzusammensetzung</a:t>
            </a:r>
            <a:endParaRPr lang="en-US" dirty="0"/>
          </a:p>
        </p:txBody>
      </p:sp>
      <p:sp>
        <p:nvSpPr>
          <p:cNvPr id="10" name="Rechteck 9">
            <a:extLst>
              <a:ext uri="{FF2B5EF4-FFF2-40B4-BE49-F238E27FC236}">
                <a16:creationId xmlns:a16="http://schemas.microsoft.com/office/drawing/2014/main" id="{26B21DDB-81E8-4A29-B8E7-4C7DE02B89E8}"/>
              </a:ext>
            </a:extLst>
          </p:cNvPr>
          <p:cNvSpPr/>
          <p:nvPr/>
        </p:nvSpPr>
        <p:spPr>
          <a:xfrm>
            <a:off x="225485" y="2947014"/>
            <a:ext cx="914400" cy="914400"/>
          </a:xfrm>
          <a:prstGeom prst="rect">
            <a:avLst/>
          </a:prstGeom>
          <a:solidFill>
            <a:srgbClr val="179C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POM*</a:t>
            </a:r>
            <a:endParaRPr lang="en-US" dirty="0"/>
          </a:p>
        </p:txBody>
      </p:sp>
      <p:sp>
        <p:nvSpPr>
          <p:cNvPr id="11" name="Rechteck 10">
            <a:extLst>
              <a:ext uri="{FF2B5EF4-FFF2-40B4-BE49-F238E27FC236}">
                <a16:creationId xmlns:a16="http://schemas.microsoft.com/office/drawing/2014/main" id="{742E78BE-4FC6-4334-9586-7820FC80F725}"/>
              </a:ext>
            </a:extLst>
          </p:cNvPr>
          <p:cNvSpPr/>
          <p:nvPr/>
        </p:nvSpPr>
        <p:spPr>
          <a:xfrm>
            <a:off x="1607595" y="2279607"/>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Stock</a:t>
            </a:r>
            <a:endParaRPr lang="en-US" dirty="0"/>
          </a:p>
        </p:txBody>
      </p:sp>
      <p:sp>
        <p:nvSpPr>
          <p:cNvPr id="12" name="Rechteck 11">
            <a:extLst>
              <a:ext uri="{FF2B5EF4-FFF2-40B4-BE49-F238E27FC236}">
                <a16:creationId xmlns:a16="http://schemas.microsoft.com/office/drawing/2014/main" id="{374392AF-3A91-43B4-AEC4-3708F63C3F25}"/>
              </a:ext>
            </a:extLst>
          </p:cNvPr>
          <p:cNvSpPr/>
          <p:nvPr/>
        </p:nvSpPr>
        <p:spPr>
          <a:xfrm>
            <a:off x="2662122" y="2947014"/>
            <a:ext cx="124810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Battery</a:t>
            </a:r>
            <a:r>
              <a:rPr lang="de-DE" dirty="0"/>
              <a:t> </a:t>
            </a:r>
            <a:r>
              <a:rPr lang="de-DE" dirty="0" err="1"/>
              <a:t>waste</a:t>
            </a:r>
            <a:r>
              <a:rPr lang="de-DE" dirty="0"/>
              <a:t> </a:t>
            </a:r>
            <a:r>
              <a:rPr lang="de-DE" dirty="0" err="1"/>
              <a:t>generated</a:t>
            </a:r>
            <a:endParaRPr lang="en-US" dirty="0"/>
          </a:p>
        </p:txBody>
      </p:sp>
      <p:cxnSp>
        <p:nvCxnSpPr>
          <p:cNvPr id="13" name="Gerader Verbinder 12">
            <a:extLst>
              <a:ext uri="{FF2B5EF4-FFF2-40B4-BE49-F238E27FC236}">
                <a16:creationId xmlns:a16="http://schemas.microsoft.com/office/drawing/2014/main" id="{DFD8E362-B7B9-4283-BAF0-B0F85A7781F9}"/>
              </a:ext>
            </a:extLst>
          </p:cNvPr>
          <p:cNvCxnSpPr/>
          <p:nvPr/>
        </p:nvCxnSpPr>
        <p:spPr>
          <a:xfrm>
            <a:off x="1139885" y="3451135"/>
            <a:ext cx="1525935" cy="0"/>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2296DC8D-2927-47D3-9793-8EAD3EFCC566}"/>
              </a:ext>
            </a:extLst>
          </p:cNvPr>
          <p:cNvSpPr txBox="1"/>
          <p:nvPr/>
        </p:nvSpPr>
        <p:spPr>
          <a:xfrm>
            <a:off x="1388048" y="3470662"/>
            <a:ext cx="959558" cy="369332"/>
          </a:xfrm>
          <a:prstGeom prst="rect">
            <a:avLst/>
          </a:prstGeom>
          <a:noFill/>
        </p:spPr>
        <p:txBody>
          <a:bodyPr wrap="none" rtlCol="0">
            <a:spAutoFit/>
          </a:bodyPr>
          <a:lstStyle/>
          <a:p>
            <a:r>
              <a:rPr lang="de-DE" dirty="0" err="1"/>
              <a:t>Lifespan</a:t>
            </a:r>
            <a:endParaRPr lang="en-US" dirty="0"/>
          </a:p>
        </p:txBody>
      </p:sp>
      <p:sp>
        <p:nvSpPr>
          <p:cNvPr id="15" name="Pfeil nach rechts 10">
            <a:extLst>
              <a:ext uri="{FF2B5EF4-FFF2-40B4-BE49-F238E27FC236}">
                <a16:creationId xmlns:a16="http://schemas.microsoft.com/office/drawing/2014/main" id="{02873C49-0C70-4EEC-BEB5-7F8BF6B19172}"/>
              </a:ext>
            </a:extLst>
          </p:cNvPr>
          <p:cNvSpPr/>
          <p:nvPr/>
        </p:nvSpPr>
        <p:spPr>
          <a:xfrm rot="20090896">
            <a:off x="876829" y="2531213"/>
            <a:ext cx="587991" cy="3258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Pfeil nach rechts 11">
            <a:extLst>
              <a:ext uri="{FF2B5EF4-FFF2-40B4-BE49-F238E27FC236}">
                <a16:creationId xmlns:a16="http://schemas.microsoft.com/office/drawing/2014/main" id="{EF829D11-B638-4A5C-BB1C-F9631F59B1F3}"/>
              </a:ext>
            </a:extLst>
          </p:cNvPr>
          <p:cNvSpPr/>
          <p:nvPr/>
        </p:nvSpPr>
        <p:spPr>
          <a:xfrm rot="1602733">
            <a:off x="2707674" y="2488961"/>
            <a:ext cx="587991" cy="3258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hteck 16">
            <a:extLst>
              <a:ext uri="{FF2B5EF4-FFF2-40B4-BE49-F238E27FC236}">
                <a16:creationId xmlns:a16="http://schemas.microsoft.com/office/drawing/2014/main" id="{4F919BB8-540E-4379-9D0C-29E6CACA36BC}"/>
              </a:ext>
            </a:extLst>
          </p:cNvPr>
          <p:cNvSpPr/>
          <p:nvPr/>
        </p:nvSpPr>
        <p:spPr>
          <a:xfrm>
            <a:off x="4887290" y="1809413"/>
            <a:ext cx="157375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Compliantly</a:t>
            </a:r>
            <a:r>
              <a:rPr lang="de-DE" dirty="0"/>
              <a:t> </a:t>
            </a:r>
            <a:r>
              <a:rPr lang="de-DE" dirty="0" err="1"/>
              <a:t>collected</a:t>
            </a:r>
            <a:r>
              <a:rPr lang="de-DE" dirty="0"/>
              <a:t> </a:t>
            </a:r>
            <a:r>
              <a:rPr lang="de-DE" dirty="0" err="1"/>
              <a:t>batteries</a:t>
            </a:r>
            <a:endParaRPr lang="en-US" dirty="0"/>
          </a:p>
        </p:txBody>
      </p:sp>
      <p:sp>
        <p:nvSpPr>
          <p:cNvPr id="18" name="Rechteck 17">
            <a:extLst>
              <a:ext uri="{FF2B5EF4-FFF2-40B4-BE49-F238E27FC236}">
                <a16:creationId xmlns:a16="http://schemas.microsoft.com/office/drawing/2014/main" id="{E32C055B-F6AB-4F30-9C28-008A2234F7B2}"/>
              </a:ext>
            </a:extLst>
          </p:cNvPr>
          <p:cNvSpPr/>
          <p:nvPr/>
        </p:nvSpPr>
        <p:spPr>
          <a:xfrm>
            <a:off x="4917326" y="4005227"/>
            <a:ext cx="154371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Non-</a:t>
            </a:r>
            <a:r>
              <a:rPr lang="de-DE" dirty="0" err="1"/>
              <a:t>collected</a:t>
            </a:r>
            <a:r>
              <a:rPr lang="de-DE" dirty="0"/>
              <a:t> </a:t>
            </a:r>
            <a:r>
              <a:rPr lang="de-DE" dirty="0" err="1"/>
              <a:t>batteries</a:t>
            </a:r>
            <a:r>
              <a:rPr lang="de-DE" dirty="0"/>
              <a:t> (</a:t>
            </a:r>
            <a:r>
              <a:rPr lang="de-DE" dirty="0" err="1"/>
              <a:t>gap</a:t>
            </a:r>
            <a:r>
              <a:rPr lang="de-DE" dirty="0"/>
              <a:t>)</a:t>
            </a:r>
            <a:endParaRPr lang="en-US" dirty="0"/>
          </a:p>
        </p:txBody>
      </p:sp>
      <p:sp>
        <p:nvSpPr>
          <p:cNvPr id="19" name="Rechteck 18">
            <a:extLst>
              <a:ext uri="{FF2B5EF4-FFF2-40B4-BE49-F238E27FC236}">
                <a16:creationId xmlns:a16="http://schemas.microsoft.com/office/drawing/2014/main" id="{7FFCD196-4D81-40DC-A4A4-91B6BF36480D}"/>
              </a:ext>
            </a:extLst>
          </p:cNvPr>
          <p:cNvSpPr/>
          <p:nvPr/>
        </p:nvSpPr>
        <p:spPr>
          <a:xfrm>
            <a:off x="7148908" y="1799430"/>
            <a:ext cx="1203434"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err="1"/>
              <a:t>Collected</a:t>
            </a:r>
            <a:r>
              <a:rPr lang="de-DE" dirty="0"/>
              <a:t> </a:t>
            </a:r>
            <a:r>
              <a:rPr lang="de-DE" dirty="0" err="1"/>
              <a:t>elements</a:t>
            </a:r>
            <a:endParaRPr lang="en-US" dirty="0"/>
          </a:p>
        </p:txBody>
      </p:sp>
      <p:sp>
        <p:nvSpPr>
          <p:cNvPr id="20" name="Rechteck 19">
            <a:extLst>
              <a:ext uri="{FF2B5EF4-FFF2-40B4-BE49-F238E27FC236}">
                <a16:creationId xmlns:a16="http://schemas.microsoft.com/office/drawing/2014/main" id="{F76DB644-5E64-47D1-83FE-7FAA245E0EED}"/>
              </a:ext>
            </a:extLst>
          </p:cNvPr>
          <p:cNvSpPr/>
          <p:nvPr/>
        </p:nvSpPr>
        <p:spPr>
          <a:xfrm>
            <a:off x="9040209" y="1799430"/>
            <a:ext cx="1203434" cy="914400"/>
          </a:xfrm>
          <a:prstGeom prst="rect">
            <a:avLst/>
          </a:prstGeom>
          <a:solidFill>
            <a:srgbClr val="70AD47">
              <a:alpha val="65000"/>
            </a:srgbClr>
          </a:solidFill>
          <a:ln w="28575">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err="1"/>
              <a:t>Recovered</a:t>
            </a:r>
            <a:r>
              <a:rPr lang="de-DE" dirty="0"/>
              <a:t> </a:t>
            </a:r>
            <a:r>
              <a:rPr lang="de-DE" dirty="0" err="1"/>
              <a:t>elements</a:t>
            </a:r>
            <a:endParaRPr lang="en-US" dirty="0"/>
          </a:p>
        </p:txBody>
      </p:sp>
      <p:sp>
        <p:nvSpPr>
          <p:cNvPr id="21" name="Pfeil nach rechts 18">
            <a:extLst>
              <a:ext uri="{FF2B5EF4-FFF2-40B4-BE49-F238E27FC236}">
                <a16:creationId xmlns:a16="http://schemas.microsoft.com/office/drawing/2014/main" id="{6653CA6B-A785-4C11-8E3E-6A6D41A58340}"/>
              </a:ext>
            </a:extLst>
          </p:cNvPr>
          <p:cNvSpPr/>
          <p:nvPr/>
        </p:nvSpPr>
        <p:spPr>
          <a:xfrm>
            <a:off x="6536634" y="2094630"/>
            <a:ext cx="587991" cy="324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Pfeil nach rechts 19">
            <a:extLst>
              <a:ext uri="{FF2B5EF4-FFF2-40B4-BE49-F238E27FC236}">
                <a16:creationId xmlns:a16="http://schemas.microsoft.com/office/drawing/2014/main" id="{C73CF113-028C-48F3-99CD-0D5D9156F590}"/>
              </a:ext>
            </a:extLst>
          </p:cNvPr>
          <p:cNvSpPr/>
          <p:nvPr/>
        </p:nvSpPr>
        <p:spPr>
          <a:xfrm>
            <a:off x="8402503" y="2094630"/>
            <a:ext cx="587991" cy="324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extfeld 22">
            <a:extLst>
              <a:ext uri="{FF2B5EF4-FFF2-40B4-BE49-F238E27FC236}">
                <a16:creationId xmlns:a16="http://schemas.microsoft.com/office/drawing/2014/main" id="{856DCAE4-F503-4659-913D-EDAE828357AA}"/>
              </a:ext>
            </a:extLst>
          </p:cNvPr>
          <p:cNvSpPr txBox="1"/>
          <p:nvPr/>
        </p:nvSpPr>
        <p:spPr>
          <a:xfrm>
            <a:off x="947384" y="1485318"/>
            <a:ext cx="280721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de-DE" dirty="0"/>
              <a:t>Stock </a:t>
            </a:r>
            <a:r>
              <a:rPr lang="de-DE" dirty="0" err="1"/>
              <a:t>and</a:t>
            </a:r>
            <a:r>
              <a:rPr lang="de-DE" dirty="0"/>
              <a:t> </a:t>
            </a:r>
            <a:r>
              <a:rPr lang="de-DE" dirty="0" err="1"/>
              <a:t>flow</a:t>
            </a:r>
            <a:r>
              <a:rPr lang="de-DE" dirty="0"/>
              <a:t> </a:t>
            </a:r>
            <a:r>
              <a:rPr lang="de-DE" dirty="0" err="1"/>
              <a:t>modelling</a:t>
            </a:r>
            <a:endParaRPr lang="en-US" dirty="0"/>
          </a:p>
        </p:txBody>
      </p:sp>
      <p:sp>
        <p:nvSpPr>
          <p:cNvPr id="24" name="Textfeld 23">
            <a:extLst>
              <a:ext uri="{FF2B5EF4-FFF2-40B4-BE49-F238E27FC236}">
                <a16:creationId xmlns:a16="http://schemas.microsoft.com/office/drawing/2014/main" id="{9673DAFA-4B6D-4C1A-B732-A8A36AE7FC3D}"/>
              </a:ext>
            </a:extLst>
          </p:cNvPr>
          <p:cNvSpPr txBox="1"/>
          <p:nvPr/>
        </p:nvSpPr>
        <p:spPr>
          <a:xfrm>
            <a:off x="7148908" y="1367000"/>
            <a:ext cx="3138360"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de-DE" dirty="0"/>
              <a:t>Material </a:t>
            </a:r>
            <a:r>
              <a:rPr lang="de-DE" dirty="0" err="1"/>
              <a:t>compositional</a:t>
            </a:r>
            <a:r>
              <a:rPr lang="de-DE" dirty="0"/>
              <a:t> </a:t>
            </a:r>
            <a:r>
              <a:rPr lang="de-DE" dirty="0" err="1"/>
              <a:t>analysis</a:t>
            </a:r>
            <a:endParaRPr lang="en-US" dirty="0"/>
          </a:p>
        </p:txBody>
      </p:sp>
      <p:sp>
        <p:nvSpPr>
          <p:cNvPr id="25" name="Rechteck 24">
            <a:extLst>
              <a:ext uri="{FF2B5EF4-FFF2-40B4-BE49-F238E27FC236}">
                <a16:creationId xmlns:a16="http://schemas.microsoft.com/office/drawing/2014/main" id="{7E263FF9-72BB-45F8-9183-60E958FBAE2D}"/>
              </a:ext>
            </a:extLst>
          </p:cNvPr>
          <p:cNvSpPr/>
          <p:nvPr/>
        </p:nvSpPr>
        <p:spPr>
          <a:xfrm>
            <a:off x="4911384" y="2907320"/>
            <a:ext cx="1549658" cy="914400"/>
          </a:xfrm>
          <a:prstGeom prst="rect">
            <a:avLst/>
          </a:prstGeom>
          <a:solidFill>
            <a:schemeClr val="accent1">
              <a:lumMod val="40000"/>
              <a:lumOff val="6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Collected</a:t>
            </a:r>
            <a:r>
              <a:rPr lang="de-DE" dirty="0"/>
              <a:t> </a:t>
            </a:r>
            <a:r>
              <a:rPr lang="de-DE" dirty="0" err="1"/>
              <a:t>with</a:t>
            </a:r>
            <a:r>
              <a:rPr lang="de-DE" dirty="0"/>
              <a:t> </a:t>
            </a:r>
            <a:r>
              <a:rPr lang="de-DE" dirty="0" err="1"/>
              <a:t>other</a:t>
            </a:r>
            <a:r>
              <a:rPr lang="de-DE" dirty="0"/>
              <a:t> </a:t>
            </a:r>
            <a:r>
              <a:rPr lang="de-DE" dirty="0" err="1"/>
              <a:t>wastes</a:t>
            </a:r>
            <a:r>
              <a:rPr lang="de-DE" dirty="0"/>
              <a:t>?</a:t>
            </a:r>
            <a:endParaRPr lang="en-US" dirty="0"/>
          </a:p>
        </p:txBody>
      </p:sp>
      <p:grpSp>
        <p:nvGrpSpPr>
          <p:cNvPr id="26" name="Gruppieren 25">
            <a:extLst>
              <a:ext uri="{FF2B5EF4-FFF2-40B4-BE49-F238E27FC236}">
                <a16:creationId xmlns:a16="http://schemas.microsoft.com/office/drawing/2014/main" id="{0ACE4B53-B35D-4406-B913-572E879CC8B3}"/>
              </a:ext>
            </a:extLst>
          </p:cNvPr>
          <p:cNvGrpSpPr/>
          <p:nvPr/>
        </p:nvGrpSpPr>
        <p:grpSpPr>
          <a:xfrm>
            <a:off x="3996405" y="2130824"/>
            <a:ext cx="841170" cy="2405175"/>
            <a:chOff x="4842508" y="2797446"/>
            <a:chExt cx="841170" cy="2405175"/>
          </a:xfrm>
        </p:grpSpPr>
        <p:grpSp>
          <p:nvGrpSpPr>
            <p:cNvPr id="27" name="Gruppieren 26">
              <a:extLst>
                <a:ext uri="{FF2B5EF4-FFF2-40B4-BE49-F238E27FC236}">
                  <a16:creationId xmlns:a16="http://schemas.microsoft.com/office/drawing/2014/main" id="{676B633A-6DD1-4773-A370-B57A71819D41}"/>
                </a:ext>
              </a:extLst>
            </p:cNvPr>
            <p:cNvGrpSpPr/>
            <p:nvPr/>
          </p:nvGrpSpPr>
          <p:grpSpPr>
            <a:xfrm>
              <a:off x="5153363" y="2797446"/>
              <a:ext cx="530315" cy="2405175"/>
              <a:chOff x="5153363" y="2797446"/>
              <a:chExt cx="530315" cy="2405175"/>
            </a:xfrm>
          </p:grpSpPr>
          <p:sp>
            <p:nvSpPr>
              <p:cNvPr id="29" name="Pfeil nach rechts 25">
                <a:extLst>
                  <a:ext uri="{FF2B5EF4-FFF2-40B4-BE49-F238E27FC236}">
                    <a16:creationId xmlns:a16="http://schemas.microsoft.com/office/drawing/2014/main" id="{54FD8862-2C00-49FD-8820-FCAFDB582FB9}"/>
                  </a:ext>
                </a:extLst>
              </p:cNvPr>
              <p:cNvSpPr/>
              <p:nvPr/>
            </p:nvSpPr>
            <p:spPr>
              <a:xfrm>
                <a:off x="5247498" y="4951222"/>
                <a:ext cx="436180" cy="25139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Pfeil nach rechts 26">
                <a:extLst>
                  <a:ext uri="{FF2B5EF4-FFF2-40B4-BE49-F238E27FC236}">
                    <a16:creationId xmlns:a16="http://schemas.microsoft.com/office/drawing/2014/main" id="{D827AE27-4407-4AF3-8832-99B1E608CF06}"/>
                  </a:ext>
                </a:extLst>
              </p:cNvPr>
              <p:cNvSpPr/>
              <p:nvPr/>
            </p:nvSpPr>
            <p:spPr>
              <a:xfrm>
                <a:off x="5247498" y="3874334"/>
                <a:ext cx="436180" cy="25139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Pfeil nach rechts 27">
                <a:extLst>
                  <a:ext uri="{FF2B5EF4-FFF2-40B4-BE49-F238E27FC236}">
                    <a16:creationId xmlns:a16="http://schemas.microsoft.com/office/drawing/2014/main" id="{55404599-6F0D-4C62-AD5B-DD323DB2C007}"/>
                  </a:ext>
                </a:extLst>
              </p:cNvPr>
              <p:cNvSpPr/>
              <p:nvPr/>
            </p:nvSpPr>
            <p:spPr>
              <a:xfrm>
                <a:off x="5247498" y="2797446"/>
                <a:ext cx="436180" cy="25139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Rechteck 31">
                <a:extLst>
                  <a:ext uri="{FF2B5EF4-FFF2-40B4-BE49-F238E27FC236}">
                    <a16:creationId xmlns:a16="http://schemas.microsoft.com/office/drawing/2014/main" id="{C61A5991-F0D4-4B45-AFD8-27A17F6DB5FC}"/>
                  </a:ext>
                </a:extLst>
              </p:cNvPr>
              <p:cNvSpPr/>
              <p:nvPr/>
            </p:nvSpPr>
            <p:spPr>
              <a:xfrm>
                <a:off x="5153363" y="2862957"/>
                <a:ext cx="119002" cy="2275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8" name="Rechteck 27">
              <a:extLst>
                <a:ext uri="{FF2B5EF4-FFF2-40B4-BE49-F238E27FC236}">
                  <a16:creationId xmlns:a16="http://schemas.microsoft.com/office/drawing/2014/main" id="{F5BFBA31-46CD-44D4-8D42-0FA6926FF562}"/>
                </a:ext>
              </a:extLst>
            </p:cNvPr>
            <p:cNvSpPr/>
            <p:nvPr/>
          </p:nvSpPr>
          <p:spPr>
            <a:xfrm>
              <a:off x="4842508" y="3935389"/>
              <a:ext cx="331181" cy="1701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33" name="Rechteck 32">
            <a:extLst>
              <a:ext uri="{FF2B5EF4-FFF2-40B4-BE49-F238E27FC236}">
                <a16:creationId xmlns:a16="http://schemas.microsoft.com/office/drawing/2014/main" id="{3211A907-D471-4318-8C3D-0C52B8326520}"/>
              </a:ext>
            </a:extLst>
          </p:cNvPr>
          <p:cNvSpPr/>
          <p:nvPr/>
        </p:nvSpPr>
        <p:spPr>
          <a:xfrm>
            <a:off x="4911383" y="5010945"/>
            <a:ext cx="1549658" cy="914400"/>
          </a:xfrm>
          <a:prstGeom prst="rect">
            <a:avLst/>
          </a:prstGeom>
          <a:solidFill>
            <a:schemeClr val="accent1">
              <a:lumMod val="40000"/>
              <a:lumOff val="6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Exported</a:t>
            </a:r>
            <a:r>
              <a:rPr lang="de-DE" dirty="0"/>
              <a:t>?</a:t>
            </a:r>
            <a:endParaRPr lang="en-US" dirty="0"/>
          </a:p>
        </p:txBody>
      </p:sp>
      <p:sp>
        <p:nvSpPr>
          <p:cNvPr id="34" name="Rechteck 33">
            <a:extLst>
              <a:ext uri="{FF2B5EF4-FFF2-40B4-BE49-F238E27FC236}">
                <a16:creationId xmlns:a16="http://schemas.microsoft.com/office/drawing/2014/main" id="{79CBEC0D-7D6B-4D35-BD4F-6AEAA6C0ED5D}"/>
              </a:ext>
            </a:extLst>
          </p:cNvPr>
          <p:cNvSpPr/>
          <p:nvPr/>
        </p:nvSpPr>
        <p:spPr>
          <a:xfrm>
            <a:off x="7148908" y="5636223"/>
            <a:ext cx="1981438" cy="324739"/>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New in </a:t>
            </a:r>
            <a:r>
              <a:rPr lang="de-DE" dirty="0" err="1">
                <a:solidFill>
                  <a:schemeClr val="tx1"/>
                </a:solidFill>
              </a:rPr>
              <a:t>FutuRaM</a:t>
            </a:r>
            <a:endParaRPr lang="en-US" dirty="0">
              <a:solidFill>
                <a:schemeClr val="tx1"/>
              </a:solidFill>
            </a:endParaRPr>
          </a:p>
        </p:txBody>
      </p:sp>
      <p:cxnSp>
        <p:nvCxnSpPr>
          <p:cNvPr id="35" name="Gerader Verbinder 34">
            <a:extLst>
              <a:ext uri="{FF2B5EF4-FFF2-40B4-BE49-F238E27FC236}">
                <a16:creationId xmlns:a16="http://schemas.microsoft.com/office/drawing/2014/main" id="{CE31BAA6-9C69-4504-9505-78C7B2797233}"/>
              </a:ext>
            </a:extLst>
          </p:cNvPr>
          <p:cNvCxnSpPr/>
          <p:nvPr/>
        </p:nvCxnSpPr>
        <p:spPr>
          <a:xfrm>
            <a:off x="6502130" y="1228391"/>
            <a:ext cx="0" cy="488534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Pfeil nach rechts 34">
            <a:extLst>
              <a:ext uri="{FF2B5EF4-FFF2-40B4-BE49-F238E27FC236}">
                <a16:creationId xmlns:a16="http://schemas.microsoft.com/office/drawing/2014/main" id="{D040EAB0-252C-4657-9DD0-8836E43A820A}"/>
              </a:ext>
            </a:extLst>
          </p:cNvPr>
          <p:cNvSpPr/>
          <p:nvPr/>
        </p:nvSpPr>
        <p:spPr>
          <a:xfrm>
            <a:off x="6616536" y="4300427"/>
            <a:ext cx="2112682" cy="324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Rechteck 36">
            <a:extLst>
              <a:ext uri="{FF2B5EF4-FFF2-40B4-BE49-F238E27FC236}">
                <a16:creationId xmlns:a16="http://schemas.microsoft.com/office/drawing/2014/main" id="{DEB01AED-D6C0-4978-A43A-403DF5281ED9}"/>
              </a:ext>
            </a:extLst>
          </p:cNvPr>
          <p:cNvSpPr/>
          <p:nvPr/>
        </p:nvSpPr>
        <p:spPr>
          <a:xfrm>
            <a:off x="8843626" y="4005227"/>
            <a:ext cx="1826535" cy="914400"/>
          </a:xfrm>
          <a:prstGeom prst="rect">
            <a:avLst/>
          </a:prstGeom>
          <a:solidFill>
            <a:srgbClr val="70AD47">
              <a:alpha val="65000"/>
            </a:srgbClr>
          </a:solidFill>
          <a:ln w="28575">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Loss </a:t>
            </a:r>
            <a:r>
              <a:rPr lang="de-DE" dirty="0" err="1"/>
              <a:t>of</a:t>
            </a:r>
            <a:r>
              <a:rPr lang="de-DE" dirty="0"/>
              <a:t> potential SRM?</a:t>
            </a:r>
            <a:endParaRPr lang="en-US" dirty="0"/>
          </a:p>
        </p:txBody>
      </p:sp>
      <p:sp>
        <p:nvSpPr>
          <p:cNvPr id="38" name="Textfeld 37">
            <a:extLst>
              <a:ext uri="{FF2B5EF4-FFF2-40B4-BE49-F238E27FC236}">
                <a16:creationId xmlns:a16="http://schemas.microsoft.com/office/drawing/2014/main" id="{2206E539-1361-44F9-B02E-7F1EDF4D1A29}"/>
              </a:ext>
            </a:extLst>
          </p:cNvPr>
          <p:cNvSpPr txBox="1"/>
          <p:nvPr/>
        </p:nvSpPr>
        <p:spPr>
          <a:xfrm>
            <a:off x="245531" y="3808091"/>
            <a:ext cx="884858" cy="215252"/>
          </a:xfrm>
          <a:prstGeom prst="rect">
            <a:avLst/>
          </a:prstGeom>
          <a:noFill/>
        </p:spPr>
        <p:txBody>
          <a:bodyPr wrap="none" lIns="0" tIns="0" rIns="0" bIns="0" rtlCol="0">
            <a:spAutoFit/>
          </a:bodyPr>
          <a:lstStyle/>
          <a:p>
            <a:pPr algn="l">
              <a:lnSpc>
                <a:spcPts val="1960"/>
              </a:lnSpc>
              <a:buClr>
                <a:schemeClr val="accent1"/>
              </a:buClr>
            </a:pPr>
            <a:r>
              <a:rPr lang="de-DE" sz="700" dirty="0"/>
              <a:t>*</a:t>
            </a:r>
            <a:r>
              <a:rPr lang="de-DE" sz="700" dirty="0" err="1"/>
              <a:t>Placed</a:t>
            </a:r>
            <a:r>
              <a:rPr lang="de-DE" sz="700" dirty="0"/>
              <a:t> On </a:t>
            </a:r>
            <a:r>
              <a:rPr lang="de-DE" sz="700" dirty="0" err="1"/>
              <a:t>the</a:t>
            </a:r>
            <a:r>
              <a:rPr lang="de-DE" sz="700" dirty="0"/>
              <a:t> Market</a:t>
            </a:r>
            <a:endParaRPr lang="en-US" sz="700" dirty="0"/>
          </a:p>
        </p:txBody>
      </p:sp>
    </p:spTree>
    <p:extLst>
      <p:ext uri="{BB962C8B-B14F-4D97-AF65-F5344CB8AC3E}">
        <p14:creationId xmlns:p14="http://schemas.microsoft.com/office/powerpoint/2010/main" val="2754149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2</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14" name="Titel 6">
            <a:extLst>
              <a:ext uri="{FF2B5EF4-FFF2-40B4-BE49-F238E27FC236}">
                <a16:creationId xmlns:a16="http://schemas.microsoft.com/office/drawing/2014/main" id="{1864A31A-475B-4E58-A2F4-332955E32284}"/>
              </a:ext>
            </a:extLst>
          </p:cNvPr>
          <p:cNvSpPr>
            <a:spLocks noGrp="1"/>
          </p:cNvSpPr>
          <p:nvPr>
            <p:ph type="title"/>
          </p:nvPr>
        </p:nvSpPr>
        <p:spPr bwMode="gray">
          <a:xfrm>
            <a:off x="479425" y="395588"/>
            <a:ext cx="11233150" cy="382733"/>
          </a:xfrm>
        </p:spPr>
        <p:txBody>
          <a:bodyPr vert="horz"/>
          <a:lstStyle/>
          <a:p>
            <a:pPr lvl="0"/>
            <a:r>
              <a:rPr lang="de-DE" dirty="0"/>
              <a:t>Projekt </a:t>
            </a:r>
            <a:r>
              <a:rPr lang="de-DE" dirty="0" err="1"/>
              <a:t>FutuRaM</a:t>
            </a:r>
            <a:endParaRPr lang="de-DE" dirty="0"/>
          </a:p>
        </p:txBody>
      </p:sp>
      <p:sp>
        <p:nvSpPr>
          <p:cNvPr id="15" name="Textplatzhalter 14">
            <a:extLst>
              <a:ext uri="{FF2B5EF4-FFF2-40B4-BE49-F238E27FC236}">
                <a16:creationId xmlns:a16="http://schemas.microsoft.com/office/drawing/2014/main" id="{914E1B88-9272-4592-9C4B-52E71DE45E0D}"/>
              </a:ext>
            </a:extLst>
          </p:cNvPr>
          <p:cNvSpPr txBox="1">
            <a:spLocks/>
          </p:cNvSpPr>
          <p:nvPr/>
        </p:nvSpPr>
        <p:spPr bwMode="gray">
          <a:xfrm>
            <a:off x="479425" y="778321"/>
            <a:ext cx="11233150" cy="318933"/>
          </a:xfrm>
          <a:prstGeom prst="rect">
            <a:avLst/>
          </a:prstGeom>
        </p:spPr>
        <p:txBody>
          <a:bodyPr numCol="1"/>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Überblick</a:t>
            </a:r>
            <a:endParaRPr lang="de-DE" dirty="0"/>
          </a:p>
        </p:txBody>
      </p:sp>
      <p:sp>
        <p:nvSpPr>
          <p:cNvPr id="16" name="Textplatzhalter 3">
            <a:extLst>
              <a:ext uri="{FF2B5EF4-FFF2-40B4-BE49-F238E27FC236}">
                <a16:creationId xmlns:a16="http://schemas.microsoft.com/office/drawing/2014/main" id="{F05022DC-33E5-44E8-A9AC-8E95B5FFEA2D}"/>
              </a:ext>
            </a:extLst>
          </p:cNvPr>
          <p:cNvSpPr txBox="1">
            <a:spLocks/>
          </p:cNvSpPr>
          <p:nvPr/>
        </p:nvSpPr>
        <p:spPr>
          <a:xfrm>
            <a:off x="5399773" y="2252876"/>
            <a:ext cx="6196072" cy="2352247"/>
          </a:xfrm>
          <a:prstGeom prst="rect">
            <a:avLst/>
          </a:prstGeom>
        </p:spPr>
        <p:txBody>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dirty="0"/>
              <a:t>Titel: </a:t>
            </a:r>
            <a:r>
              <a:rPr lang="de-DE" dirty="0" err="1"/>
              <a:t>FutuRaM</a:t>
            </a:r>
            <a:r>
              <a:rPr lang="de-DE" dirty="0"/>
              <a:t> – Future </a:t>
            </a:r>
            <a:r>
              <a:rPr lang="de-DE" dirty="0" err="1"/>
              <a:t>Availability</a:t>
            </a:r>
            <a:r>
              <a:rPr lang="de-DE" dirty="0"/>
              <a:t> </a:t>
            </a:r>
            <a:r>
              <a:rPr lang="de-DE" dirty="0" err="1"/>
              <a:t>of</a:t>
            </a:r>
            <a:r>
              <a:rPr lang="de-DE" dirty="0"/>
              <a:t> </a:t>
            </a:r>
            <a:r>
              <a:rPr lang="de-DE" dirty="0" err="1"/>
              <a:t>Secondary</a:t>
            </a:r>
            <a:r>
              <a:rPr lang="de-DE" dirty="0"/>
              <a:t> Raw Materials</a:t>
            </a:r>
          </a:p>
          <a:p>
            <a:r>
              <a:rPr lang="de-DE" dirty="0"/>
              <a:t>Förderung: Horizon Europe</a:t>
            </a:r>
          </a:p>
          <a:p>
            <a:r>
              <a:rPr lang="de-DE" dirty="0"/>
              <a:t>Laufzeit: Juni 2022 – Mai 2026</a:t>
            </a:r>
          </a:p>
          <a:p>
            <a:r>
              <a:rPr lang="de-DE" dirty="0"/>
              <a:t>Projektleitung: WEEE Forum</a:t>
            </a:r>
          </a:p>
        </p:txBody>
      </p:sp>
      <p:sp>
        <p:nvSpPr>
          <p:cNvPr id="17" name="Textplatzhalter 6">
            <a:extLst>
              <a:ext uri="{FF2B5EF4-FFF2-40B4-BE49-F238E27FC236}">
                <a16:creationId xmlns:a16="http://schemas.microsoft.com/office/drawing/2014/main" id="{162230AF-78F7-4B71-9D49-69CDA19A17A7}"/>
              </a:ext>
            </a:extLst>
          </p:cNvPr>
          <p:cNvSpPr txBox="1">
            <a:spLocks/>
          </p:cNvSpPr>
          <p:nvPr/>
        </p:nvSpPr>
        <p:spPr bwMode="gray">
          <a:xfrm>
            <a:off x="0" y="1579845"/>
            <a:ext cx="4966636" cy="4154013"/>
          </a:xfrm>
          <a:prstGeom prst="rect">
            <a:avLst/>
          </a:prstGeom>
          <a:gradFill flip="none" rotWithShape="1">
            <a:gsLst>
              <a:gs pos="0">
                <a:srgbClr val="92D050"/>
              </a:gs>
              <a:gs pos="46000">
                <a:srgbClr val="00B0F0"/>
              </a:gs>
              <a:gs pos="100000">
                <a:schemeClr val="tx1">
                  <a:alpha val="74000"/>
                </a:schemeClr>
              </a:gs>
            </a:gsLst>
            <a:path path="rect">
              <a:fillToRect l="100000" t="100000"/>
            </a:path>
            <a:tileRect r="-100000" b="-100000"/>
          </a:gradFill>
        </p:spPr>
        <p:txBody>
          <a:bodyPr wrap="square" lIns="288000" tIns="288000" rIns="486000" bIns="288000" numCol="1" spcCol="360000">
            <a:spAutoFit/>
          </a:bodyPr>
          <a:lstStyle>
            <a:lvl1pPr marL="0" indent="0" algn="l" defTabSz="914400" rtl="0" eaLnBrk="1" latinLnBrk="0" hangingPunct="1">
              <a:lnSpc>
                <a:spcPts val="1960"/>
              </a:lnSpc>
              <a:spcBef>
                <a:spcPts val="0"/>
              </a:spcBef>
              <a:spcAft>
                <a:spcPts val="0"/>
              </a:spcAft>
              <a:buFont typeface="Arial" panose="020B0604020202020204" pitchFamily="34" charset="0"/>
              <a:buNone/>
              <a:defRPr sz="1600" b="0" kern="1200">
                <a:solidFill>
                  <a:schemeClr val="bg1"/>
                </a:solidFill>
                <a:latin typeface="+mj-lt"/>
                <a:ea typeface="+mn-ea"/>
                <a:cs typeface="+mn-cs"/>
              </a:defRPr>
            </a:lvl1pPr>
            <a:lvl2pPr marL="0" indent="0" algn="l" defTabSz="914400" rtl="0" eaLnBrk="1" latinLnBrk="0" hangingPunct="1">
              <a:lnSpc>
                <a:spcPts val="1960"/>
              </a:lnSpc>
              <a:spcBef>
                <a:spcPts val="0"/>
              </a:spcBef>
              <a:spcAft>
                <a:spcPts val="0"/>
              </a:spcAft>
              <a:buFont typeface="Arial" panose="020B0604020202020204" pitchFamily="34" charset="0"/>
              <a:buNone/>
              <a:defRPr sz="2080" b="1" kern="1200">
                <a:solidFill>
                  <a:schemeClr val="bg1"/>
                </a:solidFill>
                <a:latin typeface="Frutiger LT Com 55 Roman" panose="020B0503030504020204" pitchFamily="34" charset="0"/>
                <a:ea typeface="+mn-ea"/>
                <a:cs typeface="+mn-cs"/>
              </a:defRPr>
            </a:lvl2pPr>
            <a:lvl3pPr marL="0" indent="0" algn="l" defTabSz="914400" rtl="0" eaLnBrk="1" latinLnBrk="0" hangingPunct="1">
              <a:lnSpc>
                <a:spcPts val="1960"/>
              </a:lnSpc>
              <a:spcBef>
                <a:spcPts val="0"/>
              </a:spcBef>
              <a:buFont typeface="Arial" panose="020B0604020202020204" pitchFamily="34" charset="0"/>
              <a:buNone/>
              <a:defRPr sz="1400" b="0" kern="1200">
                <a:solidFill>
                  <a:schemeClr val="bg1"/>
                </a:solidFill>
                <a:latin typeface="+mj-lt"/>
                <a:ea typeface="+mn-ea"/>
                <a:cs typeface="+mn-cs"/>
              </a:defRPr>
            </a:lvl3pPr>
            <a:lvl4pPr marL="180000" indent="-180000" algn="l" defTabSz="914400" rtl="0" eaLnBrk="1" latinLnBrk="0" hangingPunct="1">
              <a:lnSpc>
                <a:spcPts val="1960"/>
              </a:lnSpc>
              <a:spcBef>
                <a:spcPts val="0"/>
              </a:spcBef>
              <a:buClr>
                <a:schemeClr val="bg1"/>
              </a:buClr>
              <a:buFont typeface="Wingdings" panose="05000000000000000000" pitchFamily="2" charset="2"/>
              <a:buChar char="§"/>
              <a:defRPr sz="1400" kern="1200">
                <a:solidFill>
                  <a:schemeClr val="bg1"/>
                </a:solidFill>
                <a:latin typeface="+mn-lt"/>
                <a:ea typeface="+mn-ea"/>
                <a:cs typeface="+mn-cs"/>
              </a:defRPr>
            </a:lvl4pPr>
            <a:lvl5pPr marL="360000" indent="-180000" algn="l" defTabSz="914400" rtl="0" eaLnBrk="1" latinLnBrk="0" hangingPunct="1">
              <a:lnSpc>
                <a:spcPts val="1960"/>
              </a:lnSpc>
              <a:spcBef>
                <a:spcPts val="0"/>
              </a:spcBef>
              <a:buClr>
                <a:schemeClr val="bg1"/>
              </a:buClr>
              <a:buFont typeface="Wingdings" panose="05000000000000000000" pitchFamily="2" charset="2"/>
              <a:buChar char="§"/>
              <a:defRPr sz="1400" kern="1200">
                <a:solidFill>
                  <a:schemeClr val="bg1"/>
                </a:solidFill>
                <a:latin typeface="+mn-lt"/>
                <a:ea typeface="+mn-ea"/>
                <a:cs typeface="+mn-cs"/>
              </a:defRPr>
            </a:lvl5pPr>
            <a:lvl6pPr marL="540000" indent="-180000" algn="l" defTabSz="914400" rtl="0" eaLnBrk="1" latinLnBrk="0" hangingPunct="1">
              <a:lnSpc>
                <a:spcPts val="1960"/>
              </a:lnSpc>
              <a:spcBef>
                <a:spcPts val="0"/>
              </a:spcBef>
              <a:buClr>
                <a:schemeClr val="bg1"/>
              </a:buClr>
              <a:buFont typeface="Wingdings" panose="05000000000000000000" pitchFamily="2" charset="2"/>
              <a:buChar char="§"/>
              <a:defRPr sz="1400" kern="1200">
                <a:solidFill>
                  <a:schemeClr val="bg1"/>
                </a:solidFill>
                <a:latin typeface="+mn-lt"/>
                <a:ea typeface="+mn-ea"/>
                <a:cs typeface="+mn-cs"/>
              </a:defRPr>
            </a:lvl6pPr>
            <a:lvl7pPr marL="216000" indent="-216000" algn="l" defTabSz="914400" rtl="0" eaLnBrk="1" latinLnBrk="0" hangingPunct="1">
              <a:lnSpc>
                <a:spcPts val="1960"/>
              </a:lnSpc>
              <a:spcBef>
                <a:spcPts val="0"/>
              </a:spcBef>
              <a:buClr>
                <a:schemeClr val="bg1"/>
              </a:buClr>
              <a:buFont typeface="+mj-lt"/>
              <a:buAutoNum type="arabicPeriod"/>
              <a:defRPr sz="1400" kern="1200">
                <a:solidFill>
                  <a:schemeClr val="bg1"/>
                </a:solidFill>
                <a:latin typeface="+mn-lt"/>
                <a:ea typeface="+mn-ea"/>
                <a:cs typeface="+mn-cs"/>
              </a:defRPr>
            </a:lvl7pPr>
            <a:lvl8pPr marL="432000" indent="-216000" algn="l" defTabSz="914400" rtl="0" eaLnBrk="1" latinLnBrk="0" hangingPunct="1">
              <a:lnSpc>
                <a:spcPts val="1960"/>
              </a:lnSpc>
              <a:spcBef>
                <a:spcPts val="0"/>
              </a:spcBef>
              <a:buClr>
                <a:schemeClr val="bg1"/>
              </a:buClr>
              <a:buFont typeface="+mj-lt"/>
              <a:buAutoNum type="arabicPeriod"/>
              <a:defRPr sz="1400" kern="1200">
                <a:solidFill>
                  <a:schemeClr val="bg1"/>
                </a:solidFill>
                <a:latin typeface="+mn-lt"/>
                <a:ea typeface="+mn-ea"/>
                <a:cs typeface="+mn-cs"/>
              </a:defRPr>
            </a:lvl8pPr>
            <a:lvl9pPr marL="648000" indent="-216000" algn="l" defTabSz="914400" rtl="0" eaLnBrk="1" latinLnBrk="0" hangingPunct="1">
              <a:lnSpc>
                <a:spcPts val="1960"/>
              </a:lnSpc>
              <a:spcBef>
                <a:spcPts val="0"/>
              </a:spcBef>
              <a:buClr>
                <a:schemeClr val="bg1"/>
              </a:buClr>
              <a:buFont typeface="+mj-lt"/>
              <a:buAutoNum type="arabicPeriod"/>
              <a:defRPr sz="1400" kern="1200">
                <a:solidFill>
                  <a:schemeClr val="bg1"/>
                </a:solidFill>
                <a:latin typeface="+mn-lt"/>
                <a:ea typeface="+mn-ea"/>
                <a:cs typeface="+mn-cs"/>
              </a:defRPr>
            </a:lvl9pPr>
          </a:lstStyle>
          <a:p>
            <a:r>
              <a:rPr lang="de-DE" dirty="0"/>
              <a:t>Ziel des Projektes</a:t>
            </a:r>
          </a:p>
          <a:p>
            <a:pPr lvl="1"/>
            <a:r>
              <a:rPr lang="de-DE" dirty="0"/>
              <a:t>—</a:t>
            </a:r>
          </a:p>
          <a:p>
            <a:pPr lvl="2"/>
            <a:r>
              <a:rPr lang="de-DE" dirty="0">
                <a:latin typeface="+mn-lt"/>
              </a:rPr>
              <a:t>Aufbau von Kenntnissen über die Verfügbarkeit und Verwertbarkeit von Sekundärrohstoffen innerhalb der Europäischen Union (EU), besonderes Augenmerk auf kritische Rohstoffe</a:t>
            </a:r>
          </a:p>
          <a:p>
            <a:pPr lvl="2"/>
            <a:endParaRPr lang="de-DE" dirty="0">
              <a:latin typeface="+mn-lt"/>
            </a:endParaRPr>
          </a:p>
          <a:p>
            <a:pPr lvl="2"/>
            <a:r>
              <a:rPr lang="de-DE" dirty="0">
                <a:latin typeface="+mn-lt"/>
              </a:rPr>
              <a:t>Ermöglichung einer faktenbasierten Entscheidungsfindung für ihre Nutzung in der EU und in Drittländern</a:t>
            </a:r>
          </a:p>
          <a:p>
            <a:pPr lvl="2"/>
            <a:endParaRPr lang="de-DE" dirty="0">
              <a:latin typeface="+mn-lt"/>
            </a:endParaRPr>
          </a:p>
          <a:p>
            <a:pPr lvl="2"/>
            <a:r>
              <a:rPr lang="de-DE" dirty="0">
                <a:latin typeface="+mn-lt"/>
              </a:rPr>
              <a:t>Verbreitung dieser Informationen über eine systematische und transparente Sekundärrohstoff-Wissensdatenbank</a:t>
            </a:r>
          </a:p>
        </p:txBody>
      </p:sp>
    </p:spTree>
    <p:extLst>
      <p:ext uri="{BB962C8B-B14F-4D97-AF65-F5344CB8AC3E}">
        <p14:creationId xmlns:p14="http://schemas.microsoft.com/office/powerpoint/2010/main" val="3546112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20</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itel 6">
            <a:extLst>
              <a:ext uri="{FF2B5EF4-FFF2-40B4-BE49-F238E27FC236}">
                <a16:creationId xmlns:a16="http://schemas.microsoft.com/office/drawing/2014/main" id="{75E1FA49-6FAC-4E0A-B177-6B73D7851648}"/>
              </a:ext>
            </a:extLst>
          </p:cNvPr>
          <p:cNvSpPr>
            <a:spLocks noGrp="1"/>
          </p:cNvSpPr>
          <p:nvPr>
            <p:ph type="title"/>
          </p:nvPr>
        </p:nvSpPr>
        <p:spPr bwMode="gray">
          <a:xfrm>
            <a:off x="479425" y="395588"/>
            <a:ext cx="11233150" cy="382733"/>
          </a:xfrm>
        </p:spPr>
        <p:txBody>
          <a:bodyPr vert="horz"/>
          <a:lstStyle/>
          <a:p>
            <a:pPr lvl="0"/>
            <a:r>
              <a:rPr lang="de-DE" dirty="0"/>
              <a:t>Flowchart – Material Flow Analysis (MFA)</a:t>
            </a:r>
          </a:p>
        </p:txBody>
      </p:sp>
      <p:sp>
        <p:nvSpPr>
          <p:cNvPr id="8" name="Textplatzhalter 14">
            <a:extLst>
              <a:ext uri="{FF2B5EF4-FFF2-40B4-BE49-F238E27FC236}">
                <a16:creationId xmlns:a16="http://schemas.microsoft.com/office/drawing/2014/main" id="{69826B6D-43D2-48CF-AAA9-6CA8463433B8}"/>
              </a:ext>
            </a:extLst>
          </p:cNvPr>
          <p:cNvSpPr txBox="1">
            <a:spLocks/>
          </p:cNvSpPr>
          <p:nvPr/>
        </p:nvSpPr>
        <p:spPr bwMode="gray">
          <a:xfrm>
            <a:off x="479425" y="778321"/>
            <a:ext cx="11233150" cy="319318"/>
          </a:xfrm>
          <a:prstGeom prst="rect">
            <a:avLst/>
          </a:prstGeom>
        </p:spPr>
        <p:txBody>
          <a:bodyPr numCol="1"/>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Darstellung der Ströme, Bestände und des gesamten integrierten Modells</a:t>
            </a:r>
            <a:endParaRPr lang="en-US" dirty="0"/>
          </a:p>
        </p:txBody>
      </p:sp>
      <p:pic>
        <p:nvPicPr>
          <p:cNvPr id="10" name="Grafik 9">
            <a:extLst>
              <a:ext uri="{FF2B5EF4-FFF2-40B4-BE49-F238E27FC236}">
                <a16:creationId xmlns:a16="http://schemas.microsoft.com/office/drawing/2014/main" id="{EC9A005C-6A34-4F22-AB01-F71620B0F815}"/>
              </a:ext>
            </a:extLst>
          </p:cNvPr>
          <p:cNvPicPr>
            <a:picLocks noChangeAspect="1"/>
          </p:cNvPicPr>
          <p:nvPr/>
        </p:nvPicPr>
        <p:blipFill rotWithShape="1">
          <a:blip r:embed="rId4"/>
          <a:srcRect l="5145" t="19537" b="12563"/>
          <a:stretch/>
        </p:blipFill>
        <p:spPr>
          <a:xfrm>
            <a:off x="264477" y="1423426"/>
            <a:ext cx="11233150" cy="4388642"/>
          </a:xfrm>
          <a:prstGeom prst="rect">
            <a:avLst/>
          </a:prstGeom>
        </p:spPr>
      </p:pic>
    </p:spTree>
    <p:extLst>
      <p:ext uri="{BB962C8B-B14F-4D97-AF65-F5344CB8AC3E}">
        <p14:creationId xmlns:p14="http://schemas.microsoft.com/office/powerpoint/2010/main" val="450660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21</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itel 6">
            <a:extLst>
              <a:ext uri="{FF2B5EF4-FFF2-40B4-BE49-F238E27FC236}">
                <a16:creationId xmlns:a16="http://schemas.microsoft.com/office/drawing/2014/main" id="{972B98A1-8E1B-48DA-98EB-347F927AE258}"/>
              </a:ext>
            </a:extLst>
          </p:cNvPr>
          <p:cNvSpPr>
            <a:spLocks noGrp="1"/>
          </p:cNvSpPr>
          <p:nvPr>
            <p:ph type="title"/>
          </p:nvPr>
        </p:nvSpPr>
        <p:spPr bwMode="gray">
          <a:xfrm>
            <a:off x="479425" y="395588"/>
            <a:ext cx="11233150" cy="382733"/>
          </a:xfrm>
        </p:spPr>
        <p:txBody>
          <a:bodyPr vert="horz"/>
          <a:lstStyle/>
          <a:p>
            <a:pPr lvl="0"/>
            <a:r>
              <a:rPr lang="de-DE" dirty="0"/>
              <a:t>Flowchart – Material Flow Analysis (MFA)</a:t>
            </a:r>
          </a:p>
        </p:txBody>
      </p:sp>
      <p:pic>
        <p:nvPicPr>
          <p:cNvPr id="9" name="Grafik 8">
            <a:extLst>
              <a:ext uri="{FF2B5EF4-FFF2-40B4-BE49-F238E27FC236}">
                <a16:creationId xmlns:a16="http://schemas.microsoft.com/office/drawing/2014/main" id="{29A4F3C4-0297-402D-8044-1FE743DFC907}"/>
              </a:ext>
            </a:extLst>
          </p:cNvPr>
          <p:cNvPicPr>
            <a:picLocks noChangeAspect="1"/>
          </p:cNvPicPr>
          <p:nvPr/>
        </p:nvPicPr>
        <p:blipFill rotWithShape="1">
          <a:blip r:embed="rId4"/>
          <a:srcRect l="7260" t="7834" b="5405"/>
          <a:stretch/>
        </p:blipFill>
        <p:spPr>
          <a:xfrm>
            <a:off x="1467293" y="1157216"/>
            <a:ext cx="8481464" cy="4330623"/>
          </a:xfrm>
          <a:prstGeom prst="rect">
            <a:avLst/>
          </a:prstGeom>
        </p:spPr>
      </p:pic>
      <p:sp>
        <p:nvSpPr>
          <p:cNvPr id="10" name="Rechteck: abgerundete Ecken 9">
            <a:extLst>
              <a:ext uri="{FF2B5EF4-FFF2-40B4-BE49-F238E27FC236}">
                <a16:creationId xmlns:a16="http://schemas.microsoft.com/office/drawing/2014/main" id="{2419F782-3B6B-4EE9-BC10-2AFB644EC2E5}"/>
              </a:ext>
            </a:extLst>
          </p:cNvPr>
          <p:cNvSpPr/>
          <p:nvPr/>
        </p:nvSpPr>
        <p:spPr>
          <a:xfrm>
            <a:off x="1743740" y="1860698"/>
            <a:ext cx="786809" cy="340241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1" name="Textfeld 10">
            <a:extLst>
              <a:ext uri="{FF2B5EF4-FFF2-40B4-BE49-F238E27FC236}">
                <a16:creationId xmlns:a16="http://schemas.microsoft.com/office/drawing/2014/main" id="{D04AFA95-65EE-4F8C-9260-A0A070F816E8}"/>
              </a:ext>
            </a:extLst>
          </p:cNvPr>
          <p:cNvSpPr txBox="1"/>
          <p:nvPr/>
        </p:nvSpPr>
        <p:spPr>
          <a:xfrm>
            <a:off x="1681089" y="1508432"/>
            <a:ext cx="931345" cy="237886"/>
          </a:xfrm>
          <a:prstGeom prst="rect">
            <a:avLst/>
          </a:prstGeom>
          <a:noFill/>
        </p:spPr>
        <p:txBody>
          <a:bodyPr wrap="none" lIns="0" tIns="0" rIns="0" bIns="0" rtlCol="0">
            <a:spAutoFit/>
          </a:bodyPr>
          <a:lstStyle/>
          <a:p>
            <a:pPr algn="l">
              <a:lnSpc>
                <a:spcPts val="1960"/>
              </a:lnSpc>
              <a:buClr>
                <a:schemeClr val="accent1"/>
              </a:buClr>
            </a:pPr>
            <a:r>
              <a:rPr lang="de-DE" sz="1400" b="1" dirty="0"/>
              <a:t>Produktion</a:t>
            </a:r>
            <a:endParaRPr lang="en-US" sz="1400" b="1" dirty="0"/>
          </a:p>
        </p:txBody>
      </p:sp>
      <p:sp>
        <p:nvSpPr>
          <p:cNvPr id="12" name="Textplatzhalter 14">
            <a:extLst>
              <a:ext uri="{FF2B5EF4-FFF2-40B4-BE49-F238E27FC236}">
                <a16:creationId xmlns:a16="http://schemas.microsoft.com/office/drawing/2014/main" id="{8795E345-DDD6-4D77-86B4-7A6C4064A0DA}"/>
              </a:ext>
            </a:extLst>
          </p:cNvPr>
          <p:cNvSpPr txBox="1">
            <a:spLocks/>
          </p:cNvSpPr>
          <p:nvPr/>
        </p:nvSpPr>
        <p:spPr bwMode="gray">
          <a:xfrm>
            <a:off x="479425" y="778321"/>
            <a:ext cx="11233150" cy="319318"/>
          </a:xfrm>
          <a:prstGeom prst="rect">
            <a:avLst/>
          </a:prstGeom>
        </p:spPr>
        <p:txBody>
          <a:bodyPr numCol="1"/>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Darstellung der Ströme, Bestände und des gesamten integrierten Modells</a:t>
            </a:r>
            <a:endParaRPr lang="en-US" dirty="0"/>
          </a:p>
        </p:txBody>
      </p:sp>
    </p:spTree>
    <p:extLst>
      <p:ext uri="{BB962C8B-B14F-4D97-AF65-F5344CB8AC3E}">
        <p14:creationId xmlns:p14="http://schemas.microsoft.com/office/powerpoint/2010/main" val="3992700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22</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itel 6">
            <a:extLst>
              <a:ext uri="{FF2B5EF4-FFF2-40B4-BE49-F238E27FC236}">
                <a16:creationId xmlns:a16="http://schemas.microsoft.com/office/drawing/2014/main" id="{1B159EC6-16A0-4D08-A43F-939F060A458F}"/>
              </a:ext>
            </a:extLst>
          </p:cNvPr>
          <p:cNvSpPr>
            <a:spLocks noGrp="1"/>
          </p:cNvSpPr>
          <p:nvPr>
            <p:ph type="title"/>
          </p:nvPr>
        </p:nvSpPr>
        <p:spPr bwMode="gray">
          <a:xfrm>
            <a:off x="479425" y="395588"/>
            <a:ext cx="11233150" cy="382733"/>
          </a:xfrm>
        </p:spPr>
        <p:txBody>
          <a:bodyPr vert="horz"/>
          <a:lstStyle/>
          <a:p>
            <a:pPr lvl="0"/>
            <a:r>
              <a:rPr lang="de-DE" dirty="0"/>
              <a:t>Flowchart – Material Flow Analysis (MFA)</a:t>
            </a:r>
          </a:p>
        </p:txBody>
      </p:sp>
      <p:pic>
        <p:nvPicPr>
          <p:cNvPr id="9" name="Grafik 8">
            <a:extLst>
              <a:ext uri="{FF2B5EF4-FFF2-40B4-BE49-F238E27FC236}">
                <a16:creationId xmlns:a16="http://schemas.microsoft.com/office/drawing/2014/main" id="{516E1B2D-3930-420E-AEC1-8A429F5163D5}"/>
              </a:ext>
            </a:extLst>
          </p:cNvPr>
          <p:cNvPicPr>
            <a:picLocks noChangeAspect="1"/>
          </p:cNvPicPr>
          <p:nvPr/>
        </p:nvPicPr>
        <p:blipFill rotWithShape="1">
          <a:blip r:embed="rId4"/>
          <a:srcRect l="7260" t="7834" b="5405"/>
          <a:stretch/>
        </p:blipFill>
        <p:spPr>
          <a:xfrm>
            <a:off x="1467293" y="1157216"/>
            <a:ext cx="8481464" cy="4330623"/>
          </a:xfrm>
          <a:prstGeom prst="rect">
            <a:avLst/>
          </a:prstGeom>
        </p:spPr>
      </p:pic>
      <p:sp>
        <p:nvSpPr>
          <p:cNvPr id="10" name="Rechteck: abgerundete Ecken 9">
            <a:extLst>
              <a:ext uri="{FF2B5EF4-FFF2-40B4-BE49-F238E27FC236}">
                <a16:creationId xmlns:a16="http://schemas.microsoft.com/office/drawing/2014/main" id="{3F367074-F4D0-4100-83EE-974AF9C89BD8}"/>
              </a:ext>
            </a:extLst>
          </p:cNvPr>
          <p:cNvSpPr/>
          <p:nvPr/>
        </p:nvSpPr>
        <p:spPr>
          <a:xfrm>
            <a:off x="1743740" y="1860698"/>
            <a:ext cx="786809" cy="340241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1" name="Rechteck: abgerundete Ecken 10">
            <a:extLst>
              <a:ext uri="{FF2B5EF4-FFF2-40B4-BE49-F238E27FC236}">
                <a16:creationId xmlns:a16="http://schemas.microsoft.com/office/drawing/2014/main" id="{D7B17028-ADF3-489D-AA22-DB13E85C1F3A}"/>
              </a:ext>
            </a:extLst>
          </p:cNvPr>
          <p:cNvSpPr/>
          <p:nvPr/>
        </p:nvSpPr>
        <p:spPr>
          <a:xfrm>
            <a:off x="2686492" y="1860698"/>
            <a:ext cx="786809" cy="3402418"/>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2" name="Textfeld 11">
            <a:extLst>
              <a:ext uri="{FF2B5EF4-FFF2-40B4-BE49-F238E27FC236}">
                <a16:creationId xmlns:a16="http://schemas.microsoft.com/office/drawing/2014/main" id="{B50BABF4-0149-4FD3-BF5E-949D85FA9D02}"/>
              </a:ext>
            </a:extLst>
          </p:cNvPr>
          <p:cNvSpPr txBox="1"/>
          <p:nvPr/>
        </p:nvSpPr>
        <p:spPr>
          <a:xfrm>
            <a:off x="1681089" y="1508432"/>
            <a:ext cx="931345" cy="237886"/>
          </a:xfrm>
          <a:prstGeom prst="rect">
            <a:avLst/>
          </a:prstGeom>
          <a:noFill/>
        </p:spPr>
        <p:txBody>
          <a:bodyPr wrap="none" lIns="0" tIns="0" rIns="0" bIns="0" rtlCol="0">
            <a:spAutoFit/>
          </a:bodyPr>
          <a:lstStyle/>
          <a:p>
            <a:pPr algn="l">
              <a:lnSpc>
                <a:spcPts val="1960"/>
              </a:lnSpc>
              <a:buClr>
                <a:schemeClr val="accent1"/>
              </a:buClr>
            </a:pPr>
            <a:r>
              <a:rPr lang="de-DE" sz="1400" b="1" dirty="0"/>
              <a:t>Produktion</a:t>
            </a:r>
            <a:endParaRPr lang="en-US" sz="1400" b="1" dirty="0"/>
          </a:p>
        </p:txBody>
      </p:sp>
      <p:sp>
        <p:nvSpPr>
          <p:cNvPr id="13" name="Textfeld 12">
            <a:extLst>
              <a:ext uri="{FF2B5EF4-FFF2-40B4-BE49-F238E27FC236}">
                <a16:creationId xmlns:a16="http://schemas.microsoft.com/office/drawing/2014/main" id="{FDB7D5FC-BE0D-4ADF-9BDD-A11FCF1CA24E}"/>
              </a:ext>
            </a:extLst>
          </p:cNvPr>
          <p:cNvSpPr txBox="1"/>
          <p:nvPr/>
        </p:nvSpPr>
        <p:spPr>
          <a:xfrm>
            <a:off x="2188626" y="5377496"/>
            <a:ext cx="1782539" cy="1007327"/>
          </a:xfrm>
          <a:prstGeom prst="rect">
            <a:avLst/>
          </a:prstGeom>
          <a:noFill/>
        </p:spPr>
        <p:txBody>
          <a:bodyPr wrap="none" lIns="0" tIns="0" rIns="0" bIns="0" rtlCol="0">
            <a:spAutoFit/>
          </a:bodyPr>
          <a:lstStyle/>
          <a:p>
            <a:pPr algn="ctr">
              <a:lnSpc>
                <a:spcPts val="1960"/>
              </a:lnSpc>
              <a:buClr>
                <a:schemeClr val="accent1"/>
              </a:buClr>
            </a:pPr>
            <a:r>
              <a:rPr lang="de-DE" sz="1400" b="1" dirty="0" err="1"/>
              <a:t>Placed</a:t>
            </a:r>
            <a:r>
              <a:rPr lang="de-DE" sz="1400" b="1" dirty="0"/>
              <a:t> on </a:t>
            </a:r>
            <a:r>
              <a:rPr lang="de-DE" sz="1400" b="1" dirty="0" err="1"/>
              <a:t>the</a:t>
            </a:r>
            <a:r>
              <a:rPr lang="de-DE" sz="1400" b="1" dirty="0"/>
              <a:t> </a:t>
            </a:r>
            <a:r>
              <a:rPr lang="de-DE" sz="1400" b="1" dirty="0" err="1"/>
              <a:t>market</a:t>
            </a:r>
            <a:br>
              <a:rPr lang="de-DE" sz="1400" b="1" dirty="0"/>
            </a:br>
            <a:r>
              <a:rPr lang="de-DE" sz="1400" b="1" dirty="0"/>
              <a:t>Nutzungsphase</a:t>
            </a:r>
          </a:p>
          <a:p>
            <a:pPr algn="ctr">
              <a:lnSpc>
                <a:spcPts val="1960"/>
              </a:lnSpc>
              <a:buClr>
                <a:schemeClr val="accent1"/>
              </a:buClr>
            </a:pPr>
            <a:r>
              <a:rPr lang="de-DE" sz="1400" b="1" dirty="0"/>
              <a:t>Abfallentstehung</a:t>
            </a:r>
            <a:br>
              <a:rPr lang="de-DE" sz="1400" b="1" dirty="0"/>
            </a:br>
            <a:endParaRPr lang="en-US" sz="1400" b="1" dirty="0"/>
          </a:p>
        </p:txBody>
      </p:sp>
      <p:sp>
        <p:nvSpPr>
          <p:cNvPr id="14" name="Textplatzhalter 14">
            <a:extLst>
              <a:ext uri="{FF2B5EF4-FFF2-40B4-BE49-F238E27FC236}">
                <a16:creationId xmlns:a16="http://schemas.microsoft.com/office/drawing/2014/main" id="{7650A991-8C4A-45AB-BA74-ACF03BB64D5A}"/>
              </a:ext>
            </a:extLst>
          </p:cNvPr>
          <p:cNvSpPr txBox="1">
            <a:spLocks/>
          </p:cNvSpPr>
          <p:nvPr/>
        </p:nvSpPr>
        <p:spPr bwMode="gray">
          <a:xfrm>
            <a:off x="479425" y="778321"/>
            <a:ext cx="11233150" cy="319318"/>
          </a:xfrm>
          <a:prstGeom prst="rect">
            <a:avLst/>
          </a:prstGeom>
        </p:spPr>
        <p:txBody>
          <a:bodyPr numCol="1"/>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Darstellung der Ströme, Bestände und des gesamten integrierten Modells</a:t>
            </a:r>
            <a:endParaRPr lang="en-US" dirty="0"/>
          </a:p>
        </p:txBody>
      </p:sp>
    </p:spTree>
    <p:extLst>
      <p:ext uri="{BB962C8B-B14F-4D97-AF65-F5344CB8AC3E}">
        <p14:creationId xmlns:p14="http://schemas.microsoft.com/office/powerpoint/2010/main" val="2593059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23</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itel 6">
            <a:extLst>
              <a:ext uri="{FF2B5EF4-FFF2-40B4-BE49-F238E27FC236}">
                <a16:creationId xmlns:a16="http://schemas.microsoft.com/office/drawing/2014/main" id="{38444F9A-5596-47B4-8652-77E700B40583}"/>
              </a:ext>
            </a:extLst>
          </p:cNvPr>
          <p:cNvSpPr>
            <a:spLocks noGrp="1"/>
          </p:cNvSpPr>
          <p:nvPr>
            <p:ph type="title"/>
          </p:nvPr>
        </p:nvSpPr>
        <p:spPr bwMode="gray">
          <a:xfrm>
            <a:off x="479425" y="395588"/>
            <a:ext cx="11233150" cy="382733"/>
          </a:xfrm>
        </p:spPr>
        <p:txBody>
          <a:bodyPr vert="horz"/>
          <a:lstStyle/>
          <a:p>
            <a:pPr lvl="0"/>
            <a:r>
              <a:rPr lang="de-DE" dirty="0"/>
              <a:t>Flowchart – Material Flow Analysis (MFA)</a:t>
            </a:r>
          </a:p>
        </p:txBody>
      </p:sp>
      <p:pic>
        <p:nvPicPr>
          <p:cNvPr id="8" name="Grafik 7">
            <a:extLst>
              <a:ext uri="{FF2B5EF4-FFF2-40B4-BE49-F238E27FC236}">
                <a16:creationId xmlns:a16="http://schemas.microsoft.com/office/drawing/2014/main" id="{BF30F66F-8D19-46C6-B171-68DE2CD6B444}"/>
              </a:ext>
            </a:extLst>
          </p:cNvPr>
          <p:cNvPicPr>
            <a:picLocks noChangeAspect="1"/>
          </p:cNvPicPr>
          <p:nvPr/>
        </p:nvPicPr>
        <p:blipFill rotWithShape="1">
          <a:blip r:embed="rId4"/>
          <a:srcRect l="7260" t="7834" b="5405"/>
          <a:stretch/>
        </p:blipFill>
        <p:spPr>
          <a:xfrm>
            <a:off x="1467293" y="1157216"/>
            <a:ext cx="8481464" cy="4330623"/>
          </a:xfrm>
          <a:prstGeom prst="rect">
            <a:avLst/>
          </a:prstGeom>
        </p:spPr>
      </p:pic>
      <p:sp>
        <p:nvSpPr>
          <p:cNvPr id="9" name="Rechteck: abgerundete Ecken 8">
            <a:extLst>
              <a:ext uri="{FF2B5EF4-FFF2-40B4-BE49-F238E27FC236}">
                <a16:creationId xmlns:a16="http://schemas.microsoft.com/office/drawing/2014/main" id="{91246AE1-A3BB-4013-AE7E-A8A35BA6B9E3}"/>
              </a:ext>
            </a:extLst>
          </p:cNvPr>
          <p:cNvSpPr/>
          <p:nvPr/>
        </p:nvSpPr>
        <p:spPr>
          <a:xfrm>
            <a:off x="1743740" y="1860698"/>
            <a:ext cx="786809" cy="340241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0" name="Rechteck: abgerundete Ecken 9">
            <a:extLst>
              <a:ext uri="{FF2B5EF4-FFF2-40B4-BE49-F238E27FC236}">
                <a16:creationId xmlns:a16="http://schemas.microsoft.com/office/drawing/2014/main" id="{B0A74DA7-D311-4375-963D-E147C2C448E1}"/>
              </a:ext>
            </a:extLst>
          </p:cNvPr>
          <p:cNvSpPr/>
          <p:nvPr/>
        </p:nvSpPr>
        <p:spPr>
          <a:xfrm>
            <a:off x="2686492" y="1860698"/>
            <a:ext cx="786809" cy="3402418"/>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1" name="Rechteck: abgerundete Ecken 10">
            <a:extLst>
              <a:ext uri="{FF2B5EF4-FFF2-40B4-BE49-F238E27FC236}">
                <a16:creationId xmlns:a16="http://schemas.microsoft.com/office/drawing/2014/main" id="{6238BA1C-BDDF-4EAE-ACCB-32AF14F4F06F}"/>
              </a:ext>
            </a:extLst>
          </p:cNvPr>
          <p:cNvSpPr/>
          <p:nvPr/>
        </p:nvSpPr>
        <p:spPr>
          <a:xfrm>
            <a:off x="3643418" y="1860698"/>
            <a:ext cx="786809" cy="3402418"/>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2" name="Textfeld 11">
            <a:extLst>
              <a:ext uri="{FF2B5EF4-FFF2-40B4-BE49-F238E27FC236}">
                <a16:creationId xmlns:a16="http://schemas.microsoft.com/office/drawing/2014/main" id="{C3BF4BB4-0522-4173-937D-95BFCD61F0BE}"/>
              </a:ext>
            </a:extLst>
          </p:cNvPr>
          <p:cNvSpPr txBox="1"/>
          <p:nvPr/>
        </p:nvSpPr>
        <p:spPr>
          <a:xfrm>
            <a:off x="1681089" y="1508432"/>
            <a:ext cx="931345" cy="237886"/>
          </a:xfrm>
          <a:prstGeom prst="rect">
            <a:avLst/>
          </a:prstGeom>
          <a:noFill/>
        </p:spPr>
        <p:txBody>
          <a:bodyPr wrap="none" lIns="0" tIns="0" rIns="0" bIns="0" rtlCol="0">
            <a:spAutoFit/>
          </a:bodyPr>
          <a:lstStyle/>
          <a:p>
            <a:pPr algn="l">
              <a:lnSpc>
                <a:spcPts val="1960"/>
              </a:lnSpc>
              <a:buClr>
                <a:schemeClr val="accent1"/>
              </a:buClr>
            </a:pPr>
            <a:r>
              <a:rPr lang="de-DE" sz="1400" b="1" dirty="0"/>
              <a:t>Produktion</a:t>
            </a:r>
            <a:endParaRPr lang="en-US" sz="1400" b="1" dirty="0"/>
          </a:p>
        </p:txBody>
      </p:sp>
      <p:sp>
        <p:nvSpPr>
          <p:cNvPr id="13" name="Textfeld 12">
            <a:extLst>
              <a:ext uri="{FF2B5EF4-FFF2-40B4-BE49-F238E27FC236}">
                <a16:creationId xmlns:a16="http://schemas.microsoft.com/office/drawing/2014/main" id="{3E082D0A-D806-4067-9016-421D6C0F42A9}"/>
              </a:ext>
            </a:extLst>
          </p:cNvPr>
          <p:cNvSpPr txBox="1"/>
          <p:nvPr/>
        </p:nvSpPr>
        <p:spPr>
          <a:xfrm>
            <a:off x="3643418" y="1508432"/>
            <a:ext cx="896079" cy="237886"/>
          </a:xfrm>
          <a:prstGeom prst="rect">
            <a:avLst/>
          </a:prstGeom>
          <a:noFill/>
        </p:spPr>
        <p:txBody>
          <a:bodyPr wrap="none" lIns="0" tIns="0" rIns="0" bIns="0" rtlCol="0">
            <a:spAutoFit/>
          </a:bodyPr>
          <a:lstStyle/>
          <a:p>
            <a:pPr algn="l">
              <a:lnSpc>
                <a:spcPts val="1960"/>
              </a:lnSpc>
              <a:buClr>
                <a:schemeClr val="accent1"/>
              </a:buClr>
            </a:pPr>
            <a:r>
              <a:rPr lang="de-DE" sz="1400" b="1" dirty="0"/>
              <a:t>Sammlung</a:t>
            </a:r>
            <a:endParaRPr lang="en-US" sz="1400" b="1" dirty="0"/>
          </a:p>
        </p:txBody>
      </p:sp>
      <p:sp>
        <p:nvSpPr>
          <p:cNvPr id="14" name="Textplatzhalter 14">
            <a:extLst>
              <a:ext uri="{FF2B5EF4-FFF2-40B4-BE49-F238E27FC236}">
                <a16:creationId xmlns:a16="http://schemas.microsoft.com/office/drawing/2014/main" id="{10F14670-7A56-4FFC-9F4B-5DF8EAF2B248}"/>
              </a:ext>
            </a:extLst>
          </p:cNvPr>
          <p:cNvSpPr txBox="1">
            <a:spLocks/>
          </p:cNvSpPr>
          <p:nvPr/>
        </p:nvSpPr>
        <p:spPr bwMode="gray">
          <a:xfrm>
            <a:off x="479425" y="778321"/>
            <a:ext cx="11233150" cy="319318"/>
          </a:xfrm>
          <a:prstGeom prst="rect">
            <a:avLst/>
          </a:prstGeom>
        </p:spPr>
        <p:txBody>
          <a:bodyPr numCol="1"/>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Darstellung der Ströme, Bestände und des gesamten integrierten Modells</a:t>
            </a:r>
            <a:endParaRPr lang="en-US" dirty="0"/>
          </a:p>
        </p:txBody>
      </p:sp>
      <p:sp>
        <p:nvSpPr>
          <p:cNvPr id="15" name="Textfeld 14">
            <a:extLst>
              <a:ext uri="{FF2B5EF4-FFF2-40B4-BE49-F238E27FC236}">
                <a16:creationId xmlns:a16="http://schemas.microsoft.com/office/drawing/2014/main" id="{0769C007-B545-486E-A37C-131AD4247F9F}"/>
              </a:ext>
            </a:extLst>
          </p:cNvPr>
          <p:cNvSpPr txBox="1"/>
          <p:nvPr/>
        </p:nvSpPr>
        <p:spPr>
          <a:xfrm>
            <a:off x="2188626" y="5377496"/>
            <a:ext cx="1782539" cy="1007327"/>
          </a:xfrm>
          <a:prstGeom prst="rect">
            <a:avLst/>
          </a:prstGeom>
          <a:noFill/>
        </p:spPr>
        <p:txBody>
          <a:bodyPr wrap="none" lIns="0" tIns="0" rIns="0" bIns="0" rtlCol="0">
            <a:spAutoFit/>
          </a:bodyPr>
          <a:lstStyle/>
          <a:p>
            <a:pPr algn="ctr">
              <a:lnSpc>
                <a:spcPts val="1960"/>
              </a:lnSpc>
              <a:buClr>
                <a:schemeClr val="accent1"/>
              </a:buClr>
            </a:pPr>
            <a:r>
              <a:rPr lang="de-DE" sz="1400" b="1" dirty="0" err="1"/>
              <a:t>Placed</a:t>
            </a:r>
            <a:r>
              <a:rPr lang="de-DE" sz="1400" b="1" dirty="0"/>
              <a:t> on </a:t>
            </a:r>
            <a:r>
              <a:rPr lang="de-DE" sz="1400" b="1" dirty="0" err="1"/>
              <a:t>the</a:t>
            </a:r>
            <a:r>
              <a:rPr lang="de-DE" sz="1400" b="1" dirty="0"/>
              <a:t> </a:t>
            </a:r>
            <a:r>
              <a:rPr lang="de-DE" sz="1400" b="1" dirty="0" err="1"/>
              <a:t>market</a:t>
            </a:r>
            <a:br>
              <a:rPr lang="de-DE" sz="1400" b="1" dirty="0"/>
            </a:br>
            <a:r>
              <a:rPr lang="de-DE" sz="1400" b="1" dirty="0"/>
              <a:t>Nutzungsphase</a:t>
            </a:r>
          </a:p>
          <a:p>
            <a:pPr algn="ctr">
              <a:lnSpc>
                <a:spcPts val="1960"/>
              </a:lnSpc>
              <a:buClr>
                <a:schemeClr val="accent1"/>
              </a:buClr>
            </a:pPr>
            <a:r>
              <a:rPr lang="de-DE" sz="1400" b="1" dirty="0"/>
              <a:t>Abfallentstehung</a:t>
            </a:r>
            <a:br>
              <a:rPr lang="de-DE" sz="1400" b="1" dirty="0"/>
            </a:br>
            <a:endParaRPr lang="en-US" sz="1400" b="1" dirty="0"/>
          </a:p>
        </p:txBody>
      </p:sp>
    </p:spTree>
    <p:extLst>
      <p:ext uri="{BB962C8B-B14F-4D97-AF65-F5344CB8AC3E}">
        <p14:creationId xmlns:p14="http://schemas.microsoft.com/office/powerpoint/2010/main" val="3240232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24</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itel 6">
            <a:extLst>
              <a:ext uri="{FF2B5EF4-FFF2-40B4-BE49-F238E27FC236}">
                <a16:creationId xmlns:a16="http://schemas.microsoft.com/office/drawing/2014/main" id="{17C798E9-A0A8-41DD-AE30-7287BD36586C}"/>
              </a:ext>
            </a:extLst>
          </p:cNvPr>
          <p:cNvSpPr>
            <a:spLocks noGrp="1"/>
          </p:cNvSpPr>
          <p:nvPr>
            <p:ph type="title"/>
          </p:nvPr>
        </p:nvSpPr>
        <p:spPr bwMode="gray">
          <a:xfrm>
            <a:off x="479425" y="395588"/>
            <a:ext cx="11233150" cy="382733"/>
          </a:xfrm>
        </p:spPr>
        <p:txBody>
          <a:bodyPr vert="horz"/>
          <a:lstStyle/>
          <a:p>
            <a:pPr lvl="0"/>
            <a:r>
              <a:rPr lang="de-DE" dirty="0"/>
              <a:t>Flowchart – Material Flow Analysis (MFA)</a:t>
            </a:r>
          </a:p>
        </p:txBody>
      </p:sp>
      <p:pic>
        <p:nvPicPr>
          <p:cNvPr id="9" name="Grafik 8">
            <a:extLst>
              <a:ext uri="{FF2B5EF4-FFF2-40B4-BE49-F238E27FC236}">
                <a16:creationId xmlns:a16="http://schemas.microsoft.com/office/drawing/2014/main" id="{FED9B42B-FDB7-4296-BC76-EDA30746CC54}"/>
              </a:ext>
            </a:extLst>
          </p:cNvPr>
          <p:cNvPicPr>
            <a:picLocks noChangeAspect="1"/>
          </p:cNvPicPr>
          <p:nvPr/>
        </p:nvPicPr>
        <p:blipFill rotWithShape="1">
          <a:blip r:embed="rId4"/>
          <a:srcRect l="7260" t="7834" b="5405"/>
          <a:stretch/>
        </p:blipFill>
        <p:spPr>
          <a:xfrm>
            <a:off x="1467293" y="1157216"/>
            <a:ext cx="8481464" cy="4330623"/>
          </a:xfrm>
          <a:prstGeom prst="rect">
            <a:avLst/>
          </a:prstGeom>
        </p:spPr>
      </p:pic>
      <p:sp>
        <p:nvSpPr>
          <p:cNvPr id="10" name="Rechteck: abgerundete Ecken 9">
            <a:extLst>
              <a:ext uri="{FF2B5EF4-FFF2-40B4-BE49-F238E27FC236}">
                <a16:creationId xmlns:a16="http://schemas.microsoft.com/office/drawing/2014/main" id="{31D9A777-BF00-402F-B8CD-7A9AB0D0D46C}"/>
              </a:ext>
            </a:extLst>
          </p:cNvPr>
          <p:cNvSpPr/>
          <p:nvPr/>
        </p:nvSpPr>
        <p:spPr>
          <a:xfrm>
            <a:off x="1743740" y="1860698"/>
            <a:ext cx="786809" cy="340241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1" name="Rechteck: abgerundete Ecken 10">
            <a:extLst>
              <a:ext uri="{FF2B5EF4-FFF2-40B4-BE49-F238E27FC236}">
                <a16:creationId xmlns:a16="http://schemas.microsoft.com/office/drawing/2014/main" id="{EC6367FD-9184-4D4E-BE49-BA812B1ADE06}"/>
              </a:ext>
            </a:extLst>
          </p:cNvPr>
          <p:cNvSpPr/>
          <p:nvPr/>
        </p:nvSpPr>
        <p:spPr>
          <a:xfrm>
            <a:off x="2686492" y="1860698"/>
            <a:ext cx="786809" cy="3402418"/>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2" name="Rechteck: abgerundete Ecken 11">
            <a:extLst>
              <a:ext uri="{FF2B5EF4-FFF2-40B4-BE49-F238E27FC236}">
                <a16:creationId xmlns:a16="http://schemas.microsoft.com/office/drawing/2014/main" id="{9BC04158-B5B9-47DC-8407-2DD1C163103E}"/>
              </a:ext>
            </a:extLst>
          </p:cNvPr>
          <p:cNvSpPr/>
          <p:nvPr/>
        </p:nvSpPr>
        <p:spPr>
          <a:xfrm>
            <a:off x="3643418" y="1860698"/>
            <a:ext cx="786809" cy="3402418"/>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3" name="Rechteck: abgerundete Ecken 12">
            <a:extLst>
              <a:ext uri="{FF2B5EF4-FFF2-40B4-BE49-F238E27FC236}">
                <a16:creationId xmlns:a16="http://schemas.microsoft.com/office/drawing/2014/main" id="{E68DE0C3-F79A-461B-AE74-98A65743AEBE}"/>
              </a:ext>
            </a:extLst>
          </p:cNvPr>
          <p:cNvSpPr/>
          <p:nvPr/>
        </p:nvSpPr>
        <p:spPr>
          <a:xfrm>
            <a:off x="4550734" y="1885505"/>
            <a:ext cx="786809" cy="3402418"/>
          </a:xfrm>
          <a:prstGeom prst="round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4" name="Textfeld 13">
            <a:extLst>
              <a:ext uri="{FF2B5EF4-FFF2-40B4-BE49-F238E27FC236}">
                <a16:creationId xmlns:a16="http://schemas.microsoft.com/office/drawing/2014/main" id="{0269039F-541B-494F-91E2-9473A79BCF46}"/>
              </a:ext>
            </a:extLst>
          </p:cNvPr>
          <p:cNvSpPr txBox="1"/>
          <p:nvPr/>
        </p:nvSpPr>
        <p:spPr>
          <a:xfrm>
            <a:off x="1681089" y="1508432"/>
            <a:ext cx="931345" cy="237886"/>
          </a:xfrm>
          <a:prstGeom prst="rect">
            <a:avLst/>
          </a:prstGeom>
          <a:noFill/>
        </p:spPr>
        <p:txBody>
          <a:bodyPr wrap="none" lIns="0" tIns="0" rIns="0" bIns="0" rtlCol="0">
            <a:spAutoFit/>
          </a:bodyPr>
          <a:lstStyle/>
          <a:p>
            <a:pPr algn="l">
              <a:lnSpc>
                <a:spcPts val="1960"/>
              </a:lnSpc>
              <a:buClr>
                <a:schemeClr val="accent1"/>
              </a:buClr>
            </a:pPr>
            <a:r>
              <a:rPr lang="de-DE" sz="1400" b="1" dirty="0"/>
              <a:t>Produktion</a:t>
            </a:r>
            <a:endParaRPr lang="en-US" sz="1400" b="1" dirty="0"/>
          </a:p>
        </p:txBody>
      </p:sp>
      <p:sp>
        <p:nvSpPr>
          <p:cNvPr id="15" name="Textfeld 14">
            <a:extLst>
              <a:ext uri="{FF2B5EF4-FFF2-40B4-BE49-F238E27FC236}">
                <a16:creationId xmlns:a16="http://schemas.microsoft.com/office/drawing/2014/main" id="{9EAE2D7C-5787-43EE-BAA6-2ADEF115C60D}"/>
              </a:ext>
            </a:extLst>
          </p:cNvPr>
          <p:cNvSpPr txBox="1"/>
          <p:nvPr/>
        </p:nvSpPr>
        <p:spPr>
          <a:xfrm>
            <a:off x="3643418" y="1508432"/>
            <a:ext cx="896079" cy="237886"/>
          </a:xfrm>
          <a:prstGeom prst="rect">
            <a:avLst/>
          </a:prstGeom>
          <a:noFill/>
        </p:spPr>
        <p:txBody>
          <a:bodyPr wrap="none" lIns="0" tIns="0" rIns="0" bIns="0" rtlCol="0">
            <a:spAutoFit/>
          </a:bodyPr>
          <a:lstStyle/>
          <a:p>
            <a:pPr algn="l">
              <a:lnSpc>
                <a:spcPts val="1960"/>
              </a:lnSpc>
              <a:buClr>
                <a:schemeClr val="accent1"/>
              </a:buClr>
            </a:pPr>
            <a:r>
              <a:rPr lang="de-DE" sz="1400" b="1" dirty="0"/>
              <a:t>Sammlung</a:t>
            </a:r>
            <a:endParaRPr lang="en-US" sz="1400" b="1" dirty="0"/>
          </a:p>
        </p:txBody>
      </p:sp>
      <p:sp>
        <p:nvSpPr>
          <p:cNvPr id="16" name="Textfeld 15">
            <a:extLst>
              <a:ext uri="{FF2B5EF4-FFF2-40B4-BE49-F238E27FC236}">
                <a16:creationId xmlns:a16="http://schemas.microsoft.com/office/drawing/2014/main" id="{DADF4CB8-0451-41DD-9B91-09CD5087CCE4}"/>
              </a:ext>
            </a:extLst>
          </p:cNvPr>
          <p:cNvSpPr txBox="1"/>
          <p:nvPr/>
        </p:nvSpPr>
        <p:spPr>
          <a:xfrm>
            <a:off x="4375074" y="5374266"/>
            <a:ext cx="1138132" cy="494366"/>
          </a:xfrm>
          <a:prstGeom prst="rect">
            <a:avLst/>
          </a:prstGeom>
          <a:noFill/>
        </p:spPr>
        <p:txBody>
          <a:bodyPr wrap="none" lIns="0" tIns="0" rIns="0" bIns="0" rtlCol="0">
            <a:spAutoFit/>
          </a:bodyPr>
          <a:lstStyle/>
          <a:p>
            <a:pPr algn="ctr">
              <a:lnSpc>
                <a:spcPts val="1960"/>
              </a:lnSpc>
              <a:buClr>
                <a:schemeClr val="accent1"/>
              </a:buClr>
            </a:pPr>
            <a:r>
              <a:rPr lang="de-DE" sz="1400" b="1" dirty="0"/>
              <a:t>„Second Life“</a:t>
            </a:r>
          </a:p>
          <a:p>
            <a:pPr algn="ctr">
              <a:lnSpc>
                <a:spcPts val="1960"/>
              </a:lnSpc>
              <a:buClr>
                <a:schemeClr val="accent1"/>
              </a:buClr>
            </a:pPr>
            <a:r>
              <a:rPr lang="de-DE" sz="1400" b="1" dirty="0"/>
              <a:t>Betrachtung</a:t>
            </a:r>
            <a:endParaRPr lang="en-US" sz="1400" b="1" dirty="0"/>
          </a:p>
        </p:txBody>
      </p:sp>
      <p:sp>
        <p:nvSpPr>
          <p:cNvPr id="17" name="Textplatzhalter 14">
            <a:extLst>
              <a:ext uri="{FF2B5EF4-FFF2-40B4-BE49-F238E27FC236}">
                <a16:creationId xmlns:a16="http://schemas.microsoft.com/office/drawing/2014/main" id="{ECC5CBBB-322E-4C9A-8EBE-3508DE428CB4}"/>
              </a:ext>
            </a:extLst>
          </p:cNvPr>
          <p:cNvSpPr txBox="1">
            <a:spLocks/>
          </p:cNvSpPr>
          <p:nvPr/>
        </p:nvSpPr>
        <p:spPr bwMode="gray">
          <a:xfrm>
            <a:off x="479425" y="778321"/>
            <a:ext cx="11233150" cy="319318"/>
          </a:xfrm>
          <a:prstGeom prst="rect">
            <a:avLst/>
          </a:prstGeom>
        </p:spPr>
        <p:txBody>
          <a:bodyPr numCol="1"/>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Darstellung der Ströme, Bestände und des gesamten integrierten Modells</a:t>
            </a:r>
            <a:endParaRPr lang="en-US" dirty="0"/>
          </a:p>
        </p:txBody>
      </p:sp>
      <p:sp>
        <p:nvSpPr>
          <p:cNvPr id="18" name="Textfeld 17">
            <a:extLst>
              <a:ext uri="{FF2B5EF4-FFF2-40B4-BE49-F238E27FC236}">
                <a16:creationId xmlns:a16="http://schemas.microsoft.com/office/drawing/2014/main" id="{7A64736F-4456-42C7-891B-7539E86D900E}"/>
              </a:ext>
            </a:extLst>
          </p:cNvPr>
          <p:cNvSpPr txBox="1"/>
          <p:nvPr/>
        </p:nvSpPr>
        <p:spPr>
          <a:xfrm>
            <a:off x="2188626" y="5377496"/>
            <a:ext cx="1782539" cy="1007327"/>
          </a:xfrm>
          <a:prstGeom prst="rect">
            <a:avLst/>
          </a:prstGeom>
          <a:noFill/>
        </p:spPr>
        <p:txBody>
          <a:bodyPr wrap="none" lIns="0" tIns="0" rIns="0" bIns="0" rtlCol="0">
            <a:spAutoFit/>
          </a:bodyPr>
          <a:lstStyle/>
          <a:p>
            <a:pPr algn="ctr">
              <a:lnSpc>
                <a:spcPts val="1960"/>
              </a:lnSpc>
              <a:buClr>
                <a:schemeClr val="accent1"/>
              </a:buClr>
            </a:pPr>
            <a:r>
              <a:rPr lang="de-DE" sz="1400" b="1" dirty="0" err="1"/>
              <a:t>Placed</a:t>
            </a:r>
            <a:r>
              <a:rPr lang="de-DE" sz="1400" b="1" dirty="0"/>
              <a:t> on </a:t>
            </a:r>
            <a:r>
              <a:rPr lang="de-DE" sz="1400" b="1" dirty="0" err="1"/>
              <a:t>the</a:t>
            </a:r>
            <a:r>
              <a:rPr lang="de-DE" sz="1400" b="1" dirty="0"/>
              <a:t> </a:t>
            </a:r>
            <a:r>
              <a:rPr lang="de-DE" sz="1400" b="1" dirty="0" err="1"/>
              <a:t>market</a:t>
            </a:r>
            <a:br>
              <a:rPr lang="de-DE" sz="1400" b="1" dirty="0"/>
            </a:br>
            <a:r>
              <a:rPr lang="de-DE" sz="1400" b="1" dirty="0"/>
              <a:t>Nutzungsphase</a:t>
            </a:r>
          </a:p>
          <a:p>
            <a:pPr algn="ctr">
              <a:lnSpc>
                <a:spcPts val="1960"/>
              </a:lnSpc>
              <a:buClr>
                <a:schemeClr val="accent1"/>
              </a:buClr>
            </a:pPr>
            <a:r>
              <a:rPr lang="de-DE" sz="1400" b="1" dirty="0"/>
              <a:t>Abfallentstehung</a:t>
            </a:r>
            <a:br>
              <a:rPr lang="de-DE" sz="1400" b="1" dirty="0"/>
            </a:br>
            <a:endParaRPr lang="en-US" sz="1400" b="1" dirty="0"/>
          </a:p>
        </p:txBody>
      </p:sp>
    </p:spTree>
    <p:extLst>
      <p:ext uri="{BB962C8B-B14F-4D97-AF65-F5344CB8AC3E}">
        <p14:creationId xmlns:p14="http://schemas.microsoft.com/office/powerpoint/2010/main" val="998112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25</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itel 1">
            <a:extLst>
              <a:ext uri="{FF2B5EF4-FFF2-40B4-BE49-F238E27FC236}">
                <a16:creationId xmlns:a16="http://schemas.microsoft.com/office/drawing/2014/main" id="{7AE88A1B-8182-4DC8-B615-BC34CFF52530}"/>
              </a:ext>
            </a:extLst>
          </p:cNvPr>
          <p:cNvSpPr>
            <a:spLocks noGrp="1"/>
          </p:cNvSpPr>
          <p:nvPr>
            <p:ph type="title"/>
          </p:nvPr>
        </p:nvSpPr>
        <p:spPr>
          <a:xfrm>
            <a:off x="479425" y="395588"/>
            <a:ext cx="11233150" cy="382733"/>
          </a:xfrm>
        </p:spPr>
        <p:txBody>
          <a:bodyPr/>
          <a:lstStyle/>
          <a:p>
            <a:r>
              <a:rPr lang="de-DE" dirty="0"/>
              <a:t>„Second Life“ Betrachtung</a:t>
            </a:r>
          </a:p>
        </p:txBody>
      </p:sp>
      <p:sp>
        <p:nvSpPr>
          <p:cNvPr id="8" name="Textplatzhalter 5">
            <a:extLst>
              <a:ext uri="{FF2B5EF4-FFF2-40B4-BE49-F238E27FC236}">
                <a16:creationId xmlns:a16="http://schemas.microsoft.com/office/drawing/2014/main" id="{FA7B0E23-95B5-4D7A-B6EE-75A8EBF20EA2}"/>
              </a:ext>
            </a:extLst>
          </p:cNvPr>
          <p:cNvSpPr txBox="1">
            <a:spLocks/>
          </p:cNvSpPr>
          <p:nvPr/>
        </p:nvSpPr>
        <p:spPr>
          <a:xfrm>
            <a:off x="479425" y="778321"/>
            <a:ext cx="11233150" cy="318933"/>
          </a:xfrm>
          <a:prstGeom prst="rect">
            <a:avLst/>
          </a:prstGeom>
        </p:spPr>
        <p:txBody>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Potenziale und Herausforderungen</a:t>
            </a:r>
            <a:endParaRPr lang="de-DE" dirty="0"/>
          </a:p>
        </p:txBody>
      </p:sp>
      <p:sp>
        <p:nvSpPr>
          <p:cNvPr id="9" name="Textfeld 8">
            <a:extLst>
              <a:ext uri="{FF2B5EF4-FFF2-40B4-BE49-F238E27FC236}">
                <a16:creationId xmlns:a16="http://schemas.microsoft.com/office/drawing/2014/main" id="{48E5FADB-E12D-44EF-B91C-EC57F6D7E37F}"/>
              </a:ext>
            </a:extLst>
          </p:cNvPr>
          <p:cNvSpPr txBox="1"/>
          <p:nvPr/>
        </p:nvSpPr>
        <p:spPr>
          <a:xfrm>
            <a:off x="479425" y="1479987"/>
            <a:ext cx="11099550" cy="2802947"/>
          </a:xfrm>
          <a:prstGeom prst="rect">
            <a:avLst/>
          </a:prstGeom>
          <a:noFill/>
        </p:spPr>
        <p:txBody>
          <a:bodyPr wrap="square" lIns="0" tIns="0" rIns="0" bIns="0" rtlCol="0">
            <a:spAutoFit/>
          </a:bodyPr>
          <a:lstStyle/>
          <a:p>
            <a:pPr algn="l">
              <a:lnSpc>
                <a:spcPts val="1960"/>
              </a:lnSpc>
              <a:buClr>
                <a:schemeClr val="accent1"/>
              </a:buClr>
            </a:pPr>
            <a:r>
              <a:rPr lang="de-DE" sz="1400" b="1" u="sng" dirty="0"/>
              <a:t>Batterien aus Elektrofahrzeugen als Energiespeichersysteme weiternutzen (bei ca. 80% der ursprünglichen Kapazität)</a:t>
            </a:r>
          </a:p>
          <a:p>
            <a:pPr marL="180000" indent="-180000" algn="l">
              <a:lnSpc>
                <a:spcPts val="1960"/>
              </a:lnSpc>
              <a:buClr>
                <a:schemeClr val="accent1"/>
              </a:buClr>
              <a:buFont typeface="Wingdings" panose="05000000000000000000" pitchFamily="2" charset="2"/>
              <a:buChar char="§"/>
            </a:pPr>
            <a:endParaRPr lang="de-DE" sz="1400" b="1" u="sng" dirty="0"/>
          </a:p>
          <a:p>
            <a:pPr marL="180000" indent="-180000" algn="l">
              <a:lnSpc>
                <a:spcPts val="1960"/>
              </a:lnSpc>
              <a:buClr>
                <a:schemeClr val="accent1"/>
              </a:buClr>
              <a:buFont typeface="Wingdings" panose="05000000000000000000" pitchFamily="2" charset="2"/>
              <a:buChar char="§"/>
            </a:pPr>
            <a:r>
              <a:rPr lang="de-DE" sz="1400" b="1" dirty="0"/>
              <a:t>Potenziale:						</a:t>
            </a:r>
          </a:p>
          <a:p>
            <a:pPr marL="637200" lvl="1" indent="-180000">
              <a:lnSpc>
                <a:spcPts val="1960"/>
              </a:lnSpc>
              <a:buClr>
                <a:schemeClr val="accent1"/>
              </a:buClr>
              <a:buFont typeface="Wingdings" panose="05000000000000000000" pitchFamily="2" charset="2"/>
              <a:buChar char="§"/>
            </a:pPr>
            <a:r>
              <a:rPr lang="de-DE" sz="1400" dirty="0"/>
              <a:t>Einsparung an Rohstoffen</a:t>
            </a:r>
          </a:p>
          <a:p>
            <a:pPr marL="1094400" lvl="2" indent="-180000">
              <a:lnSpc>
                <a:spcPts val="1960"/>
              </a:lnSpc>
              <a:buClr>
                <a:schemeClr val="accent1"/>
              </a:buClr>
              <a:buFont typeface="Wingdings" panose="05000000000000000000" pitchFamily="2" charset="2"/>
              <a:buChar char="§"/>
            </a:pPr>
            <a:r>
              <a:rPr lang="de-DE" sz="1400" dirty="0">
                <a:solidFill>
                  <a:srgbClr val="FF0000"/>
                </a:solidFill>
              </a:rPr>
              <a:t>!</a:t>
            </a:r>
            <a:r>
              <a:rPr lang="de-DE" sz="1400" dirty="0"/>
              <a:t>Kritik bei NMC &amp; NCA</a:t>
            </a:r>
            <a:r>
              <a:rPr lang="de-DE" sz="1400" dirty="0">
                <a:solidFill>
                  <a:srgbClr val="FF0000"/>
                </a:solidFill>
              </a:rPr>
              <a:t>!</a:t>
            </a:r>
          </a:p>
          <a:p>
            <a:pPr marL="637200" lvl="1" indent="-180000">
              <a:lnSpc>
                <a:spcPts val="1960"/>
              </a:lnSpc>
              <a:buClr>
                <a:schemeClr val="accent1"/>
              </a:buClr>
              <a:buFont typeface="Wingdings" panose="05000000000000000000" pitchFamily="2" charset="2"/>
              <a:buChar char="§"/>
            </a:pPr>
            <a:r>
              <a:rPr lang="de-DE" sz="1400" dirty="0"/>
              <a:t>CO2 Fußabdruck geringer</a:t>
            </a:r>
          </a:p>
          <a:p>
            <a:pPr marL="637200" lvl="1" indent="-180000">
              <a:lnSpc>
                <a:spcPts val="1960"/>
              </a:lnSpc>
              <a:buClr>
                <a:schemeClr val="accent1"/>
              </a:buClr>
              <a:buFont typeface="Wingdings" panose="05000000000000000000" pitchFamily="2" charset="2"/>
              <a:buChar char="§"/>
            </a:pPr>
            <a:r>
              <a:rPr lang="de-DE" sz="1400" dirty="0"/>
              <a:t>Verlängerte Lebensdauer der Batterie</a:t>
            </a:r>
          </a:p>
          <a:p>
            <a:pPr marL="637200" lvl="1" indent="-180000">
              <a:lnSpc>
                <a:spcPts val="1960"/>
              </a:lnSpc>
              <a:buClr>
                <a:schemeClr val="accent1"/>
              </a:buClr>
              <a:buFont typeface="Wingdings" panose="05000000000000000000" pitchFamily="2" charset="2"/>
              <a:buChar char="§"/>
            </a:pPr>
            <a:r>
              <a:rPr lang="de-DE" sz="1400" dirty="0"/>
              <a:t>Batterieverordnung: Batteriepass könnte </a:t>
            </a:r>
            <a:br>
              <a:rPr lang="de-DE" sz="1400" dirty="0"/>
            </a:br>
            <a:r>
              <a:rPr lang="de-DE" sz="1400" dirty="0"/>
              <a:t>wichtige Daten liefern</a:t>
            </a:r>
          </a:p>
          <a:p>
            <a:pPr lvl="1">
              <a:lnSpc>
                <a:spcPts val="1960"/>
              </a:lnSpc>
              <a:buClr>
                <a:schemeClr val="accent1"/>
              </a:buClr>
            </a:pPr>
            <a:endParaRPr lang="de-DE" sz="1400" dirty="0"/>
          </a:p>
          <a:p>
            <a:pPr marL="637200" lvl="1" indent="-180000">
              <a:lnSpc>
                <a:spcPts val="1960"/>
              </a:lnSpc>
              <a:buClr>
                <a:schemeClr val="accent1"/>
              </a:buClr>
              <a:buFont typeface="Wingdings" panose="05000000000000000000" pitchFamily="2" charset="2"/>
              <a:buChar char="§"/>
            </a:pPr>
            <a:endParaRPr lang="de-DE" sz="1400" dirty="0"/>
          </a:p>
        </p:txBody>
      </p:sp>
      <p:pic>
        <p:nvPicPr>
          <p:cNvPr id="10" name="Grafik 9" descr="Recycling-Schild">
            <a:extLst>
              <a:ext uri="{FF2B5EF4-FFF2-40B4-BE49-F238E27FC236}">
                <a16:creationId xmlns:a16="http://schemas.microsoft.com/office/drawing/2014/main" id="{5FA73A7C-11F6-470E-AB10-5BB6A07D8B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8048" y="4153271"/>
            <a:ext cx="1651571" cy="1651571"/>
          </a:xfrm>
          <a:prstGeom prst="rect">
            <a:avLst/>
          </a:prstGeom>
        </p:spPr>
      </p:pic>
      <p:sp>
        <p:nvSpPr>
          <p:cNvPr id="11" name="Textfeld 10">
            <a:extLst>
              <a:ext uri="{FF2B5EF4-FFF2-40B4-BE49-F238E27FC236}">
                <a16:creationId xmlns:a16="http://schemas.microsoft.com/office/drawing/2014/main" id="{7C1D15B7-0981-4817-A6BA-B52C833E8B56}"/>
              </a:ext>
            </a:extLst>
          </p:cNvPr>
          <p:cNvSpPr txBox="1"/>
          <p:nvPr/>
        </p:nvSpPr>
        <p:spPr>
          <a:xfrm>
            <a:off x="5133629" y="1981633"/>
            <a:ext cx="6030930" cy="5111271"/>
          </a:xfrm>
          <a:prstGeom prst="rect">
            <a:avLst/>
          </a:prstGeom>
          <a:noFill/>
        </p:spPr>
        <p:txBody>
          <a:bodyPr wrap="square" lIns="0" tIns="0" rIns="0" bIns="0" rtlCol="0">
            <a:spAutoFit/>
          </a:bodyPr>
          <a:lstStyle/>
          <a:p>
            <a:pPr marL="180000" indent="-180000" algn="l">
              <a:lnSpc>
                <a:spcPts val="1960"/>
              </a:lnSpc>
              <a:buClr>
                <a:schemeClr val="accent1"/>
              </a:buClr>
              <a:buFont typeface="Wingdings" panose="05000000000000000000" pitchFamily="2" charset="2"/>
              <a:buChar char="§"/>
            </a:pPr>
            <a:r>
              <a:rPr lang="de-DE" sz="1400" b="1" dirty="0"/>
              <a:t>Herausforderungen</a:t>
            </a:r>
          </a:p>
          <a:p>
            <a:pPr marL="637200" lvl="1" indent="-180000">
              <a:lnSpc>
                <a:spcPts val="1960"/>
              </a:lnSpc>
              <a:buClr>
                <a:schemeClr val="accent1"/>
              </a:buClr>
              <a:buFont typeface="Wingdings" panose="05000000000000000000" pitchFamily="2" charset="2"/>
              <a:buChar char="§"/>
            </a:pPr>
            <a:r>
              <a:rPr lang="de-DE" sz="1400" dirty="0"/>
              <a:t>State </a:t>
            </a:r>
            <a:r>
              <a:rPr lang="de-DE" sz="1400" dirty="0" err="1"/>
              <a:t>of</a:t>
            </a:r>
            <a:r>
              <a:rPr lang="de-DE" sz="1400" dirty="0"/>
              <a:t> Health (</a:t>
            </a:r>
            <a:r>
              <a:rPr lang="de-DE" sz="1400" dirty="0" err="1"/>
              <a:t>SoH</a:t>
            </a:r>
            <a:r>
              <a:rPr lang="de-DE" sz="1400" dirty="0"/>
              <a:t>) Bestimmung</a:t>
            </a:r>
          </a:p>
          <a:p>
            <a:pPr marL="1094400" lvl="2" indent="-180000">
              <a:lnSpc>
                <a:spcPts val="1960"/>
              </a:lnSpc>
              <a:buClr>
                <a:schemeClr val="accent1"/>
              </a:buClr>
              <a:buFont typeface="Wingdings" panose="05000000000000000000" pitchFamily="2" charset="2"/>
              <a:buChar char="§"/>
            </a:pPr>
            <a:r>
              <a:rPr lang="de-DE" sz="1400" dirty="0"/>
              <a:t>Degradation ab 80% </a:t>
            </a:r>
            <a:r>
              <a:rPr lang="de-DE" sz="1400" dirty="0" err="1"/>
              <a:t>SoH</a:t>
            </a:r>
            <a:r>
              <a:rPr lang="de-DE" sz="1400" dirty="0"/>
              <a:t> beschleunigt</a:t>
            </a:r>
          </a:p>
          <a:p>
            <a:pPr marL="1094400" lvl="2" indent="-180000">
              <a:lnSpc>
                <a:spcPts val="1960"/>
              </a:lnSpc>
              <a:buClr>
                <a:schemeClr val="accent1"/>
              </a:buClr>
              <a:buFont typeface="Wingdings" panose="05000000000000000000" pitchFamily="2" charset="2"/>
              <a:buChar char="§"/>
            </a:pPr>
            <a:r>
              <a:rPr lang="de-DE" sz="1400" dirty="0"/>
              <a:t>Zeitaufwand von Tests (ISO 12405-1 dauert 75h)</a:t>
            </a:r>
          </a:p>
          <a:p>
            <a:pPr marL="1094400" lvl="2" indent="-180000">
              <a:lnSpc>
                <a:spcPts val="1960"/>
              </a:lnSpc>
              <a:buClr>
                <a:schemeClr val="accent1"/>
              </a:buClr>
              <a:buFont typeface="Wingdings" panose="05000000000000000000" pitchFamily="2" charset="2"/>
              <a:buChar char="§"/>
            </a:pPr>
            <a:r>
              <a:rPr lang="de-DE" sz="1400" dirty="0"/>
              <a:t>Neue Standards</a:t>
            </a:r>
          </a:p>
          <a:p>
            <a:pPr marL="1094400" lvl="2" indent="-180000">
              <a:lnSpc>
                <a:spcPts val="1960"/>
              </a:lnSpc>
              <a:buClr>
                <a:schemeClr val="accent1"/>
              </a:buClr>
              <a:buFont typeface="Wingdings" panose="05000000000000000000" pitchFamily="2" charset="2"/>
              <a:buChar char="§"/>
            </a:pPr>
            <a:r>
              <a:rPr lang="de-DE" sz="1400" dirty="0"/>
              <a:t>Expertise (Geräte &amp; Knowhow für Testverfahren)</a:t>
            </a:r>
          </a:p>
          <a:p>
            <a:pPr marL="1094400" lvl="2" indent="-180000">
              <a:lnSpc>
                <a:spcPts val="1960"/>
              </a:lnSpc>
              <a:buClr>
                <a:schemeClr val="accent1"/>
              </a:buClr>
              <a:buFont typeface="Wingdings" panose="05000000000000000000" pitchFamily="2" charset="2"/>
              <a:buChar char="§"/>
            </a:pPr>
            <a:r>
              <a:rPr lang="de-DE" sz="1400" dirty="0"/>
              <a:t>Datenmangel der Batteriehistorie (Fahrverhalten, Unfälle, Ladevorgänge)</a:t>
            </a:r>
          </a:p>
          <a:p>
            <a:pPr marL="637200" lvl="1" indent="-180000">
              <a:lnSpc>
                <a:spcPts val="1960"/>
              </a:lnSpc>
              <a:buClr>
                <a:schemeClr val="accent1"/>
              </a:buClr>
              <a:buFont typeface="Wingdings" panose="05000000000000000000" pitchFamily="2" charset="2"/>
              <a:buChar char="§"/>
            </a:pPr>
            <a:r>
              <a:rPr lang="de-DE" sz="1400" dirty="0"/>
              <a:t>Identifikation nicht standardisiert</a:t>
            </a:r>
          </a:p>
          <a:p>
            <a:pPr marL="637200" lvl="1" indent="-180000">
              <a:lnSpc>
                <a:spcPts val="1960"/>
              </a:lnSpc>
              <a:buClr>
                <a:schemeClr val="accent1"/>
              </a:buClr>
              <a:buFont typeface="Wingdings" panose="05000000000000000000" pitchFamily="2" charset="2"/>
              <a:buChar char="§"/>
            </a:pPr>
            <a:r>
              <a:rPr lang="de-DE" sz="1400" dirty="0"/>
              <a:t>Verschiedene </a:t>
            </a:r>
            <a:r>
              <a:rPr lang="de-DE" sz="1400" dirty="0" err="1"/>
              <a:t>Zellchemien</a:t>
            </a:r>
            <a:endParaRPr lang="de-DE" sz="1400" dirty="0"/>
          </a:p>
          <a:p>
            <a:pPr marL="637200" lvl="1" indent="-180000">
              <a:lnSpc>
                <a:spcPts val="1960"/>
              </a:lnSpc>
              <a:buClr>
                <a:schemeClr val="accent1"/>
              </a:buClr>
              <a:buFont typeface="Wingdings" panose="05000000000000000000" pitchFamily="2" charset="2"/>
              <a:buChar char="§"/>
            </a:pPr>
            <a:r>
              <a:rPr lang="de-DE" sz="1400" dirty="0"/>
              <a:t>Ausbau und Transport (gefährlicher Abfall)</a:t>
            </a:r>
          </a:p>
          <a:p>
            <a:pPr marL="1094400" lvl="2" indent="-180000">
              <a:lnSpc>
                <a:spcPts val="1960"/>
              </a:lnSpc>
              <a:buClr>
                <a:schemeClr val="accent1"/>
              </a:buClr>
              <a:buFont typeface="Wingdings" panose="05000000000000000000" pitchFamily="2" charset="2"/>
              <a:buChar char="§"/>
            </a:pPr>
            <a:r>
              <a:rPr lang="de-DE" sz="1400" dirty="0"/>
              <a:t>Kosten</a:t>
            </a:r>
          </a:p>
          <a:p>
            <a:pPr marL="1094400" lvl="2" indent="-180000">
              <a:lnSpc>
                <a:spcPts val="1960"/>
              </a:lnSpc>
              <a:buClr>
                <a:schemeClr val="accent1"/>
              </a:buClr>
              <a:buFont typeface="Wingdings" panose="05000000000000000000" pitchFamily="2" charset="2"/>
              <a:buChar char="§"/>
            </a:pPr>
            <a:r>
              <a:rPr lang="de-DE" sz="1400" dirty="0"/>
              <a:t>Gefahren</a:t>
            </a:r>
          </a:p>
          <a:p>
            <a:pPr marL="1094400" lvl="2" indent="-180000">
              <a:lnSpc>
                <a:spcPts val="1960"/>
              </a:lnSpc>
              <a:buClr>
                <a:schemeClr val="accent1"/>
              </a:buClr>
              <a:buFont typeface="Wingdings" panose="05000000000000000000" pitchFamily="2" charset="2"/>
              <a:buChar char="§"/>
            </a:pPr>
            <a:r>
              <a:rPr lang="de-DE" sz="1400" dirty="0"/>
              <a:t>Automatisierung schwierig</a:t>
            </a:r>
          </a:p>
          <a:p>
            <a:pPr marL="637200" lvl="1" indent="-180000">
              <a:lnSpc>
                <a:spcPts val="1960"/>
              </a:lnSpc>
              <a:buClr>
                <a:schemeClr val="accent1"/>
              </a:buClr>
              <a:buFont typeface="Wingdings" panose="05000000000000000000" pitchFamily="2" charset="2"/>
              <a:buChar char="§"/>
            </a:pPr>
            <a:r>
              <a:rPr lang="de-DE" sz="1400" dirty="0"/>
              <a:t>Lagerung</a:t>
            </a:r>
          </a:p>
          <a:p>
            <a:pPr marL="637200" lvl="1" indent="-180000">
              <a:lnSpc>
                <a:spcPts val="1960"/>
              </a:lnSpc>
              <a:buClr>
                <a:schemeClr val="accent1"/>
              </a:buClr>
              <a:buFont typeface="Wingdings" panose="05000000000000000000" pitchFamily="2" charset="2"/>
              <a:buChar char="§"/>
            </a:pPr>
            <a:r>
              <a:rPr lang="de-DE" sz="1400" dirty="0"/>
              <a:t>……</a:t>
            </a:r>
          </a:p>
          <a:p>
            <a:pPr marL="637200" lvl="1" indent="-180000">
              <a:lnSpc>
                <a:spcPts val="1960"/>
              </a:lnSpc>
              <a:buClr>
                <a:schemeClr val="accent1"/>
              </a:buClr>
              <a:buFont typeface="Wingdings" panose="05000000000000000000" pitchFamily="2" charset="2"/>
              <a:buChar char="§"/>
            </a:pPr>
            <a:endParaRPr lang="de-DE" sz="1400" dirty="0"/>
          </a:p>
          <a:p>
            <a:pPr marL="637200" lvl="1" indent="-180000">
              <a:lnSpc>
                <a:spcPts val="1960"/>
              </a:lnSpc>
              <a:buClr>
                <a:schemeClr val="accent1"/>
              </a:buClr>
              <a:buFont typeface="Wingdings" panose="05000000000000000000" pitchFamily="2" charset="2"/>
              <a:buChar char="§"/>
            </a:pPr>
            <a:endParaRPr lang="de-DE" sz="1400" dirty="0"/>
          </a:p>
          <a:p>
            <a:pPr marL="637200" lvl="1" indent="-180000">
              <a:lnSpc>
                <a:spcPts val="1960"/>
              </a:lnSpc>
              <a:buClr>
                <a:schemeClr val="accent1"/>
              </a:buClr>
              <a:buFont typeface="Wingdings" panose="05000000000000000000" pitchFamily="2" charset="2"/>
              <a:buChar char="§"/>
            </a:pPr>
            <a:endParaRPr lang="de-DE" sz="1400" dirty="0"/>
          </a:p>
          <a:p>
            <a:pPr marL="637200" lvl="1" indent="-180000">
              <a:lnSpc>
                <a:spcPts val="1960"/>
              </a:lnSpc>
              <a:buClr>
                <a:schemeClr val="accent1"/>
              </a:buClr>
              <a:buFont typeface="Wingdings" panose="05000000000000000000" pitchFamily="2" charset="2"/>
              <a:buChar char="§"/>
            </a:pPr>
            <a:endParaRPr lang="de-DE" sz="1400" dirty="0"/>
          </a:p>
        </p:txBody>
      </p:sp>
    </p:spTree>
    <p:extLst>
      <p:ext uri="{BB962C8B-B14F-4D97-AF65-F5344CB8AC3E}">
        <p14:creationId xmlns:p14="http://schemas.microsoft.com/office/powerpoint/2010/main" val="2663885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26</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itel 6">
            <a:extLst>
              <a:ext uri="{FF2B5EF4-FFF2-40B4-BE49-F238E27FC236}">
                <a16:creationId xmlns:a16="http://schemas.microsoft.com/office/drawing/2014/main" id="{4E6DE269-5686-4C1E-B0D3-E190084628A4}"/>
              </a:ext>
            </a:extLst>
          </p:cNvPr>
          <p:cNvSpPr>
            <a:spLocks noGrp="1"/>
          </p:cNvSpPr>
          <p:nvPr>
            <p:ph type="title"/>
          </p:nvPr>
        </p:nvSpPr>
        <p:spPr bwMode="gray">
          <a:xfrm>
            <a:off x="479425" y="395588"/>
            <a:ext cx="11233150" cy="382733"/>
          </a:xfrm>
        </p:spPr>
        <p:txBody>
          <a:bodyPr vert="horz"/>
          <a:lstStyle/>
          <a:p>
            <a:pPr lvl="0"/>
            <a:r>
              <a:rPr lang="de-DE" dirty="0"/>
              <a:t>Flowchart – Material Flow Analysis (MFA)</a:t>
            </a:r>
          </a:p>
        </p:txBody>
      </p:sp>
      <p:pic>
        <p:nvPicPr>
          <p:cNvPr id="9" name="Grafik 8">
            <a:extLst>
              <a:ext uri="{FF2B5EF4-FFF2-40B4-BE49-F238E27FC236}">
                <a16:creationId xmlns:a16="http://schemas.microsoft.com/office/drawing/2014/main" id="{ACF1AC9F-06DC-4D35-80D3-615BB7331380}"/>
              </a:ext>
            </a:extLst>
          </p:cNvPr>
          <p:cNvPicPr>
            <a:picLocks noChangeAspect="1"/>
          </p:cNvPicPr>
          <p:nvPr/>
        </p:nvPicPr>
        <p:blipFill rotWithShape="1">
          <a:blip r:embed="rId4"/>
          <a:srcRect l="7260" t="7834" b="5405"/>
          <a:stretch/>
        </p:blipFill>
        <p:spPr>
          <a:xfrm>
            <a:off x="1467293" y="1157216"/>
            <a:ext cx="8481464" cy="4330623"/>
          </a:xfrm>
          <a:prstGeom prst="rect">
            <a:avLst/>
          </a:prstGeom>
        </p:spPr>
      </p:pic>
      <p:sp>
        <p:nvSpPr>
          <p:cNvPr id="10" name="Rechteck: abgerundete Ecken 9">
            <a:extLst>
              <a:ext uri="{FF2B5EF4-FFF2-40B4-BE49-F238E27FC236}">
                <a16:creationId xmlns:a16="http://schemas.microsoft.com/office/drawing/2014/main" id="{1F3799EB-9F84-4FED-96A3-32573139D8EB}"/>
              </a:ext>
            </a:extLst>
          </p:cNvPr>
          <p:cNvSpPr/>
          <p:nvPr/>
        </p:nvSpPr>
        <p:spPr>
          <a:xfrm>
            <a:off x="1743740" y="1860698"/>
            <a:ext cx="786809" cy="340241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1" name="Rechteck: abgerundete Ecken 10">
            <a:extLst>
              <a:ext uri="{FF2B5EF4-FFF2-40B4-BE49-F238E27FC236}">
                <a16:creationId xmlns:a16="http://schemas.microsoft.com/office/drawing/2014/main" id="{B429AF55-7009-4B11-BBD4-33A972167A1E}"/>
              </a:ext>
            </a:extLst>
          </p:cNvPr>
          <p:cNvSpPr/>
          <p:nvPr/>
        </p:nvSpPr>
        <p:spPr>
          <a:xfrm>
            <a:off x="2686492" y="1860698"/>
            <a:ext cx="786809" cy="3402418"/>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2" name="Rechteck: abgerundete Ecken 11">
            <a:extLst>
              <a:ext uri="{FF2B5EF4-FFF2-40B4-BE49-F238E27FC236}">
                <a16:creationId xmlns:a16="http://schemas.microsoft.com/office/drawing/2014/main" id="{DCA5F1E3-2D26-4221-9DF8-4100BD8AB491}"/>
              </a:ext>
            </a:extLst>
          </p:cNvPr>
          <p:cNvSpPr/>
          <p:nvPr/>
        </p:nvSpPr>
        <p:spPr>
          <a:xfrm>
            <a:off x="3643418" y="1860698"/>
            <a:ext cx="786809" cy="3402418"/>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3" name="Rechteck: abgerundete Ecken 12">
            <a:extLst>
              <a:ext uri="{FF2B5EF4-FFF2-40B4-BE49-F238E27FC236}">
                <a16:creationId xmlns:a16="http://schemas.microsoft.com/office/drawing/2014/main" id="{904B0EB3-A0C0-4036-8BE9-2188D805630B}"/>
              </a:ext>
            </a:extLst>
          </p:cNvPr>
          <p:cNvSpPr/>
          <p:nvPr/>
        </p:nvSpPr>
        <p:spPr>
          <a:xfrm>
            <a:off x="4550734" y="1885505"/>
            <a:ext cx="786809" cy="3402418"/>
          </a:xfrm>
          <a:prstGeom prst="round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4" name="Rechteck: abgerundete Ecken 13">
            <a:extLst>
              <a:ext uri="{FF2B5EF4-FFF2-40B4-BE49-F238E27FC236}">
                <a16:creationId xmlns:a16="http://schemas.microsoft.com/office/drawing/2014/main" id="{5BCF2F4E-4B60-4539-AC8A-BCDE57B6A185}"/>
              </a:ext>
            </a:extLst>
          </p:cNvPr>
          <p:cNvSpPr/>
          <p:nvPr/>
        </p:nvSpPr>
        <p:spPr>
          <a:xfrm>
            <a:off x="5479314" y="1878412"/>
            <a:ext cx="3622156" cy="3402418"/>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5" name="Textfeld 14">
            <a:extLst>
              <a:ext uri="{FF2B5EF4-FFF2-40B4-BE49-F238E27FC236}">
                <a16:creationId xmlns:a16="http://schemas.microsoft.com/office/drawing/2014/main" id="{F820F297-425C-4FD5-90AA-DA6EB1EBCB87}"/>
              </a:ext>
            </a:extLst>
          </p:cNvPr>
          <p:cNvSpPr txBox="1"/>
          <p:nvPr/>
        </p:nvSpPr>
        <p:spPr>
          <a:xfrm>
            <a:off x="1681089" y="1508432"/>
            <a:ext cx="931345" cy="237886"/>
          </a:xfrm>
          <a:prstGeom prst="rect">
            <a:avLst/>
          </a:prstGeom>
          <a:noFill/>
        </p:spPr>
        <p:txBody>
          <a:bodyPr wrap="none" lIns="0" tIns="0" rIns="0" bIns="0" rtlCol="0">
            <a:spAutoFit/>
          </a:bodyPr>
          <a:lstStyle/>
          <a:p>
            <a:pPr algn="l">
              <a:lnSpc>
                <a:spcPts val="1960"/>
              </a:lnSpc>
              <a:buClr>
                <a:schemeClr val="accent1"/>
              </a:buClr>
            </a:pPr>
            <a:r>
              <a:rPr lang="de-DE" sz="1400" b="1" dirty="0"/>
              <a:t>Produktion</a:t>
            </a:r>
            <a:endParaRPr lang="en-US" sz="1400" b="1" dirty="0"/>
          </a:p>
        </p:txBody>
      </p:sp>
      <p:sp>
        <p:nvSpPr>
          <p:cNvPr id="16" name="Textfeld 15">
            <a:extLst>
              <a:ext uri="{FF2B5EF4-FFF2-40B4-BE49-F238E27FC236}">
                <a16:creationId xmlns:a16="http://schemas.microsoft.com/office/drawing/2014/main" id="{036F7936-0071-4301-A703-C760DBB80D90}"/>
              </a:ext>
            </a:extLst>
          </p:cNvPr>
          <p:cNvSpPr txBox="1"/>
          <p:nvPr/>
        </p:nvSpPr>
        <p:spPr>
          <a:xfrm>
            <a:off x="3643418" y="1508432"/>
            <a:ext cx="896079" cy="237886"/>
          </a:xfrm>
          <a:prstGeom prst="rect">
            <a:avLst/>
          </a:prstGeom>
          <a:noFill/>
        </p:spPr>
        <p:txBody>
          <a:bodyPr wrap="none" lIns="0" tIns="0" rIns="0" bIns="0" rtlCol="0">
            <a:spAutoFit/>
          </a:bodyPr>
          <a:lstStyle/>
          <a:p>
            <a:pPr algn="l">
              <a:lnSpc>
                <a:spcPts val="1960"/>
              </a:lnSpc>
              <a:buClr>
                <a:schemeClr val="accent1"/>
              </a:buClr>
            </a:pPr>
            <a:r>
              <a:rPr lang="de-DE" sz="1400" b="1" dirty="0"/>
              <a:t>Sammlung</a:t>
            </a:r>
            <a:endParaRPr lang="en-US" sz="1400" b="1" dirty="0"/>
          </a:p>
        </p:txBody>
      </p:sp>
      <p:sp>
        <p:nvSpPr>
          <p:cNvPr id="17" name="Textfeld 16">
            <a:extLst>
              <a:ext uri="{FF2B5EF4-FFF2-40B4-BE49-F238E27FC236}">
                <a16:creationId xmlns:a16="http://schemas.microsoft.com/office/drawing/2014/main" id="{E068987C-4AB8-4E95-8A86-3B0F3DF23887}"/>
              </a:ext>
            </a:extLst>
          </p:cNvPr>
          <p:cNvSpPr txBox="1"/>
          <p:nvPr/>
        </p:nvSpPr>
        <p:spPr>
          <a:xfrm>
            <a:off x="4375074" y="5374266"/>
            <a:ext cx="1138132" cy="494366"/>
          </a:xfrm>
          <a:prstGeom prst="rect">
            <a:avLst/>
          </a:prstGeom>
          <a:noFill/>
        </p:spPr>
        <p:txBody>
          <a:bodyPr wrap="none" lIns="0" tIns="0" rIns="0" bIns="0" rtlCol="0">
            <a:spAutoFit/>
          </a:bodyPr>
          <a:lstStyle/>
          <a:p>
            <a:pPr algn="ctr">
              <a:lnSpc>
                <a:spcPts val="1960"/>
              </a:lnSpc>
              <a:buClr>
                <a:schemeClr val="accent1"/>
              </a:buClr>
            </a:pPr>
            <a:r>
              <a:rPr lang="de-DE" sz="1400" b="1" dirty="0"/>
              <a:t>„Second Life“</a:t>
            </a:r>
          </a:p>
          <a:p>
            <a:pPr algn="ctr">
              <a:lnSpc>
                <a:spcPts val="1960"/>
              </a:lnSpc>
              <a:buClr>
                <a:schemeClr val="accent1"/>
              </a:buClr>
            </a:pPr>
            <a:r>
              <a:rPr lang="de-DE" sz="1400" b="1" dirty="0"/>
              <a:t>Betrachtung</a:t>
            </a:r>
            <a:endParaRPr lang="en-US" sz="1400" b="1" dirty="0"/>
          </a:p>
        </p:txBody>
      </p:sp>
      <p:sp>
        <p:nvSpPr>
          <p:cNvPr id="18" name="Textfeld 17">
            <a:extLst>
              <a:ext uri="{FF2B5EF4-FFF2-40B4-BE49-F238E27FC236}">
                <a16:creationId xmlns:a16="http://schemas.microsoft.com/office/drawing/2014/main" id="{E678BB8C-685E-4A28-ADA2-06D55C548E61}"/>
              </a:ext>
            </a:extLst>
          </p:cNvPr>
          <p:cNvSpPr txBox="1"/>
          <p:nvPr/>
        </p:nvSpPr>
        <p:spPr>
          <a:xfrm>
            <a:off x="6796087" y="1531788"/>
            <a:ext cx="785471" cy="237886"/>
          </a:xfrm>
          <a:prstGeom prst="rect">
            <a:avLst/>
          </a:prstGeom>
          <a:noFill/>
        </p:spPr>
        <p:txBody>
          <a:bodyPr wrap="none" lIns="0" tIns="0" rIns="0" bIns="0" rtlCol="0">
            <a:spAutoFit/>
          </a:bodyPr>
          <a:lstStyle/>
          <a:p>
            <a:pPr algn="l">
              <a:lnSpc>
                <a:spcPts val="1960"/>
              </a:lnSpc>
              <a:buClr>
                <a:schemeClr val="accent1"/>
              </a:buClr>
            </a:pPr>
            <a:r>
              <a:rPr lang="de-DE" sz="1400" b="1" dirty="0"/>
              <a:t>Recycling</a:t>
            </a:r>
            <a:endParaRPr lang="en-US" sz="1400" b="1" dirty="0"/>
          </a:p>
        </p:txBody>
      </p:sp>
      <p:sp>
        <p:nvSpPr>
          <p:cNvPr id="19" name="Textfeld 18">
            <a:extLst>
              <a:ext uri="{FF2B5EF4-FFF2-40B4-BE49-F238E27FC236}">
                <a16:creationId xmlns:a16="http://schemas.microsoft.com/office/drawing/2014/main" id="{05DFB768-5011-4C44-82F0-6454E9E3E12D}"/>
              </a:ext>
            </a:extLst>
          </p:cNvPr>
          <p:cNvSpPr txBox="1"/>
          <p:nvPr/>
        </p:nvSpPr>
        <p:spPr>
          <a:xfrm>
            <a:off x="2188626" y="5377496"/>
            <a:ext cx="1782539" cy="1007327"/>
          </a:xfrm>
          <a:prstGeom prst="rect">
            <a:avLst/>
          </a:prstGeom>
          <a:noFill/>
        </p:spPr>
        <p:txBody>
          <a:bodyPr wrap="none" lIns="0" tIns="0" rIns="0" bIns="0" rtlCol="0">
            <a:spAutoFit/>
          </a:bodyPr>
          <a:lstStyle/>
          <a:p>
            <a:pPr algn="ctr">
              <a:lnSpc>
                <a:spcPts val="1960"/>
              </a:lnSpc>
              <a:buClr>
                <a:schemeClr val="accent1"/>
              </a:buClr>
            </a:pPr>
            <a:r>
              <a:rPr lang="de-DE" sz="1400" b="1" dirty="0" err="1"/>
              <a:t>Placed</a:t>
            </a:r>
            <a:r>
              <a:rPr lang="de-DE" sz="1400" b="1" dirty="0"/>
              <a:t> on </a:t>
            </a:r>
            <a:r>
              <a:rPr lang="de-DE" sz="1400" b="1" dirty="0" err="1"/>
              <a:t>the</a:t>
            </a:r>
            <a:r>
              <a:rPr lang="de-DE" sz="1400" b="1" dirty="0"/>
              <a:t> </a:t>
            </a:r>
            <a:r>
              <a:rPr lang="de-DE" sz="1400" b="1" dirty="0" err="1"/>
              <a:t>market</a:t>
            </a:r>
            <a:br>
              <a:rPr lang="de-DE" sz="1400" b="1" dirty="0"/>
            </a:br>
            <a:r>
              <a:rPr lang="de-DE" sz="1400" b="1" dirty="0"/>
              <a:t>Nutzungsphase</a:t>
            </a:r>
          </a:p>
          <a:p>
            <a:pPr algn="ctr">
              <a:lnSpc>
                <a:spcPts val="1960"/>
              </a:lnSpc>
              <a:buClr>
                <a:schemeClr val="accent1"/>
              </a:buClr>
            </a:pPr>
            <a:r>
              <a:rPr lang="de-DE" sz="1400" b="1" dirty="0"/>
              <a:t>Abfallentstehung</a:t>
            </a:r>
            <a:br>
              <a:rPr lang="de-DE" sz="1400" b="1" dirty="0"/>
            </a:br>
            <a:endParaRPr lang="en-US" sz="1400" b="1" dirty="0"/>
          </a:p>
        </p:txBody>
      </p:sp>
      <p:sp>
        <p:nvSpPr>
          <p:cNvPr id="20" name="Textplatzhalter 14">
            <a:extLst>
              <a:ext uri="{FF2B5EF4-FFF2-40B4-BE49-F238E27FC236}">
                <a16:creationId xmlns:a16="http://schemas.microsoft.com/office/drawing/2014/main" id="{46269CD9-B468-4341-BCBF-40A6519E306E}"/>
              </a:ext>
            </a:extLst>
          </p:cNvPr>
          <p:cNvSpPr txBox="1">
            <a:spLocks/>
          </p:cNvSpPr>
          <p:nvPr/>
        </p:nvSpPr>
        <p:spPr bwMode="gray">
          <a:xfrm>
            <a:off x="479425" y="778321"/>
            <a:ext cx="11233150" cy="319318"/>
          </a:xfrm>
          <a:prstGeom prst="rect">
            <a:avLst/>
          </a:prstGeom>
        </p:spPr>
        <p:txBody>
          <a:bodyPr numCol="1"/>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Darstellung der Ströme, Bestände und des gesamten integrierten Modells</a:t>
            </a:r>
            <a:endParaRPr lang="en-US" dirty="0"/>
          </a:p>
        </p:txBody>
      </p:sp>
    </p:spTree>
    <p:extLst>
      <p:ext uri="{BB962C8B-B14F-4D97-AF65-F5344CB8AC3E}">
        <p14:creationId xmlns:p14="http://schemas.microsoft.com/office/powerpoint/2010/main" val="2923173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27</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itel 1">
            <a:extLst>
              <a:ext uri="{FF2B5EF4-FFF2-40B4-BE49-F238E27FC236}">
                <a16:creationId xmlns:a16="http://schemas.microsoft.com/office/drawing/2014/main" id="{24A6CF3A-6018-443A-9CA3-945849452E06}"/>
              </a:ext>
            </a:extLst>
          </p:cNvPr>
          <p:cNvSpPr>
            <a:spLocks noGrp="1"/>
          </p:cNvSpPr>
          <p:nvPr>
            <p:ph type="title"/>
          </p:nvPr>
        </p:nvSpPr>
        <p:spPr>
          <a:xfrm>
            <a:off x="479425" y="395588"/>
            <a:ext cx="11233150" cy="382733"/>
          </a:xfrm>
        </p:spPr>
        <p:txBody>
          <a:bodyPr/>
          <a:lstStyle/>
          <a:p>
            <a:r>
              <a:rPr lang="de-DE" dirty="0"/>
              <a:t>Recycling</a:t>
            </a:r>
          </a:p>
        </p:txBody>
      </p:sp>
      <p:sp>
        <p:nvSpPr>
          <p:cNvPr id="8" name="Textplatzhalter 5">
            <a:extLst>
              <a:ext uri="{FF2B5EF4-FFF2-40B4-BE49-F238E27FC236}">
                <a16:creationId xmlns:a16="http://schemas.microsoft.com/office/drawing/2014/main" id="{8616F123-5EE7-4053-A40F-9246A7FFA9BB}"/>
              </a:ext>
            </a:extLst>
          </p:cNvPr>
          <p:cNvSpPr txBox="1">
            <a:spLocks/>
          </p:cNvSpPr>
          <p:nvPr/>
        </p:nvSpPr>
        <p:spPr>
          <a:xfrm>
            <a:off x="479425" y="778321"/>
            <a:ext cx="11233150" cy="318933"/>
          </a:xfrm>
          <a:prstGeom prst="rect">
            <a:avLst/>
          </a:prstGeom>
        </p:spPr>
        <p:txBody>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Verfahren</a:t>
            </a:r>
            <a:endParaRPr lang="de-DE" dirty="0"/>
          </a:p>
        </p:txBody>
      </p:sp>
      <p:sp>
        <p:nvSpPr>
          <p:cNvPr id="9" name="Rechteck: abgerundete Ecken 8">
            <a:extLst>
              <a:ext uri="{FF2B5EF4-FFF2-40B4-BE49-F238E27FC236}">
                <a16:creationId xmlns:a16="http://schemas.microsoft.com/office/drawing/2014/main" id="{73EFC7E7-2327-42E3-B22A-0BBBCB6B79EB}"/>
              </a:ext>
            </a:extLst>
          </p:cNvPr>
          <p:cNvSpPr/>
          <p:nvPr/>
        </p:nvSpPr>
        <p:spPr>
          <a:xfrm>
            <a:off x="1901348" y="3251413"/>
            <a:ext cx="1965015" cy="525132"/>
          </a:xfrm>
          <a:prstGeom prst="roundRect">
            <a:avLst/>
          </a:prstGeom>
          <a:solidFill>
            <a:schemeClr val="tx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ts val="1960"/>
              </a:lnSpc>
              <a:buClr>
                <a:schemeClr val="accent1"/>
              </a:buClr>
            </a:pPr>
            <a:r>
              <a:rPr lang="de-DE" sz="1400" b="1" dirty="0">
                <a:solidFill>
                  <a:schemeClr val="tx1"/>
                </a:solidFill>
              </a:rPr>
              <a:t>Pyrometallurgie</a:t>
            </a:r>
          </a:p>
        </p:txBody>
      </p:sp>
      <p:sp>
        <p:nvSpPr>
          <p:cNvPr id="10" name="Rechteck: abgerundete Ecken 9">
            <a:extLst>
              <a:ext uri="{FF2B5EF4-FFF2-40B4-BE49-F238E27FC236}">
                <a16:creationId xmlns:a16="http://schemas.microsoft.com/office/drawing/2014/main" id="{7CEFBCCC-9484-41CB-A600-8197FFFFBF4B}"/>
              </a:ext>
            </a:extLst>
          </p:cNvPr>
          <p:cNvSpPr/>
          <p:nvPr/>
        </p:nvSpPr>
        <p:spPr>
          <a:xfrm>
            <a:off x="4951060" y="3251413"/>
            <a:ext cx="1965015" cy="525132"/>
          </a:xfrm>
          <a:prstGeom prst="round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ts val="1960"/>
              </a:lnSpc>
              <a:buClr>
                <a:schemeClr val="accent1"/>
              </a:buClr>
            </a:pPr>
            <a:r>
              <a:rPr lang="de-DE" sz="1400" b="1" dirty="0">
                <a:solidFill>
                  <a:schemeClr val="tx1"/>
                </a:solidFill>
              </a:rPr>
              <a:t>Hydrometallurgie</a:t>
            </a:r>
          </a:p>
        </p:txBody>
      </p:sp>
      <p:sp>
        <p:nvSpPr>
          <p:cNvPr id="11" name="Rechteck: abgerundete Ecken 10">
            <a:extLst>
              <a:ext uri="{FF2B5EF4-FFF2-40B4-BE49-F238E27FC236}">
                <a16:creationId xmlns:a16="http://schemas.microsoft.com/office/drawing/2014/main" id="{63114DEA-CF44-478D-B6F8-ADC57A79A467}"/>
              </a:ext>
            </a:extLst>
          </p:cNvPr>
          <p:cNvSpPr/>
          <p:nvPr/>
        </p:nvSpPr>
        <p:spPr>
          <a:xfrm>
            <a:off x="8000772" y="3204822"/>
            <a:ext cx="1965015" cy="525132"/>
          </a:xfrm>
          <a:prstGeom prst="round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ts val="1960"/>
              </a:lnSpc>
              <a:buClr>
                <a:schemeClr val="accent1"/>
              </a:buClr>
            </a:pPr>
            <a:r>
              <a:rPr lang="de-DE" sz="1400" b="1" dirty="0">
                <a:solidFill>
                  <a:schemeClr val="tx1"/>
                </a:solidFill>
              </a:rPr>
              <a:t>Direktes Recycling</a:t>
            </a:r>
          </a:p>
        </p:txBody>
      </p:sp>
      <p:cxnSp>
        <p:nvCxnSpPr>
          <p:cNvPr id="12" name="Gerade Verbindung mit Pfeil 11">
            <a:extLst>
              <a:ext uri="{FF2B5EF4-FFF2-40B4-BE49-F238E27FC236}">
                <a16:creationId xmlns:a16="http://schemas.microsoft.com/office/drawing/2014/main" id="{5D367004-0A54-4CA2-9ABD-D8DA9BE8609F}"/>
              </a:ext>
            </a:extLst>
          </p:cNvPr>
          <p:cNvCxnSpPr>
            <a:cxnSpLocks/>
            <a:stCxn id="13" idx="2"/>
            <a:endCxn id="10" idx="0"/>
          </p:cNvCxnSpPr>
          <p:nvPr/>
        </p:nvCxnSpPr>
        <p:spPr>
          <a:xfrm>
            <a:off x="5933568" y="2342508"/>
            <a:ext cx="0" cy="908905"/>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hteck: abgerundete Ecken 12">
            <a:extLst>
              <a:ext uri="{FF2B5EF4-FFF2-40B4-BE49-F238E27FC236}">
                <a16:creationId xmlns:a16="http://schemas.microsoft.com/office/drawing/2014/main" id="{AB1330BE-1715-4740-AA1C-1C296F484482}"/>
              </a:ext>
            </a:extLst>
          </p:cNvPr>
          <p:cNvSpPr/>
          <p:nvPr/>
        </p:nvSpPr>
        <p:spPr>
          <a:xfrm>
            <a:off x="4951060" y="1817376"/>
            <a:ext cx="1965015" cy="525132"/>
          </a:xfrm>
          <a:prstGeom prst="roundRect">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ts val="1960"/>
              </a:lnSpc>
              <a:buClr>
                <a:schemeClr val="accent1"/>
              </a:buClr>
            </a:pPr>
            <a:r>
              <a:rPr lang="de-DE" sz="1400" b="1" dirty="0">
                <a:solidFill>
                  <a:schemeClr val="tx1"/>
                </a:solidFill>
              </a:rPr>
              <a:t>Mech. Aufbereitung</a:t>
            </a:r>
          </a:p>
        </p:txBody>
      </p:sp>
      <p:sp>
        <p:nvSpPr>
          <p:cNvPr id="14" name="Rechteck: abgerundete Ecken 13">
            <a:extLst>
              <a:ext uri="{FF2B5EF4-FFF2-40B4-BE49-F238E27FC236}">
                <a16:creationId xmlns:a16="http://schemas.microsoft.com/office/drawing/2014/main" id="{95D7392F-2F71-4C8A-A254-7EF34D9B16C6}"/>
              </a:ext>
            </a:extLst>
          </p:cNvPr>
          <p:cNvSpPr/>
          <p:nvPr/>
        </p:nvSpPr>
        <p:spPr>
          <a:xfrm>
            <a:off x="1901348" y="1793755"/>
            <a:ext cx="1965015" cy="525132"/>
          </a:xfrm>
          <a:prstGeom prst="roundRect">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ts val="1960"/>
              </a:lnSpc>
              <a:buClr>
                <a:schemeClr val="accent1"/>
              </a:buClr>
            </a:pPr>
            <a:r>
              <a:rPr lang="de-DE" sz="1400" b="1" dirty="0">
                <a:solidFill>
                  <a:schemeClr val="tx1"/>
                </a:solidFill>
              </a:rPr>
              <a:t>Mech. Aufbereitung</a:t>
            </a:r>
          </a:p>
        </p:txBody>
      </p:sp>
      <p:cxnSp>
        <p:nvCxnSpPr>
          <p:cNvPr id="15" name="Gerade Verbindung mit Pfeil 14">
            <a:extLst>
              <a:ext uri="{FF2B5EF4-FFF2-40B4-BE49-F238E27FC236}">
                <a16:creationId xmlns:a16="http://schemas.microsoft.com/office/drawing/2014/main" id="{C84E526E-3512-4D95-B7D3-9D707BFEC5A4}"/>
              </a:ext>
            </a:extLst>
          </p:cNvPr>
          <p:cNvCxnSpPr>
            <a:cxnSpLocks/>
            <a:stCxn id="14" idx="2"/>
            <a:endCxn id="9" idx="0"/>
          </p:cNvCxnSpPr>
          <p:nvPr/>
        </p:nvCxnSpPr>
        <p:spPr>
          <a:xfrm>
            <a:off x="2883856" y="2318887"/>
            <a:ext cx="0" cy="932526"/>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hteck: abgerundete Ecken 15">
            <a:extLst>
              <a:ext uri="{FF2B5EF4-FFF2-40B4-BE49-F238E27FC236}">
                <a16:creationId xmlns:a16="http://schemas.microsoft.com/office/drawing/2014/main" id="{F0D35795-C6E5-4211-A2F1-05C96D5BCB8C}"/>
              </a:ext>
            </a:extLst>
          </p:cNvPr>
          <p:cNvSpPr/>
          <p:nvPr/>
        </p:nvSpPr>
        <p:spPr>
          <a:xfrm>
            <a:off x="1765601" y="1615432"/>
            <a:ext cx="2233771" cy="908905"/>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de-DE" sz="1400" dirty="0">
              <a:solidFill>
                <a:schemeClr val="tx1"/>
              </a:solidFill>
            </a:endParaRPr>
          </a:p>
        </p:txBody>
      </p:sp>
      <p:sp>
        <p:nvSpPr>
          <p:cNvPr id="17" name="Textfeld 16">
            <a:extLst>
              <a:ext uri="{FF2B5EF4-FFF2-40B4-BE49-F238E27FC236}">
                <a16:creationId xmlns:a16="http://schemas.microsoft.com/office/drawing/2014/main" id="{011CCA9A-968A-4112-9DC4-1A400A959558}"/>
              </a:ext>
            </a:extLst>
          </p:cNvPr>
          <p:cNvSpPr txBox="1"/>
          <p:nvPr/>
        </p:nvSpPr>
        <p:spPr>
          <a:xfrm>
            <a:off x="1855699" y="1338244"/>
            <a:ext cx="657231" cy="238142"/>
          </a:xfrm>
          <a:prstGeom prst="rect">
            <a:avLst/>
          </a:prstGeom>
          <a:noFill/>
        </p:spPr>
        <p:txBody>
          <a:bodyPr wrap="none" lIns="0" tIns="0" rIns="0" bIns="0" rtlCol="0">
            <a:spAutoFit/>
          </a:bodyPr>
          <a:lstStyle/>
          <a:p>
            <a:pPr algn="l">
              <a:lnSpc>
                <a:spcPts val="1960"/>
              </a:lnSpc>
              <a:buClr>
                <a:schemeClr val="accent1"/>
              </a:buClr>
            </a:pPr>
            <a:r>
              <a:rPr lang="de-DE" sz="1400" dirty="0"/>
              <a:t>Optional</a:t>
            </a:r>
          </a:p>
        </p:txBody>
      </p:sp>
      <p:cxnSp>
        <p:nvCxnSpPr>
          <p:cNvPr id="18" name="Gerade Verbindung mit Pfeil 17">
            <a:extLst>
              <a:ext uri="{FF2B5EF4-FFF2-40B4-BE49-F238E27FC236}">
                <a16:creationId xmlns:a16="http://schemas.microsoft.com/office/drawing/2014/main" id="{826B1A4F-AD53-4B9C-9EA2-95C3F545BCCE}"/>
              </a:ext>
            </a:extLst>
          </p:cNvPr>
          <p:cNvCxnSpPr>
            <a:cxnSpLocks/>
            <a:stCxn id="19" idx="2"/>
            <a:endCxn id="11" idx="0"/>
          </p:cNvCxnSpPr>
          <p:nvPr/>
        </p:nvCxnSpPr>
        <p:spPr>
          <a:xfrm>
            <a:off x="8983279" y="2318887"/>
            <a:ext cx="1" cy="885935"/>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9" name="Rechteck: abgerundete Ecken 18">
            <a:extLst>
              <a:ext uri="{FF2B5EF4-FFF2-40B4-BE49-F238E27FC236}">
                <a16:creationId xmlns:a16="http://schemas.microsoft.com/office/drawing/2014/main" id="{32AE8E52-97A4-4583-9107-12A2D33B4F0F}"/>
              </a:ext>
            </a:extLst>
          </p:cNvPr>
          <p:cNvSpPr/>
          <p:nvPr/>
        </p:nvSpPr>
        <p:spPr>
          <a:xfrm>
            <a:off x="8000771" y="1793755"/>
            <a:ext cx="1965015" cy="525132"/>
          </a:xfrm>
          <a:prstGeom prst="roundRect">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ts val="1960"/>
              </a:lnSpc>
              <a:buClr>
                <a:schemeClr val="accent1"/>
              </a:buClr>
            </a:pPr>
            <a:r>
              <a:rPr lang="de-DE" sz="1400" b="1" dirty="0">
                <a:solidFill>
                  <a:schemeClr val="tx1"/>
                </a:solidFill>
              </a:rPr>
              <a:t>Mech. Aufbereitung</a:t>
            </a:r>
          </a:p>
        </p:txBody>
      </p:sp>
      <p:cxnSp>
        <p:nvCxnSpPr>
          <p:cNvPr id="20" name="Gerade Verbindung mit Pfeil 19">
            <a:extLst>
              <a:ext uri="{FF2B5EF4-FFF2-40B4-BE49-F238E27FC236}">
                <a16:creationId xmlns:a16="http://schemas.microsoft.com/office/drawing/2014/main" id="{D0E894CA-9EEC-41BD-B612-871F59469479}"/>
              </a:ext>
            </a:extLst>
          </p:cNvPr>
          <p:cNvCxnSpPr>
            <a:cxnSpLocks/>
          </p:cNvCxnSpPr>
          <p:nvPr/>
        </p:nvCxnSpPr>
        <p:spPr>
          <a:xfrm>
            <a:off x="2297897" y="3776545"/>
            <a:ext cx="0" cy="908905"/>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ABF9F9EF-744D-4348-8897-F9AFA3F671D0}"/>
              </a:ext>
            </a:extLst>
          </p:cNvPr>
          <p:cNvCxnSpPr>
            <a:cxnSpLocks/>
          </p:cNvCxnSpPr>
          <p:nvPr/>
        </p:nvCxnSpPr>
        <p:spPr>
          <a:xfrm>
            <a:off x="3498261" y="3776545"/>
            <a:ext cx="0" cy="908905"/>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hteck: abgerundete Ecken 21">
            <a:extLst>
              <a:ext uri="{FF2B5EF4-FFF2-40B4-BE49-F238E27FC236}">
                <a16:creationId xmlns:a16="http://schemas.microsoft.com/office/drawing/2014/main" id="{6F6E34E3-21C9-495D-9FD4-C2B76FEC4189}"/>
              </a:ext>
            </a:extLst>
          </p:cNvPr>
          <p:cNvSpPr/>
          <p:nvPr/>
        </p:nvSpPr>
        <p:spPr>
          <a:xfrm>
            <a:off x="3016864" y="4709820"/>
            <a:ext cx="1965015" cy="525132"/>
          </a:xfrm>
          <a:prstGeom prst="round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ts val="1960"/>
              </a:lnSpc>
              <a:buClr>
                <a:schemeClr val="accent1"/>
              </a:buClr>
            </a:pPr>
            <a:r>
              <a:rPr lang="de-DE" sz="1400" b="1" dirty="0">
                <a:solidFill>
                  <a:schemeClr val="tx1"/>
                </a:solidFill>
              </a:rPr>
              <a:t>Hydrometallurgie</a:t>
            </a:r>
          </a:p>
        </p:txBody>
      </p:sp>
      <p:sp>
        <p:nvSpPr>
          <p:cNvPr id="23" name="Rechteck: abgerundete Ecken 22">
            <a:extLst>
              <a:ext uri="{FF2B5EF4-FFF2-40B4-BE49-F238E27FC236}">
                <a16:creationId xmlns:a16="http://schemas.microsoft.com/office/drawing/2014/main" id="{C50785C9-2ADF-4FF8-AD25-E362B3738230}"/>
              </a:ext>
            </a:extLst>
          </p:cNvPr>
          <p:cNvSpPr/>
          <p:nvPr/>
        </p:nvSpPr>
        <p:spPr>
          <a:xfrm>
            <a:off x="783093" y="4689272"/>
            <a:ext cx="1965015" cy="525132"/>
          </a:xfrm>
          <a:prstGeom prst="round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ts val="1960"/>
              </a:lnSpc>
              <a:buClr>
                <a:schemeClr val="accent1"/>
              </a:buClr>
            </a:pPr>
            <a:r>
              <a:rPr lang="de-DE" sz="1400" b="1" dirty="0">
                <a:solidFill>
                  <a:schemeClr val="tx1"/>
                </a:solidFill>
              </a:rPr>
              <a:t>Hydrometallurgie</a:t>
            </a:r>
          </a:p>
        </p:txBody>
      </p:sp>
      <p:sp>
        <p:nvSpPr>
          <p:cNvPr id="24" name="Textfeld 23">
            <a:extLst>
              <a:ext uri="{FF2B5EF4-FFF2-40B4-BE49-F238E27FC236}">
                <a16:creationId xmlns:a16="http://schemas.microsoft.com/office/drawing/2014/main" id="{785EF3BB-EA33-4488-AF78-DA56A32B1596}"/>
              </a:ext>
            </a:extLst>
          </p:cNvPr>
          <p:cNvSpPr txBox="1"/>
          <p:nvPr/>
        </p:nvSpPr>
        <p:spPr>
          <a:xfrm>
            <a:off x="742038" y="3963287"/>
            <a:ext cx="1862690" cy="494623"/>
          </a:xfrm>
          <a:prstGeom prst="rect">
            <a:avLst/>
          </a:prstGeom>
          <a:solidFill>
            <a:schemeClr val="bg1"/>
          </a:solidFill>
        </p:spPr>
        <p:txBody>
          <a:bodyPr wrap="none" lIns="0" tIns="0" rIns="0" bIns="0" rtlCol="0">
            <a:spAutoFit/>
          </a:bodyPr>
          <a:lstStyle/>
          <a:p>
            <a:pPr algn="r">
              <a:lnSpc>
                <a:spcPts val="1960"/>
              </a:lnSpc>
              <a:buClr>
                <a:schemeClr val="accent1"/>
              </a:buClr>
            </a:pPr>
            <a:r>
              <a:rPr lang="de-DE" sz="1400" dirty="0"/>
              <a:t>Legierung:</a:t>
            </a:r>
          </a:p>
          <a:p>
            <a:pPr algn="r">
              <a:lnSpc>
                <a:spcPts val="1960"/>
              </a:lnSpc>
              <a:buClr>
                <a:schemeClr val="accent1"/>
              </a:buClr>
            </a:pPr>
            <a:r>
              <a:rPr lang="de-DE" sz="1400" dirty="0"/>
              <a:t>Cobalt, Nickel, Kupfer…</a:t>
            </a:r>
          </a:p>
        </p:txBody>
      </p:sp>
      <p:sp>
        <p:nvSpPr>
          <p:cNvPr id="25" name="Textfeld 24">
            <a:extLst>
              <a:ext uri="{FF2B5EF4-FFF2-40B4-BE49-F238E27FC236}">
                <a16:creationId xmlns:a16="http://schemas.microsoft.com/office/drawing/2014/main" id="{3369A72F-522C-4FE0-8024-DDBC3F39B9F7}"/>
              </a:ext>
            </a:extLst>
          </p:cNvPr>
          <p:cNvSpPr txBox="1"/>
          <p:nvPr/>
        </p:nvSpPr>
        <p:spPr>
          <a:xfrm>
            <a:off x="3016864" y="3963288"/>
            <a:ext cx="1484381" cy="494623"/>
          </a:xfrm>
          <a:prstGeom prst="rect">
            <a:avLst/>
          </a:prstGeom>
          <a:solidFill>
            <a:schemeClr val="bg1"/>
          </a:solidFill>
        </p:spPr>
        <p:txBody>
          <a:bodyPr wrap="none" lIns="0" tIns="0" rIns="0" bIns="0" rtlCol="0">
            <a:spAutoFit/>
          </a:bodyPr>
          <a:lstStyle/>
          <a:p>
            <a:pPr algn="l">
              <a:lnSpc>
                <a:spcPts val="1960"/>
              </a:lnSpc>
              <a:buClr>
                <a:schemeClr val="accent1"/>
              </a:buClr>
            </a:pPr>
            <a:r>
              <a:rPr lang="de-DE" sz="1400" dirty="0"/>
              <a:t>Schlacke:</a:t>
            </a:r>
          </a:p>
          <a:p>
            <a:pPr algn="l">
              <a:lnSpc>
                <a:spcPts val="1960"/>
              </a:lnSpc>
              <a:buClr>
                <a:schemeClr val="accent1"/>
              </a:buClr>
            </a:pPr>
            <a:r>
              <a:rPr lang="de-DE" sz="1400" dirty="0"/>
              <a:t>Lithium, Mangan…</a:t>
            </a:r>
          </a:p>
        </p:txBody>
      </p:sp>
    </p:spTree>
    <p:extLst>
      <p:ext uri="{BB962C8B-B14F-4D97-AF65-F5344CB8AC3E}">
        <p14:creationId xmlns:p14="http://schemas.microsoft.com/office/powerpoint/2010/main" val="3929040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28</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itel 1">
            <a:extLst>
              <a:ext uri="{FF2B5EF4-FFF2-40B4-BE49-F238E27FC236}">
                <a16:creationId xmlns:a16="http://schemas.microsoft.com/office/drawing/2014/main" id="{795F54D3-11AF-4208-97B9-D249E45C0BA8}"/>
              </a:ext>
            </a:extLst>
          </p:cNvPr>
          <p:cNvSpPr>
            <a:spLocks noGrp="1"/>
          </p:cNvSpPr>
          <p:nvPr>
            <p:ph type="title"/>
          </p:nvPr>
        </p:nvSpPr>
        <p:spPr>
          <a:xfrm>
            <a:off x="479425" y="395588"/>
            <a:ext cx="11233150" cy="382733"/>
          </a:xfrm>
        </p:spPr>
        <p:txBody>
          <a:bodyPr/>
          <a:lstStyle/>
          <a:p>
            <a:r>
              <a:rPr lang="de-DE" dirty="0"/>
              <a:t>Recycling</a:t>
            </a:r>
          </a:p>
        </p:txBody>
      </p:sp>
      <p:sp>
        <p:nvSpPr>
          <p:cNvPr id="8" name="Textplatzhalter 5">
            <a:extLst>
              <a:ext uri="{FF2B5EF4-FFF2-40B4-BE49-F238E27FC236}">
                <a16:creationId xmlns:a16="http://schemas.microsoft.com/office/drawing/2014/main" id="{6A5D0EC0-DA60-4809-AE2F-04F052ECAFD4}"/>
              </a:ext>
            </a:extLst>
          </p:cNvPr>
          <p:cNvSpPr txBox="1">
            <a:spLocks/>
          </p:cNvSpPr>
          <p:nvPr/>
        </p:nvSpPr>
        <p:spPr>
          <a:xfrm>
            <a:off x="479425" y="778321"/>
            <a:ext cx="11233150" cy="318933"/>
          </a:xfrm>
          <a:prstGeom prst="rect">
            <a:avLst/>
          </a:prstGeom>
        </p:spPr>
        <p:txBody>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Verfahren</a:t>
            </a:r>
            <a:endParaRPr lang="de-DE" dirty="0"/>
          </a:p>
        </p:txBody>
      </p:sp>
      <p:sp>
        <p:nvSpPr>
          <p:cNvPr id="9" name="Rechteck: abgerundete Ecken 8">
            <a:extLst>
              <a:ext uri="{FF2B5EF4-FFF2-40B4-BE49-F238E27FC236}">
                <a16:creationId xmlns:a16="http://schemas.microsoft.com/office/drawing/2014/main" id="{0DF7DB61-1390-4585-B735-E4578C4EF728}"/>
              </a:ext>
            </a:extLst>
          </p:cNvPr>
          <p:cNvSpPr/>
          <p:nvPr/>
        </p:nvSpPr>
        <p:spPr>
          <a:xfrm>
            <a:off x="1901348" y="3251413"/>
            <a:ext cx="1965015" cy="525132"/>
          </a:xfrm>
          <a:prstGeom prst="roundRect">
            <a:avLst/>
          </a:prstGeom>
          <a:solidFill>
            <a:schemeClr val="tx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ts val="1960"/>
              </a:lnSpc>
              <a:buClr>
                <a:schemeClr val="accent1"/>
              </a:buClr>
            </a:pPr>
            <a:r>
              <a:rPr lang="de-DE" sz="1400" b="1" dirty="0">
                <a:solidFill>
                  <a:schemeClr val="tx1"/>
                </a:solidFill>
              </a:rPr>
              <a:t>Pyrometallurgie</a:t>
            </a:r>
          </a:p>
        </p:txBody>
      </p:sp>
      <p:sp>
        <p:nvSpPr>
          <p:cNvPr id="10" name="Rechteck: abgerundete Ecken 9">
            <a:extLst>
              <a:ext uri="{FF2B5EF4-FFF2-40B4-BE49-F238E27FC236}">
                <a16:creationId xmlns:a16="http://schemas.microsoft.com/office/drawing/2014/main" id="{7ACB677E-E007-4E00-8814-D3FAE7159545}"/>
              </a:ext>
            </a:extLst>
          </p:cNvPr>
          <p:cNvSpPr/>
          <p:nvPr/>
        </p:nvSpPr>
        <p:spPr>
          <a:xfrm>
            <a:off x="4951060" y="3251413"/>
            <a:ext cx="1965015" cy="525132"/>
          </a:xfrm>
          <a:prstGeom prst="round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ts val="1960"/>
              </a:lnSpc>
              <a:buClr>
                <a:schemeClr val="accent1"/>
              </a:buClr>
            </a:pPr>
            <a:r>
              <a:rPr lang="de-DE" sz="1400" b="1" dirty="0">
                <a:solidFill>
                  <a:schemeClr val="tx1"/>
                </a:solidFill>
              </a:rPr>
              <a:t>Hydrometallurgie</a:t>
            </a:r>
          </a:p>
        </p:txBody>
      </p:sp>
      <p:sp>
        <p:nvSpPr>
          <p:cNvPr id="11" name="Rechteck: abgerundete Ecken 10">
            <a:extLst>
              <a:ext uri="{FF2B5EF4-FFF2-40B4-BE49-F238E27FC236}">
                <a16:creationId xmlns:a16="http://schemas.microsoft.com/office/drawing/2014/main" id="{D1C891BA-BAE2-49BC-863E-6024FA8BB7B1}"/>
              </a:ext>
            </a:extLst>
          </p:cNvPr>
          <p:cNvSpPr/>
          <p:nvPr/>
        </p:nvSpPr>
        <p:spPr>
          <a:xfrm>
            <a:off x="8000772" y="3204822"/>
            <a:ext cx="1965015" cy="525132"/>
          </a:xfrm>
          <a:prstGeom prst="round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ts val="1960"/>
              </a:lnSpc>
              <a:buClr>
                <a:schemeClr val="accent1"/>
              </a:buClr>
            </a:pPr>
            <a:r>
              <a:rPr lang="de-DE" sz="1400" b="1" dirty="0">
                <a:solidFill>
                  <a:schemeClr val="tx1"/>
                </a:solidFill>
              </a:rPr>
              <a:t>Direktes Recycling</a:t>
            </a:r>
          </a:p>
        </p:txBody>
      </p:sp>
      <p:cxnSp>
        <p:nvCxnSpPr>
          <p:cNvPr id="12" name="Gerade Verbindung mit Pfeil 11">
            <a:extLst>
              <a:ext uri="{FF2B5EF4-FFF2-40B4-BE49-F238E27FC236}">
                <a16:creationId xmlns:a16="http://schemas.microsoft.com/office/drawing/2014/main" id="{8B601FD5-D9EE-4336-9CC6-0F9CA40B5AA4}"/>
              </a:ext>
            </a:extLst>
          </p:cNvPr>
          <p:cNvCxnSpPr>
            <a:cxnSpLocks/>
            <a:stCxn id="13" idx="2"/>
            <a:endCxn id="10" idx="0"/>
          </p:cNvCxnSpPr>
          <p:nvPr/>
        </p:nvCxnSpPr>
        <p:spPr>
          <a:xfrm>
            <a:off x="5933568" y="2342508"/>
            <a:ext cx="0" cy="908905"/>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hteck: abgerundete Ecken 12">
            <a:extLst>
              <a:ext uri="{FF2B5EF4-FFF2-40B4-BE49-F238E27FC236}">
                <a16:creationId xmlns:a16="http://schemas.microsoft.com/office/drawing/2014/main" id="{1E6F424C-EEF6-4861-9F9E-F34CD51215F8}"/>
              </a:ext>
            </a:extLst>
          </p:cNvPr>
          <p:cNvSpPr/>
          <p:nvPr/>
        </p:nvSpPr>
        <p:spPr>
          <a:xfrm>
            <a:off x="4951060" y="1817376"/>
            <a:ext cx="1965015" cy="525132"/>
          </a:xfrm>
          <a:prstGeom prst="roundRect">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ts val="1960"/>
              </a:lnSpc>
              <a:buClr>
                <a:schemeClr val="accent1"/>
              </a:buClr>
            </a:pPr>
            <a:r>
              <a:rPr lang="de-DE" sz="1400" b="1" dirty="0">
                <a:solidFill>
                  <a:schemeClr val="tx1"/>
                </a:solidFill>
              </a:rPr>
              <a:t>Mech. Aufbereitung</a:t>
            </a:r>
          </a:p>
        </p:txBody>
      </p:sp>
      <p:sp>
        <p:nvSpPr>
          <p:cNvPr id="14" name="Rechteck: abgerundete Ecken 13">
            <a:extLst>
              <a:ext uri="{FF2B5EF4-FFF2-40B4-BE49-F238E27FC236}">
                <a16:creationId xmlns:a16="http://schemas.microsoft.com/office/drawing/2014/main" id="{920823F6-D292-47C6-A23F-EBBE20A81FDE}"/>
              </a:ext>
            </a:extLst>
          </p:cNvPr>
          <p:cNvSpPr/>
          <p:nvPr/>
        </p:nvSpPr>
        <p:spPr>
          <a:xfrm>
            <a:off x="1901348" y="1793755"/>
            <a:ext cx="1965015" cy="525132"/>
          </a:xfrm>
          <a:prstGeom prst="roundRect">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ts val="1960"/>
              </a:lnSpc>
              <a:buClr>
                <a:schemeClr val="accent1"/>
              </a:buClr>
            </a:pPr>
            <a:r>
              <a:rPr lang="de-DE" sz="1400" b="1" dirty="0">
                <a:solidFill>
                  <a:schemeClr val="tx1"/>
                </a:solidFill>
              </a:rPr>
              <a:t>Mech. Aufbereitung</a:t>
            </a:r>
          </a:p>
        </p:txBody>
      </p:sp>
      <p:cxnSp>
        <p:nvCxnSpPr>
          <p:cNvPr id="15" name="Gerade Verbindung mit Pfeil 14">
            <a:extLst>
              <a:ext uri="{FF2B5EF4-FFF2-40B4-BE49-F238E27FC236}">
                <a16:creationId xmlns:a16="http://schemas.microsoft.com/office/drawing/2014/main" id="{99D45053-6657-41A9-B9E6-DAB80D5D8942}"/>
              </a:ext>
            </a:extLst>
          </p:cNvPr>
          <p:cNvCxnSpPr>
            <a:cxnSpLocks/>
            <a:stCxn id="14" idx="2"/>
            <a:endCxn id="9" idx="0"/>
          </p:cNvCxnSpPr>
          <p:nvPr/>
        </p:nvCxnSpPr>
        <p:spPr>
          <a:xfrm>
            <a:off x="2883856" y="2318887"/>
            <a:ext cx="0" cy="932526"/>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hteck: abgerundete Ecken 15">
            <a:extLst>
              <a:ext uri="{FF2B5EF4-FFF2-40B4-BE49-F238E27FC236}">
                <a16:creationId xmlns:a16="http://schemas.microsoft.com/office/drawing/2014/main" id="{1A90C176-858A-43E6-90B3-E2D2C9011550}"/>
              </a:ext>
            </a:extLst>
          </p:cNvPr>
          <p:cNvSpPr/>
          <p:nvPr/>
        </p:nvSpPr>
        <p:spPr>
          <a:xfrm>
            <a:off x="1765601" y="1615432"/>
            <a:ext cx="2233771" cy="908905"/>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de-DE" sz="1400" dirty="0">
              <a:solidFill>
                <a:schemeClr val="tx1"/>
              </a:solidFill>
            </a:endParaRPr>
          </a:p>
        </p:txBody>
      </p:sp>
      <p:sp>
        <p:nvSpPr>
          <p:cNvPr id="17" name="Textfeld 16">
            <a:extLst>
              <a:ext uri="{FF2B5EF4-FFF2-40B4-BE49-F238E27FC236}">
                <a16:creationId xmlns:a16="http://schemas.microsoft.com/office/drawing/2014/main" id="{644C1232-C0A8-431E-BFE0-0EA05C069E89}"/>
              </a:ext>
            </a:extLst>
          </p:cNvPr>
          <p:cNvSpPr txBox="1"/>
          <p:nvPr/>
        </p:nvSpPr>
        <p:spPr>
          <a:xfrm>
            <a:off x="1855699" y="1338244"/>
            <a:ext cx="657231" cy="238142"/>
          </a:xfrm>
          <a:prstGeom prst="rect">
            <a:avLst/>
          </a:prstGeom>
          <a:noFill/>
        </p:spPr>
        <p:txBody>
          <a:bodyPr wrap="none" lIns="0" tIns="0" rIns="0" bIns="0" rtlCol="0">
            <a:spAutoFit/>
          </a:bodyPr>
          <a:lstStyle/>
          <a:p>
            <a:pPr algn="l">
              <a:lnSpc>
                <a:spcPts val="1960"/>
              </a:lnSpc>
              <a:buClr>
                <a:schemeClr val="accent1"/>
              </a:buClr>
            </a:pPr>
            <a:r>
              <a:rPr lang="de-DE" sz="1400" dirty="0"/>
              <a:t>Optional</a:t>
            </a:r>
          </a:p>
        </p:txBody>
      </p:sp>
      <p:cxnSp>
        <p:nvCxnSpPr>
          <p:cNvPr id="18" name="Gerade Verbindung mit Pfeil 17">
            <a:extLst>
              <a:ext uri="{FF2B5EF4-FFF2-40B4-BE49-F238E27FC236}">
                <a16:creationId xmlns:a16="http://schemas.microsoft.com/office/drawing/2014/main" id="{51C304A2-2322-482B-84FA-5581FDF9BE54}"/>
              </a:ext>
            </a:extLst>
          </p:cNvPr>
          <p:cNvCxnSpPr>
            <a:cxnSpLocks/>
            <a:stCxn id="19" idx="2"/>
            <a:endCxn id="11" idx="0"/>
          </p:cNvCxnSpPr>
          <p:nvPr/>
        </p:nvCxnSpPr>
        <p:spPr>
          <a:xfrm>
            <a:off x="8983279" y="2318887"/>
            <a:ext cx="1" cy="885935"/>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9" name="Rechteck: abgerundete Ecken 18">
            <a:extLst>
              <a:ext uri="{FF2B5EF4-FFF2-40B4-BE49-F238E27FC236}">
                <a16:creationId xmlns:a16="http://schemas.microsoft.com/office/drawing/2014/main" id="{E4C9394C-7467-42F0-9741-F4E0F7496C0E}"/>
              </a:ext>
            </a:extLst>
          </p:cNvPr>
          <p:cNvSpPr/>
          <p:nvPr/>
        </p:nvSpPr>
        <p:spPr>
          <a:xfrm>
            <a:off x="8000771" y="1793755"/>
            <a:ext cx="1965015" cy="525132"/>
          </a:xfrm>
          <a:prstGeom prst="roundRect">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ts val="1960"/>
              </a:lnSpc>
              <a:buClr>
                <a:schemeClr val="accent1"/>
              </a:buClr>
            </a:pPr>
            <a:r>
              <a:rPr lang="de-DE" sz="1400" b="1" dirty="0">
                <a:solidFill>
                  <a:schemeClr val="tx1"/>
                </a:solidFill>
              </a:rPr>
              <a:t>Mech. Aufbereitung</a:t>
            </a:r>
          </a:p>
        </p:txBody>
      </p:sp>
      <p:cxnSp>
        <p:nvCxnSpPr>
          <p:cNvPr id="20" name="Gerade Verbindung mit Pfeil 19">
            <a:extLst>
              <a:ext uri="{FF2B5EF4-FFF2-40B4-BE49-F238E27FC236}">
                <a16:creationId xmlns:a16="http://schemas.microsoft.com/office/drawing/2014/main" id="{BDD60A5F-4418-453B-B1BD-E51E5772F11D}"/>
              </a:ext>
            </a:extLst>
          </p:cNvPr>
          <p:cNvCxnSpPr>
            <a:cxnSpLocks/>
          </p:cNvCxnSpPr>
          <p:nvPr/>
        </p:nvCxnSpPr>
        <p:spPr>
          <a:xfrm>
            <a:off x="2297897" y="3776545"/>
            <a:ext cx="0" cy="908905"/>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A5BDCC32-6040-4A7C-ACDB-99A9EAB61D0E}"/>
              </a:ext>
            </a:extLst>
          </p:cNvPr>
          <p:cNvCxnSpPr>
            <a:cxnSpLocks/>
          </p:cNvCxnSpPr>
          <p:nvPr/>
        </p:nvCxnSpPr>
        <p:spPr>
          <a:xfrm>
            <a:off x="3498261" y="3776545"/>
            <a:ext cx="0" cy="908905"/>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hteck: abgerundete Ecken 21">
            <a:extLst>
              <a:ext uri="{FF2B5EF4-FFF2-40B4-BE49-F238E27FC236}">
                <a16:creationId xmlns:a16="http://schemas.microsoft.com/office/drawing/2014/main" id="{B46CCBB8-44F8-4328-9AA3-C76079494C28}"/>
              </a:ext>
            </a:extLst>
          </p:cNvPr>
          <p:cNvSpPr/>
          <p:nvPr/>
        </p:nvSpPr>
        <p:spPr>
          <a:xfrm>
            <a:off x="2883855" y="4695095"/>
            <a:ext cx="1965015" cy="525132"/>
          </a:xfrm>
          <a:prstGeom prst="round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ts val="1960"/>
              </a:lnSpc>
              <a:buClr>
                <a:schemeClr val="accent1"/>
              </a:buClr>
            </a:pPr>
            <a:r>
              <a:rPr lang="de-DE" sz="1400" b="1" dirty="0">
                <a:solidFill>
                  <a:schemeClr val="tx1"/>
                </a:solidFill>
              </a:rPr>
              <a:t>Hydrometallurgie</a:t>
            </a:r>
          </a:p>
        </p:txBody>
      </p:sp>
      <p:sp>
        <p:nvSpPr>
          <p:cNvPr id="23" name="Rechteck: abgerundete Ecken 22">
            <a:extLst>
              <a:ext uri="{FF2B5EF4-FFF2-40B4-BE49-F238E27FC236}">
                <a16:creationId xmlns:a16="http://schemas.microsoft.com/office/drawing/2014/main" id="{A69D3C0E-F902-4A9A-8AB9-125EA4F924C5}"/>
              </a:ext>
            </a:extLst>
          </p:cNvPr>
          <p:cNvSpPr/>
          <p:nvPr/>
        </p:nvSpPr>
        <p:spPr>
          <a:xfrm>
            <a:off x="783093" y="4689272"/>
            <a:ext cx="1965015" cy="525132"/>
          </a:xfrm>
          <a:prstGeom prst="round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ts val="1960"/>
              </a:lnSpc>
              <a:buClr>
                <a:schemeClr val="accent1"/>
              </a:buClr>
            </a:pPr>
            <a:r>
              <a:rPr lang="de-DE" sz="1400" b="1" dirty="0">
                <a:solidFill>
                  <a:schemeClr val="tx1"/>
                </a:solidFill>
              </a:rPr>
              <a:t>Hydrometallurgie</a:t>
            </a:r>
          </a:p>
        </p:txBody>
      </p:sp>
      <p:sp>
        <p:nvSpPr>
          <p:cNvPr id="24" name="Textfeld 23">
            <a:extLst>
              <a:ext uri="{FF2B5EF4-FFF2-40B4-BE49-F238E27FC236}">
                <a16:creationId xmlns:a16="http://schemas.microsoft.com/office/drawing/2014/main" id="{718A94BE-6CAD-441C-9943-6E52B2CDD00C}"/>
              </a:ext>
            </a:extLst>
          </p:cNvPr>
          <p:cNvSpPr txBox="1"/>
          <p:nvPr/>
        </p:nvSpPr>
        <p:spPr>
          <a:xfrm>
            <a:off x="742038" y="3963287"/>
            <a:ext cx="1862690" cy="494623"/>
          </a:xfrm>
          <a:prstGeom prst="rect">
            <a:avLst/>
          </a:prstGeom>
          <a:solidFill>
            <a:schemeClr val="bg1"/>
          </a:solidFill>
        </p:spPr>
        <p:txBody>
          <a:bodyPr wrap="none" lIns="0" tIns="0" rIns="0" bIns="0" rtlCol="0">
            <a:spAutoFit/>
          </a:bodyPr>
          <a:lstStyle/>
          <a:p>
            <a:pPr algn="r">
              <a:lnSpc>
                <a:spcPts val="1960"/>
              </a:lnSpc>
              <a:buClr>
                <a:schemeClr val="accent1"/>
              </a:buClr>
            </a:pPr>
            <a:r>
              <a:rPr lang="de-DE" sz="1400" dirty="0"/>
              <a:t>Legierung:</a:t>
            </a:r>
          </a:p>
          <a:p>
            <a:pPr algn="r">
              <a:lnSpc>
                <a:spcPts val="1960"/>
              </a:lnSpc>
              <a:buClr>
                <a:schemeClr val="accent1"/>
              </a:buClr>
            </a:pPr>
            <a:r>
              <a:rPr lang="de-DE" sz="1400" dirty="0"/>
              <a:t>Cobalt, Nickel, Kupfer…</a:t>
            </a:r>
          </a:p>
        </p:txBody>
      </p:sp>
      <p:sp>
        <p:nvSpPr>
          <p:cNvPr id="25" name="Textfeld 24">
            <a:extLst>
              <a:ext uri="{FF2B5EF4-FFF2-40B4-BE49-F238E27FC236}">
                <a16:creationId xmlns:a16="http://schemas.microsoft.com/office/drawing/2014/main" id="{11C6EB3F-AE70-4CAF-9AB4-9E021E8ED956}"/>
              </a:ext>
            </a:extLst>
          </p:cNvPr>
          <p:cNvSpPr txBox="1"/>
          <p:nvPr/>
        </p:nvSpPr>
        <p:spPr>
          <a:xfrm>
            <a:off x="3016864" y="3963288"/>
            <a:ext cx="1484381" cy="494623"/>
          </a:xfrm>
          <a:prstGeom prst="rect">
            <a:avLst/>
          </a:prstGeom>
          <a:solidFill>
            <a:schemeClr val="bg1"/>
          </a:solidFill>
        </p:spPr>
        <p:txBody>
          <a:bodyPr wrap="none" lIns="0" tIns="0" rIns="0" bIns="0" rtlCol="0">
            <a:spAutoFit/>
          </a:bodyPr>
          <a:lstStyle/>
          <a:p>
            <a:pPr algn="l">
              <a:lnSpc>
                <a:spcPts val="1960"/>
              </a:lnSpc>
              <a:buClr>
                <a:schemeClr val="accent1"/>
              </a:buClr>
            </a:pPr>
            <a:r>
              <a:rPr lang="de-DE" sz="1400" dirty="0"/>
              <a:t>Schlacke:</a:t>
            </a:r>
          </a:p>
          <a:p>
            <a:pPr algn="l">
              <a:lnSpc>
                <a:spcPts val="1960"/>
              </a:lnSpc>
              <a:buClr>
                <a:schemeClr val="accent1"/>
              </a:buClr>
            </a:pPr>
            <a:r>
              <a:rPr lang="de-DE" sz="1400" dirty="0"/>
              <a:t>Lithium, Mangan…</a:t>
            </a:r>
          </a:p>
        </p:txBody>
      </p:sp>
      <p:sp>
        <p:nvSpPr>
          <p:cNvPr id="26" name="Rechteck: abgerundete Ecken 25">
            <a:extLst>
              <a:ext uri="{FF2B5EF4-FFF2-40B4-BE49-F238E27FC236}">
                <a16:creationId xmlns:a16="http://schemas.microsoft.com/office/drawing/2014/main" id="{D7B4CFDB-3785-4898-BEFE-01B0519D7016}"/>
              </a:ext>
            </a:extLst>
          </p:cNvPr>
          <p:cNvSpPr/>
          <p:nvPr/>
        </p:nvSpPr>
        <p:spPr>
          <a:xfrm>
            <a:off x="2769472" y="3885980"/>
            <a:ext cx="2095357" cy="1569598"/>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de-DE" sz="1400" dirty="0">
              <a:solidFill>
                <a:schemeClr val="tx1"/>
              </a:solidFill>
            </a:endParaRPr>
          </a:p>
        </p:txBody>
      </p:sp>
      <p:sp>
        <p:nvSpPr>
          <p:cNvPr id="27" name="Textfeld 26">
            <a:extLst>
              <a:ext uri="{FF2B5EF4-FFF2-40B4-BE49-F238E27FC236}">
                <a16:creationId xmlns:a16="http://schemas.microsoft.com/office/drawing/2014/main" id="{C73ADE0F-083B-4755-8388-F469D6E668D7}"/>
              </a:ext>
            </a:extLst>
          </p:cNvPr>
          <p:cNvSpPr txBox="1"/>
          <p:nvPr/>
        </p:nvSpPr>
        <p:spPr>
          <a:xfrm>
            <a:off x="2882485" y="5499477"/>
            <a:ext cx="2457404" cy="494623"/>
          </a:xfrm>
          <a:prstGeom prst="rect">
            <a:avLst/>
          </a:prstGeom>
          <a:noFill/>
        </p:spPr>
        <p:txBody>
          <a:bodyPr wrap="none" lIns="0" tIns="0" rIns="0" bIns="0" rtlCol="0">
            <a:spAutoFit/>
          </a:bodyPr>
          <a:lstStyle/>
          <a:p>
            <a:pPr algn="l">
              <a:lnSpc>
                <a:spcPts val="1960"/>
              </a:lnSpc>
              <a:buClr>
                <a:schemeClr val="accent1"/>
              </a:buClr>
            </a:pPr>
            <a:r>
              <a:rPr lang="de-DE" sz="1400" dirty="0"/>
              <a:t>Endet meist im Straßenbau und </a:t>
            </a:r>
          </a:p>
          <a:p>
            <a:pPr algn="l">
              <a:lnSpc>
                <a:spcPts val="1960"/>
              </a:lnSpc>
              <a:buClr>
                <a:schemeClr val="accent1"/>
              </a:buClr>
            </a:pPr>
            <a:r>
              <a:rPr lang="de-DE" sz="1400" dirty="0"/>
              <a:t>wird nicht durchgeführt</a:t>
            </a:r>
          </a:p>
        </p:txBody>
      </p:sp>
      <p:cxnSp>
        <p:nvCxnSpPr>
          <p:cNvPr id="28" name="Gerade Verbindung mit Pfeil 27">
            <a:extLst>
              <a:ext uri="{FF2B5EF4-FFF2-40B4-BE49-F238E27FC236}">
                <a16:creationId xmlns:a16="http://schemas.microsoft.com/office/drawing/2014/main" id="{2D041801-549E-424A-B820-01D77583CF69}"/>
              </a:ext>
            </a:extLst>
          </p:cNvPr>
          <p:cNvCxnSpPr>
            <a:cxnSpLocks/>
          </p:cNvCxnSpPr>
          <p:nvPr/>
        </p:nvCxnSpPr>
        <p:spPr>
          <a:xfrm>
            <a:off x="1053012" y="5234952"/>
            <a:ext cx="0" cy="569947"/>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EE7E926C-3DC5-4034-A803-22D92764A4F6}"/>
              </a:ext>
            </a:extLst>
          </p:cNvPr>
          <p:cNvCxnSpPr>
            <a:cxnSpLocks/>
          </p:cNvCxnSpPr>
          <p:nvPr/>
        </p:nvCxnSpPr>
        <p:spPr>
          <a:xfrm>
            <a:off x="1668785" y="5234952"/>
            <a:ext cx="0" cy="569947"/>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690780D2-EC72-4C3D-93F1-133A91D238BA}"/>
              </a:ext>
            </a:extLst>
          </p:cNvPr>
          <p:cNvCxnSpPr>
            <a:cxnSpLocks/>
          </p:cNvCxnSpPr>
          <p:nvPr/>
        </p:nvCxnSpPr>
        <p:spPr>
          <a:xfrm>
            <a:off x="2280684" y="5236042"/>
            <a:ext cx="0" cy="569947"/>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Rechteck 30">
            <a:extLst>
              <a:ext uri="{FF2B5EF4-FFF2-40B4-BE49-F238E27FC236}">
                <a16:creationId xmlns:a16="http://schemas.microsoft.com/office/drawing/2014/main" id="{FB66CD34-2F85-4592-A30D-5D73A3F13FDE}"/>
              </a:ext>
            </a:extLst>
          </p:cNvPr>
          <p:cNvSpPr/>
          <p:nvPr/>
        </p:nvSpPr>
        <p:spPr>
          <a:xfrm>
            <a:off x="363747" y="5782624"/>
            <a:ext cx="838691" cy="369332"/>
          </a:xfrm>
          <a:prstGeom prst="rect">
            <a:avLst/>
          </a:prstGeom>
        </p:spPr>
        <p:txBody>
          <a:bodyPr wrap="none">
            <a:spAutoFit/>
          </a:bodyPr>
          <a:lstStyle/>
          <a:p>
            <a:r>
              <a:rPr lang="de-DE" dirty="0"/>
              <a:t>Cobalt</a:t>
            </a:r>
          </a:p>
        </p:txBody>
      </p:sp>
      <p:sp>
        <p:nvSpPr>
          <p:cNvPr id="32" name="Rechteck 31">
            <a:extLst>
              <a:ext uri="{FF2B5EF4-FFF2-40B4-BE49-F238E27FC236}">
                <a16:creationId xmlns:a16="http://schemas.microsoft.com/office/drawing/2014/main" id="{45829D25-AD4A-4FA7-A9E8-C40F0739C9FC}"/>
              </a:ext>
            </a:extLst>
          </p:cNvPr>
          <p:cNvSpPr/>
          <p:nvPr/>
        </p:nvSpPr>
        <p:spPr>
          <a:xfrm>
            <a:off x="1200164" y="5772173"/>
            <a:ext cx="774571" cy="369332"/>
          </a:xfrm>
          <a:prstGeom prst="rect">
            <a:avLst/>
          </a:prstGeom>
        </p:spPr>
        <p:txBody>
          <a:bodyPr wrap="none">
            <a:spAutoFit/>
          </a:bodyPr>
          <a:lstStyle/>
          <a:p>
            <a:r>
              <a:rPr lang="de-DE" dirty="0"/>
              <a:t>Nickel</a:t>
            </a:r>
          </a:p>
        </p:txBody>
      </p:sp>
      <p:sp>
        <p:nvSpPr>
          <p:cNvPr id="33" name="Rechteck 32">
            <a:extLst>
              <a:ext uri="{FF2B5EF4-FFF2-40B4-BE49-F238E27FC236}">
                <a16:creationId xmlns:a16="http://schemas.microsoft.com/office/drawing/2014/main" id="{B06FDAAA-93E0-4C99-ACD8-A08D9A724164}"/>
              </a:ext>
            </a:extLst>
          </p:cNvPr>
          <p:cNvSpPr/>
          <p:nvPr/>
        </p:nvSpPr>
        <p:spPr>
          <a:xfrm>
            <a:off x="1960763" y="5764613"/>
            <a:ext cx="851515" cy="369332"/>
          </a:xfrm>
          <a:prstGeom prst="rect">
            <a:avLst/>
          </a:prstGeom>
        </p:spPr>
        <p:txBody>
          <a:bodyPr wrap="none">
            <a:spAutoFit/>
          </a:bodyPr>
          <a:lstStyle/>
          <a:p>
            <a:r>
              <a:rPr lang="de-DE" dirty="0"/>
              <a:t>Kupfer</a:t>
            </a:r>
          </a:p>
        </p:txBody>
      </p:sp>
      <p:cxnSp>
        <p:nvCxnSpPr>
          <p:cNvPr id="34" name="Gerade Verbindung mit Pfeil 33">
            <a:extLst>
              <a:ext uri="{FF2B5EF4-FFF2-40B4-BE49-F238E27FC236}">
                <a16:creationId xmlns:a16="http://schemas.microsoft.com/office/drawing/2014/main" id="{F6E4675A-5F61-4EE3-A7E6-316A0AD20E1E}"/>
              </a:ext>
            </a:extLst>
          </p:cNvPr>
          <p:cNvCxnSpPr>
            <a:cxnSpLocks/>
          </p:cNvCxnSpPr>
          <p:nvPr/>
        </p:nvCxnSpPr>
        <p:spPr>
          <a:xfrm>
            <a:off x="5438933" y="3778169"/>
            <a:ext cx="0" cy="569947"/>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9AF838B9-EB4E-4578-95EF-CF63B7EF25E1}"/>
              </a:ext>
            </a:extLst>
          </p:cNvPr>
          <p:cNvCxnSpPr>
            <a:cxnSpLocks/>
          </p:cNvCxnSpPr>
          <p:nvPr/>
        </p:nvCxnSpPr>
        <p:spPr>
          <a:xfrm>
            <a:off x="6054706" y="3778169"/>
            <a:ext cx="0" cy="569947"/>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EB4A46AA-E5A4-422A-83C5-02C5426A928A}"/>
              </a:ext>
            </a:extLst>
          </p:cNvPr>
          <p:cNvCxnSpPr>
            <a:cxnSpLocks/>
          </p:cNvCxnSpPr>
          <p:nvPr/>
        </p:nvCxnSpPr>
        <p:spPr>
          <a:xfrm>
            <a:off x="6666605" y="3779259"/>
            <a:ext cx="0" cy="569947"/>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7" name="Rechteck 36">
            <a:extLst>
              <a:ext uri="{FF2B5EF4-FFF2-40B4-BE49-F238E27FC236}">
                <a16:creationId xmlns:a16="http://schemas.microsoft.com/office/drawing/2014/main" id="{4493AFA2-9A87-469E-98FC-69F239CADB93}"/>
              </a:ext>
            </a:extLst>
          </p:cNvPr>
          <p:cNvSpPr/>
          <p:nvPr/>
        </p:nvSpPr>
        <p:spPr>
          <a:xfrm>
            <a:off x="4953518" y="4325568"/>
            <a:ext cx="838691" cy="369332"/>
          </a:xfrm>
          <a:prstGeom prst="rect">
            <a:avLst/>
          </a:prstGeom>
        </p:spPr>
        <p:txBody>
          <a:bodyPr wrap="none">
            <a:spAutoFit/>
          </a:bodyPr>
          <a:lstStyle/>
          <a:p>
            <a:r>
              <a:rPr lang="de-DE" dirty="0"/>
              <a:t>Cobalt</a:t>
            </a:r>
          </a:p>
        </p:txBody>
      </p:sp>
      <p:sp>
        <p:nvSpPr>
          <p:cNvPr id="38" name="Rechteck 37">
            <a:extLst>
              <a:ext uri="{FF2B5EF4-FFF2-40B4-BE49-F238E27FC236}">
                <a16:creationId xmlns:a16="http://schemas.microsoft.com/office/drawing/2014/main" id="{C8747E08-2F85-45C9-A68E-A9C15736BCE2}"/>
              </a:ext>
            </a:extLst>
          </p:cNvPr>
          <p:cNvSpPr/>
          <p:nvPr/>
        </p:nvSpPr>
        <p:spPr>
          <a:xfrm>
            <a:off x="5789935" y="4315117"/>
            <a:ext cx="774571" cy="369332"/>
          </a:xfrm>
          <a:prstGeom prst="rect">
            <a:avLst/>
          </a:prstGeom>
        </p:spPr>
        <p:txBody>
          <a:bodyPr wrap="none">
            <a:spAutoFit/>
          </a:bodyPr>
          <a:lstStyle/>
          <a:p>
            <a:r>
              <a:rPr lang="de-DE" dirty="0"/>
              <a:t>Nickel</a:t>
            </a:r>
          </a:p>
        </p:txBody>
      </p:sp>
      <p:sp>
        <p:nvSpPr>
          <p:cNvPr id="39" name="Rechteck 38">
            <a:extLst>
              <a:ext uri="{FF2B5EF4-FFF2-40B4-BE49-F238E27FC236}">
                <a16:creationId xmlns:a16="http://schemas.microsoft.com/office/drawing/2014/main" id="{F357BA3D-F412-4C7B-BFC8-CBAE571235B6}"/>
              </a:ext>
            </a:extLst>
          </p:cNvPr>
          <p:cNvSpPr/>
          <p:nvPr/>
        </p:nvSpPr>
        <p:spPr>
          <a:xfrm>
            <a:off x="6550534" y="4307557"/>
            <a:ext cx="851515" cy="369332"/>
          </a:xfrm>
          <a:prstGeom prst="rect">
            <a:avLst/>
          </a:prstGeom>
        </p:spPr>
        <p:txBody>
          <a:bodyPr wrap="none">
            <a:spAutoFit/>
          </a:bodyPr>
          <a:lstStyle/>
          <a:p>
            <a:r>
              <a:rPr lang="de-DE" dirty="0"/>
              <a:t>Kupfer</a:t>
            </a:r>
          </a:p>
        </p:txBody>
      </p:sp>
      <p:cxnSp>
        <p:nvCxnSpPr>
          <p:cNvPr id="40" name="Gerade Verbindung mit Pfeil 39">
            <a:extLst>
              <a:ext uri="{FF2B5EF4-FFF2-40B4-BE49-F238E27FC236}">
                <a16:creationId xmlns:a16="http://schemas.microsoft.com/office/drawing/2014/main" id="{E69F4195-D9CC-4915-B545-D9DBE4EB59EC}"/>
              </a:ext>
            </a:extLst>
          </p:cNvPr>
          <p:cNvCxnSpPr>
            <a:cxnSpLocks/>
          </p:cNvCxnSpPr>
          <p:nvPr/>
        </p:nvCxnSpPr>
        <p:spPr>
          <a:xfrm>
            <a:off x="5781176" y="3778169"/>
            <a:ext cx="0" cy="1245894"/>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1" name="Rechteck 40">
            <a:extLst>
              <a:ext uri="{FF2B5EF4-FFF2-40B4-BE49-F238E27FC236}">
                <a16:creationId xmlns:a16="http://schemas.microsoft.com/office/drawing/2014/main" id="{B5339B80-8222-4461-9020-D58612C2911F}"/>
              </a:ext>
            </a:extLst>
          </p:cNvPr>
          <p:cNvSpPr/>
          <p:nvPr/>
        </p:nvSpPr>
        <p:spPr>
          <a:xfrm>
            <a:off x="5325705" y="4951838"/>
            <a:ext cx="915635" cy="369332"/>
          </a:xfrm>
          <a:prstGeom prst="rect">
            <a:avLst/>
          </a:prstGeom>
        </p:spPr>
        <p:txBody>
          <a:bodyPr wrap="none">
            <a:spAutoFit/>
          </a:bodyPr>
          <a:lstStyle/>
          <a:p>
            <a:r>
              <a:rPr lang="de-DE" dirty="0"/>
              <a:t>Lithium</a:t>
            </a:r>
          </a:p>
        </p:txBody>
      </p:sp>
      <p:cxnSp>
        <p:nvCxnSpPr>
          <p:cNvPr id="42" name="Gerade Verbindung mit Pfeil 41">
            <a:extLst>
              <a:ext uri="{FF2B5EF4-FFF2-40B4-BE49-F238E27FC236}">
                <a16:creationId xmlns:a16="http://schemas.microsoft.com/office/drawing/2014/main" id="{8158E64A-A5E9-43D5-B991-64149C294634}"/>
              </a:ext>
            </a:extLst>
          </p:cNvPr>
          <p:cNvCxnSpPr>
            <a:cxnSpLocks/>
          </p:cNvCxnSpPr>
          <p:nvPr/>
        </p:nvCxnSpPr>
        <p:spPr>
          <a:xfrm>
            <a:off x="6545647" y="3776545"/>
            <a:ext cx="0" cy="1245894"/>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3" name="Rechteck 42">
            <a:extLst>
              <a:ext uri="{FF2B5EF4-FFF2-40B4-BE49-F238E27FC236}">
                <a16:creationId xmlns:a16="http://schemas.microsoft.com/office/drawing/2014/main" id="{35094A43-B81E-4CDA-8929-73E90F906EB8}"/>
              </a:ext>
            </a:extLst>
          </p:cNvPr>
          <p:cNvSpPr/>
          <p:nvPr/>
        </p:nvSpPr>
        <p:spPr>
          <a:xfrm>
            <a:off x="6238215" y="5001615"/>
            <a:ext cx="1005403" cy="369332"/>
          </a:xfrm>
          <a:prstGeom prst="rect">
            <a:avLst/>
          </a:prstGeom>
        </p:spPr>
        <p:txBody>
          <a:bodyPr wrap="none">
            <a:spAutoFit/>
          </a:bodyPr>
          <a:lstStyle/>
          <a:p>
            <a:r>
              <a:rPr lang="de-DE" dirty="0"/>
              <a:t>Mangan</a:t>
            </a:r>
          </a:p>
        </p:txBody>
      </p:sp>
      <p:cxnSp>
        <p:nvCxnSpPr>
          <p:cNvPr id="44" name="Gerade Verbindung mit Pfeil 43">
            <a:extLst>
              <a:ext uri="{FF2B5EF4-FFF2-40B4-BE49-F238E27FC236}">
                <a16:creationId xmlns:a16="http://schemas.microsoft.com/office/drawing/2014/main" id="{6C03E60D-E8F7-4FD6-96F1-262DDDD375BF}"/>
              </a:ext>
            </a:extLst>
          </p:cNvPr>
          <p:cNvCxnSpPr>
            <a:cxnSpLocks/>
          </p:cNvCxnSpPr>
          <p:nvPr/>
        </p:nvCxnSpPr>
        <p:spPr>
          <a:xfrm>
            <a:off x="8654830" y="3717062"/>
            <a:ext cx="0" cy="569947"/>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5" name="Rechteck 44">
            <a:extLst>
              <a:ext uri="{FF2B5EF4-FFF2-40B4-BE49-F238E27FC236}">
                <a16:creationId xmlns:a16="http://schemas.microsoft.com/office/drawing/2014/main" id="{13448B35-8AD3-42BC-919D-D3E1873BBB28}"/>
              </a:ext>
            </a:extLst>
          </p:cNvPr>
          <p:cNvSpPr/>
          <p:nvPr/>
        </p:nvSpPr>
        <p:spPr>
          <a:xfrm>
            <a:off x="8330205" y="4226009"/>
            <a:ext cx="697627" cy="369332"/>
          </a:xfrm>
          <a:prstGeom prst="rect">
            <a:avLst/>
          </a:prstGeom>
        </p:spPr>
        <p:txBody>
          <a:bodyPr wrap="none">
            <a:spAutoFit/>
          </a:bodyPr>
          <a:lstStyle/>
          <a:p>
            <a:r>
              <a:rPr lang="de-DE" dirty="0"/>
              <a:t>NMC</a:t>
            </a:r>
          </a:p>
        </p:txBody>
      </p:sp>
      <p:cxnSp>
        <p:nvCxnSpPr>
          <p:cNvPr id="46" name="Gerade Verbindung mit Pfeil 45">
            <a:extLst>
              <a:ext uri="{FF2B5EF4-FFF2-40B4-BE49-F238E27FC236}">
                <a16:creationId xmlns:a16="http://schemas.microsoft.com/office/drawing/2014/main" id="{C44F81E5-90A7-42BF-B7F4-BD2CC6DBBD32}"/>
              </a:ext>
            </a:extLst>
          </p:cNvPr>
          <p:cNvCxnSpPr>
            <a:cxnSpLocks/>
            <a:stCxn id="11" idx="2"/>
            <a:endCxn id="47" idx="0"/>
          </p:cNvCxnSpPr>
          <p:nvPr/>
        </p:nvCxnSpPr>
        <p:spPr>
          <a:xfrm>
            <a:off x="8983280" y="3729954"/>
            <a:ext cx="8829" cy="1135666"/>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7" name="Rechteck 46">
            <a:extLst>
              <a:ext uri="{FF2B5EF4-FFF2-40B4-BE49-F238E27FC236}">
                <a16:creationId xmlns:a16="http://schemas.microsoft.com/office/drawing/2014/main" id="{64959668-EA5D-4D92-8A67-374C996BEDC7}"/>
              </a:ext>
            </a:extLst>
          </p:cNvPr>
          <p:cNvSpPr/>
          <p:nvPr/>
        </p:nvSpPr>
        <p:spPr>
          <a:xfrm>
            <a:off x="8643295" y="4865620"/>
            <a:ext cx="697627" cy="369332"/>
          </a:xfrm>
          <a:prstGeom prst="rect">
            <a:avLst/>
          </a:prstGeom>
        </p:spPr>
        <p:txBody>
          <a:bodyPr wrap="square">
            <a:spAutoFit/>
          </a:bodyPr>
          <a:lstStyle/>
          <a:p>
            <a:pPr algn="ctr"/>
            <a:r>
              <a:rPr lang="de-DE" dirty="0"/>
              <a:t>LFP</a:t>
            </a:r>
          </a:p>
        </p:txBody>
      </p:sp>
      <p:cxnSp>
        <p:nvCxnSpPr>
          <p:cNvPr id="48" name="Gerade Verbindung mit Pfeil 47">
            <a:extLst>
              <a:ext uri="{FF2B5EF4-FFF2-40B4-BE49-F238E27FC236}">
                <a16:creationId xmlns:a16="http://schemas.microsoft.com/office/drawing/2014/main" id="{13F637D3-125A-44E8-9D73-FE0678F0E3EA}"/>
              </a:ext>
            </a:extLst>
          </p:cNvPr>
          <p:cNvCxnSpPr>
            <a:cxnSpLocks/>
          </p:cNvCxnSpPr>
          <p:nvPr/>
        </p:nvCxnSpPr>
        <p:spPr>
          <a:xfrm>
            <a:off x="9441760" y="3727422"/>
            <a:ext cx="0" cy="569947"/>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 name="Rechteck 48">
            <a:extLst>
              <a:ext uri="{FF2B5EF4-FFF2-40B4-BE49-F238E27FC236}">
                <a16:creationId xmlns:a16="http://schemas.microsoft.com/office/drawing/2014/main" id="{B0B9D76A-0390-4EE5-91BF-BE19D4D19574}"/>
              </a:ext>
            </a:extLst>
          </p:cNvPr>
          <p:cNvSpPr/>
          <p:nvPr/>
        </p:nvSpPr>
        <p:spPr>
          <a:xfrm>
            <a:off x="9117135" y="4236369"/>
            <a:ext cx="607859" cy="369332"/>
          </a:xfrm>
          <a:prstGeom prst="rect">
            <a:avLst/>
          </a:prstGeom>
        </p:spPr>
        <p:txBody>
          <a:bodyPr wrap="none">
            <a:spAutoFit/>
          </a:bodyPr>
          <a:lstStyle/>
          <a:p>
            <a:r>
              <a:rPr lang="de-DE" dirty="0"/>
              <a:t>LCO</a:t>
            </a:r>
          </a:p>
        </p:txBody>
      </p:sp>
    </p:spTree>
    <p:extLst>
      <p:ext uri="{BB962C8B-B14F-4D97-AF65-F5344CB8AC3E}">
        <p14:creationId xmlns:p14="http://schemas.microsoft.com/office/powerpoint/2010/main" val="2042429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29</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itel 1">
            <a:extLst>
              <a:ext uri="{FF2B5EF4-FFF2-40B4-BE49-F238E27FC236}">
                <a16:creationId xmlns:a16="http://schemas.microsoft.com/office/drawing/2014/main" id="{C1A65DA1-C60D-4A21-AAD3-22055DE07378}"/>
              </a:ext>
            </a:extLst>
          </p:cNvPr>
          <p:cNvSpPr>
            <a:spLocks noGrp="1"/>
          </p:cNvSpPr>
          <p:nvPr>
            <p:ph type="title"/>
          </p:nvPr>
        </p:nvSpPr>
        <p:spPr>
          <a:xfrm>
            <a:off x="479425" y="395588"/>
            <a:ext cx="11233150" cy="382733"/>
          </a:xfrm>
        </p:spPr>
        <p:txBody>
          <a:bodyPr/>
          <a:lstStyle/>
          <a:p>
            <a:r>
              <a:rPr lang="de-DE" dirty="0"/>
              <a:t>Recycling</a:t>
            </a:r>
          </a:p>
        </p:txBody>
      </p:sp>
      <p:sp>
        <p:nvSpPr>
          <p:cNvPr id="8" name="Textplatzhalter 5">
            <a:extLst>
              <a:ext uri="{FF2B5EF4-FFF2-40B4-BE49-F238E27FC236}">
                <a16:creationId xmlns:a16="http://schemas.microsoft.com/office/drawing/2014/main" id="{F9BE099E-82C9-46E2-999F-DACD95BE89D3}"/>
              </a:ext>
            </a:extLst>
          </p:cNvPr>
          <p:cNvSpPr txBox="1">
            <a:spLocks/>
          </p:cNvSpPr>
          <p:nvPr/>
        </p:nvSpPr>
        <p:spPr>
          <a:xfrm>
            <a:off x="479425" y="778321"/>
            <a:ext cx="11233150" cy="318933"/>
          </a:xfrm>
          <a:prstGeom prst="rect">
            <a:avLst/>
          </a:prstGeom>
        </p:spPr>
        <p:txBody>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Potenziale und Herausforderungen</a:t>
            </a:r>
            <a:endParaRPr lang="de-DE" dirty="0"/>
          </a:p>
        </p:txBody>
      </p:sp>
      <p:sp>
        <p:nvSpPr>
          <p:cNvPr id="9" name="Textfeld 8">
            <a:extLst>
              <a:ext uri="{FF2B5EF4-FFF2-40B4-BE49-F238E27FC236}">
                <a16:creationId xmlns:a16="http://schemas.microsoft.com/office/drawing/2014/main" id="{47F7BE20-E218-4AB7-A246-E05E75DFC790}"/>
              </a:ext>
            </a:extLst>
          </p:cNvPr>
          <p:cNvSpPr txBox="1"/>
          <p:nvPr/>
        </p:nvSpPr>
        <p:spPr>
          <a:xfrm>
            <a:off x="479425" y="968317"/>
            <a:ext cx="11099550" cy="3059427"/>
          </a:xfrm>
          <a:prstGeom prst="rect">
            <a:avLst/>
          </a:prstGeom>
          <a:noFill/>
        </p:spPr>
        <p:txBody>
          <a:bodyPr wrap="square" lIns="0" tIns="0" rIns="0" bIns="0" rtlCol="0">
            <a:spAutoFit/>
          </a:bodyPr>
          <a:lstStyle/>
          <a:p>
            <a:pPr algn="l">
              <a:lnSpc>
                <a:spcPts val="1960"/>
              </a:lnSpc>
              <a:buClr>
                <a:schemeClr val="accent1"/>
              </a:buClr>
            </a:pPr>
            <a:endParaRPr lang="de-DE" sz="1400" b="1" u="sng" dirty="0"/>
          </a:p>
          <a:p>
            <a:pPr algn="l">
              <a:lnSpc>
                <a:spcPts val="1960"/>
              </a:lnSpc>
              <a:buClr>
                <a:schemeClr val="accent1"/>
              </a:buClr>
            </a:pPr>
            <a:endParaRPr lang="de-DE" sz="1400" b="1" u="sng" dirty="0"/>
          </a:p>
          <a:p>
            <a:pPr marL="180000" indent="-180000" algn="l">
              <a:lnSpc>
                <a:spcPts val="1960"/>
              </a:lnSpc>
              <a:buClr>
                <a:schemeClr val="accent1"/>
              </a:buClr>
              <a:buFont typeface="Wingdings" panose="05000000000000000000" pitchFamily="2" charset="2"/>
              <a:buChar char="§"/>
            </a:pPr>
            <a:r>
              <a:rPr lang="de-DE" sz="1400" b="1" dirty="0"/>
              <a:t>Potenziale:						</a:t>
            </a:r>
          </a:p>
          <a:p>
            <a:pPr marL="637200" lvl="1" indent="-180000">
              <a:lnSpc>
                <a:spcPts val="1960"/>
              </a:lnSpc>
              <a:buClr>
                <a:schemeClr val="accent1"/>
              </a:buClr>
              <a:buFont typeface="Wingdings" panose="05000000000000000000" pitchFamily="2" charset="2"/>
              <a:buChar char="§"/>
            </a:pPr>
            <a:r>
              <a:rPr lang="de-DE" sz="1400" dirty="0"/>
              <a:t>Neue </a:t>
            </a:r>
            <a:r>
              <a:rPr lang="de-DE" sz="1400" dirty="0" err="1"/>
              <a:t>Batterieverodnung</a:t>
            </a:r>
            <a:r>
              <a:rPr lang="de-DE" sz="1400" dirty="0"/>
              <a:t> setzt Vorgaben für</a:t>
            </a:r>
          </a:p>
          <a:p>
            <a:pPr marL="1094400" lvl="2" indent="-180000">
              <a:lnSpc>
                <a:spcPts val="1960"/>
              </a:lnSpc>
              <a:buClr>
                <a:schemeClr val="accent1"/>
              </a:buClr>
              <a:buFont typeface="Wingdings" panose="05000000000000000000" pitchFamily="2" charset="2"/>
              <a:buChar char="§"/>
            </a:pPr>
            <a:r>
              <a:rPr lang="de-DE" sz="1400" dirty="0"/>
              <a:t>Recyclingeffizienz (auf Gesamtmasse)</a:t>
            </a:r>
          </a:p>
          <a:p>
            <a:pPr marL="1094400" lvl="2" indent="-180000">
              <a:lnSpc>
                <a:spcPts val="1960"/>
              </a:lnSpc>
              <a:buClr>
                <a:schemeClr val="accent1"/>
              </a:buClr>
              <a:buFont typeface="Wingdings" panose="05000000000000000000" pitchFamily="2" charset="2"/>
              <a:buChar char="§"/>
            </a:pPr>
            <a:r>
              <a:rPr lang="de-DE" sz="1400" dirty="0"/>
              <a:t>Rückgewinnungsraten für einzelne Elemente</a:t>
            </a:r>
          </a:p>
          <a:p>
            <a:pPr marL="1094400" lvl="2" indent="-180000">
              <a:lnSpc>
                <a:spcPts val="1960"/>
              </a:lnSpc>
              <a:buClr>
                <a:schemeClr val="accent1"/>
              </a:buClr>
              <a:buFont typeface="Wingdings" panose="05000000000000000000" pitchFamily="2" charset="2"/>
              <a:buChar char="§"/>
            </a:pPr>
            <a:r>
              <a:rPr lang="de-DE" sz="1400" dirty="0" err="1"/>
              <a:t>Mindestrezyklatinsatzquoten</a:t>
            </a:r>
            <a:endParaRPr lang="de-DE" sz="1400" dirty="0"/>
          </a:p>
          <a:p>
            <a:pPr marL="637200" lvl="1" indent="-180000">
              <a:lnSpc>
                <a:spcPts val="1960"/>
              </a:lnSpc>
              <a:buClr>
                <a:schemeClr val="accent1"/>
              </a:buClr>
              <a:buFont typeface="Wingdings" panose="05000000000000000000" pitchFamily="2" charset="2"/>
              <a:buChar char="§"/>
            </a:pPr>
            <a:r>
              <a:rPr lang="de-DE" sz="1400" dirty="0"/>
              <a:t>Einsparung an Rohstoffen</a:t>
            </a:r>
          </a:p>
          <a:p>
            <a:pPr marL="637200" lvl="1" indent="-180000">
              <a:lnSpc>
                <a:spcPts val="1960"/>
              </a:lnSpc>
              <a:buClr>
                <a:schemeClr val="accent1"/>
              </a:buClr>
              <a:buFont typeface="Wingdings" panose="05000000000000000000" pitchFamily="2" charset="2"/>
              <a:buChar char="§"/>
            </a:pPr>
            <a:r>
              <a:rPr lang="de-DE" sz="1400" dirty="0"/>
              <a:t>CO2 Fußabdruck geringer</a:t>
            </a:r>
          </a:p>
          <a:p>
            <a:pPr marL="637200" lvl="1" indent="-180000">
              <a:lnSpc>
                <a:spcPts val="1960"/>
              </a:lnSpc>
              <a:buClr>
                <a:schemeClr val="accent1"/>
              </a:buClr>
              <a:buFont typeface="Wingdings" panose="05000000000000000000" pitchFamily="2" charset="2"/>
              <a:buChar char="§"/>
            </a:pPr>
            <a:r>
              <a:rPr lang="de-DE" sz="1400" dirty="0"/>
              <a:t>Batteriepass könnte wichtige Daten liefern</a:t>
            </a:r>
          </a:p>
          <a:p>
            <a:pPr marL="637200" lvl="1" indent="-180000">
              <a:lnSpc>
                <a:spcPts val="1960"/>
              </a:lnSpc>
              <a:buClr>
                <a:schemeClr val="accent1"/>
              </a:buClr>
              <a:buFont typeface="Wingdings" panose="05000000000000000000" pitchFamily="2" charset="2"/>
              <a:buChar char="§"/>
            </a:pPr>
            <a:endParaRPr lang="de-DE" sz="1400" dirty="0"/>
          </a:p>
          <a:p>
            <a:pPr marL="637200" lvl="1" indent="-180000">
              <a:lnSpc>
                <a:spcPts val="1960"/>
              </a:lnSpc>
              <a:buClr>
                <a:schemeClr val="accent1"/>
              </a:buClr>
              <a:buFont typeface="Wingdings" panose="05000000000000000000" pitchFamily="2" charset="2"/>
              <a:buChar char="§"/>
            </a:pPr>
            <a:endParaRPr lang="de-DE" sz="1400" dirty="0"/>
          </a:p>
        </p:txBody>
      </p:sp>
      <p:sp>
        <p:nvSpPr>
          <p:cNvPr id="10" name="Textfeld 9">
            <a:extLst>
              <a:ext uri="{FF2B5EF4-FFF2-40B4-BE49-F238E27FC236}">
                <a16:creationId xmlns:a16="http://schemas.microsoft.com/office/drawing/2014/main" id="{366EE075-68FD-41A1-8CDA-B12E3FEB822C}"/>
              </a:ext>
            </a:extLst>
          </p:cNvPr>
          <p:cNvSpPr txBox="1"/>
          <p:nvPr/>
        </p:nvSpPr>
        <p:spPr>
          <a:xfrm>
            <a:off x="5249897" y="1479987"/>
            <a:ext cx="6030930" cy="4341830"/>
          </a:xfrm>
          <a:prstGeom prst="rect">
            <a:avLst/>
          </a:prstGeom>
          <a:noFill/>
        </p:spPr>
        <p:txBody>
          <a:bodyPr wrap="square" lIns="0" tIns="0" rIns="0" bIns="0" rtlCol="0">
            <a:spAutoFit/>
          </a:bodyPr>
          <a:lstStyle/>
          <a:p>
            <a:pPr marL="180000" indent="-180000" algn="l">
              <a:lnSpc>
                <a:spcPts val="1960"/>
              </a:lnSpc>
              <a:buClr>
                <a:schemeClr val="accent1"/>
              </a:buClr>
              <a:buFont typeface="Wingdings" panose="05000000000000000000" pitchFamily="2" charset="2"/>
              <a:buChar char="§"/>
            </a:pPr>
            <a:r>
              <a:rPr lang="de-DE" sz="1400" b="1" dirty="0"/>
              <a:t>Herausforderungen</a:t>
            </a:r>
          </a:p>
          <a:p>
            <a:pPr marL="637200" lvl="1" indent="-180000">
              <a:lnSpc>
                <a:spcPts val="1960"/>
              </a:lnSpc>
              <a:buClr>
                <a:schemeClr val="accent1"/>
              </a:buClr>
              <a:buFont typeface="Wingdings" panose="05000000000000000000" pitchFamily="2" charset="2"/>
              <a:buChar char="§"/>
            </a:pPr>
            <a:r>
              <a:rPr lang="de-DE" sz="1400" dirty="0"/>
              <a:t>Pyrometallurgisch:</a:t>
            </a:r>
          </a:p>
          <a:p>
            <a:pPr marL="1094400" lvl="2" indent="-180000">
              <a:lnSpc>
                <a:spcPts val="1960"/>
              </a:lnSpc>
              <a:buClr>
                <a:schemeClr val="accent1"/>
              </a:buClr>
              <a:buFont typeface="Wingdings" panose="05000000000000000000" pitchFamily="2" charset="2"/>
              <a:buChar char="§"/>
            </a:pPr>
            <a:r>
              <a:rPr lang="de-DE" sz="1400" dirty="0"/>
              <a:t>Rückgewinnung von Lithium, Mangan, Aluminium etc. aufwendig und oft nicht durchgeführt</a:t>
            </a:r>
          </a:p>
          <a:p>
            <a:pPr marL="1094400" lvl="2" indent="-180000">
              <a:lnSpc>
                <a:spcPts val="1960"/>
              </a:lnSpc>
              <a:buClr>
                <a:schemeClr val="accent1"/>
              </a:buClr>
              <a:buFont typeface="Wingdings" panose="05000000000000000000" pitchFamily="2" charset="2"/>
              <a:buChar char="§"/>
            </a:pPr>
            <a:r>
              <a:rPr lang="de-DE" sz="1400" dirty="0"/>
              <a:t>Graphit, Kunststoff, Kupfer- und Aluminiumfolien „verbrennen“</a:t>
            </a:r>
          </a:p>
          <a:p>
            <a:pPr marL="1094400" lvl="2" indent="-180000">
              <a:lnSpc>
                <a:spcPts val="1960"/>
              </a:lnSpc>
              <a:buClr>
                <a:schemeClr val="accent1"/>
              </a:buClr>
              <a:buFont typeface="Wingdings" panose="05000000000000000000" pitchFamily="2" charset="2"/>
              <a:buChar char="§"/>
            </a:pPr>
            <a:r>
              <a:rPr lang="de-DE" sz="1400" dirty="0"/>
              <a:t>Hoher Energiebedarf</a:t>
            </a:r>
          </a:p>
          <a:p>
            <a:pPr marL="637200" lvl="1" indent="-180000">
              <a:lnSpc>
                <a:spcPts val="1960"/>
              </a:lnSpc>
              <a:buClr>
                <a:schemeClr val="accent1"/>
              </a:buClr>
              <a:buFont typeface="Wingdings" panose="05000000000000000000" pitchFamily="2" charset="2"/>
              <a:buChar char="§"/>
            </a:pPr>
            <a:r>
              <a:rPr lang="de-DE" sz="1400" dirty="0"/>
              <a:t>Hydrometallurgisch:</a:t>
            </a:r>
          </a:p>
          <a:p>
            <a:pPr marL="1094400" lvl="2" indent="-180000">
              <a:lnSpc>
                <a:spcPts val="1960"/>
              </a:lnSpc>
              <a:buClr>
                <a:schemeClr val="accent1"/>
              </a:buClr>
              <a:buFont typeface="Wingdings" panose="05000000000000000000" pitchFamily="2" charset="2"/>
              <a:buChar char="§"/>
            </a:pPr>
            <a:r>
              <a:rPr lang="de-DE" sz="1400" dirty="0"/>
              <a:t>Inputstrom muss rein sein (NMC, LFP, NCA, etc.) </a:t>
            </a:r>
          </a:p>
          <a:p>
            <a:pPr marL="1094400" lvl="2" indent="-180000">
              <a:lnSpc>
                <a:spcPts val="1960"/>
              </a:lnSpc>
              <a:buClr>
                <a:schemeClr val="accent1"/>
              </a:buClr>
              <a:buFont typeface="Wingdings" panose="05000000000000000000" pitchFamily="2" charset="2"/>
              <a:buChar char="§"/>
            </a:pPr>
            <a:r>
              <a:rPr lang="de-DE" sz="1400" dirty="0"/>
              <a:t>Anfällig für Störstoffe</a:t>
            </a:r>
          </a:p>
          <a:p>
            <a:pPr marL="1094400" lvl="2" indent="-180000">
              <a:lnSpc>
                <a:spcPts val="1960"/>
              </a:lnSpc>
              <a:buClr>
                <a:schemeClr val="accent1"/>
              </a:buClr>
              <a:buFont typeface="Wingdings" panose="05000000000000000000" pitchFamily="2" charset="2"/>
              <a:buChar char="§"/>
            </a:pPr>
            <a:r>
              <a:rPr lang="de-DE" sz="1400" dirty="0"/>
              <a:t>Umweltbelastung durch Chemikalien</a:t>
            </a:r>
          </a:p>
          <a:p>
            <a:pPr marL="637200" lvl="1" indent="-180000">
              <a:lnSpc>
                <a:spcPts val="1960"/>
              </a:lnSpc>
              <a:buClr>
                <a:schemeClr val="accent1"/>
              </a:buClr>
              <a:buFont typeface="Wingdings" panose="05000000000000000000" pitchFamily="2" charset="2"/>
              <a:buChar char="§"/>
            </a:pPr>
            <a:r>
              <a:rPr lang="de-DE" sz="1400" dirty="0"/>
              <a:t>Direktes Recycling auf Labor- oder Pilotmaßstab begrenz</a:t>
            </a:r>
          </a:p>
          <a:p>
            <a:pPr marL="1094400" lvl="2" indent="-180000">
              <a:lnSpc>
                <a:spcPts val="1960"/>
              </a:lnSpc>
              <a:buClr>
                <a:schemeClr val="accent1"/>
              </a:buClr>
              <a:buFont typeface="Wingdings" panose="05000000000000000000" pitchFamily="2" charset="2"/>
              <a:buChar char="§"/>
            </a:pPr>
            <a:endParaRPr lang="de-DE" sz="1400" dirty="0"/>
          </a:p>
          <a:p>
            <a:pPr lvl="2">
              <a:lnSpc>
                <a:spcPts val="1960"/>
              </a:lnSpc>
              <a:buClr>
                <a:schemeClr val="accent1"/>
              </a:buClr>
            </a:pPr>
            <a:endParaRPr lang="de-DE" sz="1400" dirty="0"/>
          </a:p>
          <a:p>
            <a:pPr marL="1094400" lvl="2" indent="-180000">
              <a:lnSpc>
                <a:spcPts val="1960"/>
              </a:lnSpc>
              <a:buClr>
                <a:schemeClr val="accent1"/>
              </a:buClr>
              <a:buFont typeface="Wingdings" panose="05000000000000000000" pitchFamily="2" charset="2"/>
              <a:buChar char="§"/>
            </a:pPr>
            <a:endParaRPr lang="de-DE" sz="1400" dirty="0"/>
          </a:p>
          <a:p>
            <a:pPr marL="637200" lvl="1" indent="-180000">
              <a:lnSpc>
                <a:spcPts val="1960"/>
              </a:lnSpc>
              <a:buClr>
                <a:schemeClr val="accent1"/>
              </a:buClr>
              <a:buFont typeface="Wingdings" panose="05000000000000000000" pitchFamily="2" charset="2"/>
              <a:buChar char="§"/>
            </a:pPr>
            <a:endParaRPr lang="de-DE" sz="1400" dirty="0"/>
          </a:p>
          <a:p>
            <a:pPr marL="637200" lvl="1" indent="-180000">
              <a:lnSpc>
                <a:spcPts val="1960"/>
              </a:lnSpc>
              <a:buClr>
                <a:schemeClr val="accent1"/>
              </a:buClr>
              <a:buFont typeface="Wingdings" panose="05000000000000000000" pitchFamily="2" charset="2"/>
              <a:buChar char="§"/>
            </a:pPr>
            <a:endParaRPr lang="de-DE" sz="1400" dirty="0"/>
          </a:p>
          <a:p>
            <a:pPr marL="637200" lvl="1" indent="-180000">
              <a:lnSpc>
                <a:spcPts val="1960"/>
              </a:lnSpc>
              <a:buClr>
                <a:schemeClr val="accent1"/>
              </a:buClr>
              <a:buFont typeface="Wingdings" panose="05000000000000000000" pitchFamily="2" charset="2"/>
              <a:buChar char="§"/>
            </a:pPr>
            <a:endParaRPr lang="de-DE" sz="1400" dirty="0"/>
          </a:p>
        </p:txBody>
      </p:sp>
    </p:spTree>
    <p:extLst>
      <p:ext uri="{BB962C8B-B14F-4D97-AF65-F5344CB8AC3E}">
        <p14:creationId xmlns:p14="http://schemas.microsoft.com/office/powerpoint/2010/main" val="1192403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3"/>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3</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itel 6">
            <a:extLst>
              <a:ext uri="{FF2B5EF4-FFF2-40B4-BE49-F238E27FC236}">
                <a16:creationId xmlns:a16="http://schemas.microsoft.com/office/drawing/2014/main" id="{DBF40C52-5A8A-4DE0-955C-D026EBFD3A38}"/>
              </a:ext>
            </a:extLst>
          </p:cNvPr>
          <p:cNvSpPr>
            <a:spLocks noGrp="1"/>
          </p:cNvSpPr>
          <p:nvPr>
            <p:ph type="title"/>
          </p:nvPr>
        </p:nvSpPr>
        <p:spPr bwMode="gray">
          <a:xfrm>
            <a:off x="479425" y="395588"/>
            <a:ext cx="11233150" cy="382733"/>
          </a:xfrm>
        </p:spPr>
        <p:txBody>
          <a:bodyPr vert="horz"/>
          <a:lstStyle/>
          <a:p>
            <a:pPr lvl="0"/>
            <a:r>
              <a:rPr lang="de-DE" dirty="0"/>
              <a:t>Hintergrund</a:t>
            </a:r>
          </a:p>
        </p:txBody>
      </p:sp>
      <p:sp>
        <p:nvSpPr>
          <p:cNvPr id="8" name="Textplatzhalter 14">
            <a:extLst>
              <a:ext uri="{FF2B5EF4-FFF2-40B4-BE49-F238E27FC236}">
                <a16:creationId xmlns:a16="http://schemas.microsoft.com/office/drawing/2014/main" id="{DE8C1F5D-2E81-4124-905F-BBB9E68A22A9}"/>
              </a:ext>
            </a:extLst>
          </p:cNvPr>
          <p:cNvSpPr txBox="1">
            <a:spLocks/>
          </p:cNvSpPr>
          <p:nvPr/>
        </p:nvSpPr>
        <p:spPr bwMode="gray">
          <a:xfrm>
            <a:off x="479425" y="778321"/>
            <a:ext cx="11233150" cy="318933"/>
          </a:xfrm>
          <a:prstGeom prst="rect">
            <a:avLst/>
          </a:prstGeom>
        </p:spPr>
        <p:txBody>
          <a:bodyPr numCol="1"/>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Kritische Rohstoffe</a:t>
            </a:r>
            <a:endParaRPr lang="de-DE" dirty="0"/>
          </a:p>
        </p:txBody>
      </p:sp>
      <p:pic>
        <p:nvPicPr>
          <p:cNvPr id="10" name="Grafik 9">
            <a:extLst>
              <a:ext uri="{FF2B5EF4-FFF2-40B4-BE49-F238E27FC236}">
                <a16:creationId xmlns:a16="http://schemas.microsoft.com/office/drawing/2014/main" id="{AACBD16E-48A8-4602-9B28-29D25EE0BA30}"/>
              </a:ext>
            </a:extLst>
          </p:cNvPr>
          <p:cNvPicPr>
            <a:picLocks noChangeAspect="1"/>
          </p:cNvPicPr>
          <p:nvPr/>
        </p:nvPicPr>
        <p:blipFill>
          <a:blip r:embed="rId5"/>
          <a:stretch>
            <a:fillRect/>
          </a:stretch>
        </p:blipFill>
        <p:spPr>
          <a:xfrm>
            <a:off x="4437018" y="1500214"/>
            <a:ext cx="7412551" cy="4154013"/>
          </a:xfrm>
          <a:prstGeom prst="rect">
            <a:avLst/>
          </a:prstGeom>
        </p:spPr>
      </p:pic>
      <p:sp>
        <p:nvSpPr>
          <p:cNvPr id="11" name="Textfeld 10">
            <a:extLst>
              <a:ext uri="{FF2B5EF4-FFF2-40B4-BE49-F238E27FC236}">
                <a16:creationId xmlns:a16="http://schemas.microsoft.com/office/drawing/2014/main" id="{25A691DD-27F3-487F-B602-81FADEC271EC}"/>
              </a:ext>
            </a:extLst>
          </p:cNvPr>
          <p:cNvSpPr txBox="1"/>
          <p:nvPr/>
        </p:nvSpPr>
        <p:spPr>
          <a:xfrm>
            <a:off x="4437018" y="5872521"/>
            <a:ext cx="6274153" cy="184666"/>
          </a:xfrm>
          <a:prstGeom prst="rect">
            <a:avLst/>
          </a:prstGeom>
          <a:noFill/>
        </p:spPr>
        <p:txBody>
          <a:bodyPr wrap="none" lIns="0" tIns="0" rIns="0" bIns="0" rtlCol="0">
            <a:spAutoFit/>
          </a:bodyPr>
          <a:lstStyle/>
          <a:p>
            <a:r>
              <a:rPr lang="de-DE" sz="1200" dirty="0"/>
              <a:t>Quelle: </a:t>
            </a:r>
            <a:r>
              <a:rPr lang="de-DE" sz="1200" dirty="0" err="1"/>
              <a:t>Grohol</a:t>
            </a:r>
            <a:r>
              <a:rPr lang="de-DE" sz="1200" dirty="0"/>
              <a:t> &amp; </a:t>
            </a:r>
            <a:r>
              <a:rPr lang="de-DE" sz="1200" dirty="0" err="1"/>
              <a:t>Veeh</a:t>
            </a:r>
            <a:r>
              <a:rPr lang="de-DE" sz="1200" dirty="0"/>
              <a:t>, S</a:t>
            </a:r>
            <a:r>
              <a:rPr lang="en-US" sz="1200" dirty="0" err="1"/>
              <a:t>tudy</a:t>
            </a:r>
            <a:r>
              <a:rPr lang="en-US" sz="1200" dirty="0"/>
              <a:t> on the Critical Raw Materials for the EU </a:t>
            </a:r>
            <a:r>
              <a:rPr lang="de-DE" sz="1200" dirty="0"/>
              <a:t>2023 Final Report, 2023  </a:t>
            </a:r>
          </a:p>
        </p:txBody>
      </p:sp>
      <p:sp>
        <p:nvSpPr>
          <p:cNvPr id="9" name="Textplatzhalter 6">
            <a:extLst>
              <a:ext uri="{FF2B5EF4-FFF2-40B4-BE49-F238E27FC236}">
                <a16:creationId xmlns:a16="http://schemas.microsoft.com/office/drawing/2014/main" id="{18D40938-DDAA-4A59-ACBB-82E8E9B190E2}"/>
              </a:ext>
            </a:extLst>
          </p:cNvPr>
          <p:cNvSpPr txBox="1">
            <a:spLocks/>
          </p:cNvSpPr>
          <p:nvPr/>
        </p:nvSpPr>
        <p:spPr bwMode="gray">
          <a:xfrm>
            <a:off x="0" y="1573448"/>
            <a:ext cx="4314950" cy="4154013"/>
          </a:xfrm>
          <a:prstGeom prst="rect">
            <a:avLst/>
          </a:prstGeom>
          <a:gradFill flip="none" rotWithShape="1">
            <a:gsLst>
              <a:gs pos="0">
                <a:srgbClr val="92D050"/>
              </a:gs>
              <a:gs pos="46000">
                <a:srgbClr val="00B0F0"/>
              </a:gs>
              <a:gs pos="100000">
                <a:schemeClr val="tx1">
                  <a:alpha val="74000"/>
                </a:schemeClr>
              </a:gs>
            </a:gsLst>
            <a:path path="rect">
              <a:fillToRect l="100000" t="100000"/>
            </a:path>
            <a:tileRect r="-100000" b="-100000"/>
          </a:gradFill>
        </p:spPr>
        <p:txBody>
          <a:bodyPr wrap="square" lIns="288000" tIns="288000" rIns="486000" bIns="288000" numCol="1" spcCol="360000">
            <a:spAutoFit/>
          </a:bodyPr>
          <a:lstStyle>
            <a:defPPr>
              <a:defRPr lang="de-DE"/>
            </a:defPPr>
            <a:lvl1pPr indent="0">
              <a:lnSpc>
                <a:spcPts val="1960"/>
              </a:lnSpc>
              <a:spcBef>
                <a:spcPts val="0"/>
              </a:spcBef>
              <a:spcAft>
                <a:spcPts val="0"/>
              </a:spcAft>
              <a:buFont typeface="Arial" panose="020B0604020202020204" pitchFamily="34" charset="0"/>
              <a:buNone/>
              <a:defRPr sz="1600" b="0">
                <a:solidFill>
                  <a:schemeClr val="bg1"/>
                </a:solidFill>
                <a:latin typeface="+mj-lt"/>
              </a:defRPr>
            </a:lvl1pPr>
            <a:lvl2pPr marL="0" lvl="1" indent="0">
              <a:lnSpc>
                <a:spcPts val="1960"/>
              </a:lnSpc>
              <a:spcBef>
                <a:spcPts val="0"/>
              </a:spcBef>
              <a:spcAft>
                <a:spcPts val="0"/>
              </a:spcAft>
              <a:buFont typeface="Arial" panose="020B0604020202020204" pitchFamily="34" charset="0"/>
              <a:buNone/>
              <a:defRPr sz="2080" b="1">
                <a:solidFill>
                  <a:schemeClr val="bg1"/>
                </a:solidFill>
                <a:latin typeface="Frutiger LT Com 55 Roman" panose="020B0503030504020204" pitchFamily="34" charset="0"/>
              </a:defRPr>
            </a:lvl2pPr>
            <a:lvl3pPr marL="0" lvl="2" indent="0">
              <a:lnSpc>
                <a:spcPts val="1960"/>
              </a:lnSpc>
              <a:spcBef>
                <a:spcPts val="0"/>
              </a:spcBef>
              <a:buFont typeface="Arial" panose="020B0604020202020204" pitchFamily="34" charset="0"/>
              <a:buNone/>
              <a:defRPr sz="1400" b="0">
                <a:solidFill>
                  <a:schemeClr val="bg1"/>
                </a:solidFill>
              </a:defRPr>
            </a:lvl3pPr>
            <a:lvl4pPr marL="180000" indent="-180000">
              <a:lnSpc>
                <a:spcPts val="1960"/>
              </a:lnSpc>
              <a:spcBef>
                <a:spcPts val="0"/>
              </a:spcBef>
              <a:buClr>
                <a:schemeClr val="bg1"/>
              </a:buClr>
              <a:buFont typeface="Wingdings" panose="05000000000000000000" pitchFamily="2" charset="2"/>
              <a:buChar char="§"/>
              <a:defRPr sz="1400">
                <a:solidFill>
                  <a:schemeClr val="bg1"/>
                </a:solidFill>
              </a:defRPr>
            </a:lvl4pPr>
            <a:lvl5pPr marL="360000" indent="-180000">
              <a:lnSpc>
                <a:spcPts val="1960"/>
              </a:lnSpc>
              <a:spcBef>
                <a:spcPts val="0"/>
              </a:spcBef>
              <a:buClr>
                <a:schemeClr val="bg1"/>
              </a:buClr>
              <a:buFont typeface="Wingdings" panose="05000000000000000000" pitchFamily="2" charset="2"/>
              <a:buChar char="§"/>
              <a:defRPr sz="1400">
                <a:solidFill>
                  <a:schemeClr val="bg1"/>
                </a:solidFill>
              </a:defRPr>
            </a:lvl5pPr>
            <a:lvl6pPr marL="540000" indent="-180000">
              <a:lnSpc>
                <a:spcPts val="1960"/>
              </a:lnSpc>
              <a:spcBef>
                <a:spcPts val="0"/>
              </a:spcBef>
              <a:buClr>
                <a:schemeClr val="bg1"/>
              </a:buClr>
              <a:buFont typeface="Wingdings" panose="05000000000000000000" pitchFamily="2" charset="2"/>
              <a:buChar char="§"/>
              <a:defRPr sz="1400">
                <a:solidFill>
                  <a:schemeClr val="bg1"/>
                </a:solidFill>
              </a:defRPr>
            </a:lvl6pPr>
            <a:lvl7pPr marL="216000" indent="-216000">
              <a:lnSpc>
                <a:spcPts val="1960"/>
              </a:lnSpc>
              <a:spcBef>
                <a:spcPts val="0"/>
              </a:spcBef>
              <a:buClr>
                <a:schemeClr val="bg1"/>
              </a:buClr>
              <a:buFont typeface="+mj-lt"/>
              <a:buAutoNum type="arabicPeriod"/>
              <a:defRPr sz="1400">
                <a:solidFill>
                  <a:schemeClr val="bg1"/>
                </a:solidFill>
              </a:defRPr>
            </a:lvl7pPr>
            <a:lvl8pPr marL="432000" indent="-216000">
              <a:lnSpc>
                <a:spcPts val="1960"/>
              </a:lnSpc>
              <a:spcBef>
                <a:spcPts val="0"/>
              </a:spcBef>
              <a:buClr>
                <a:schemeClr val="bg1"/>
              </a:buClr>
              <a:buFont typeface="+mj-lt"/>
              <a:buAutoNum type="arabicPeriod"/>
              <a:defRPr sz="1400">
                <a:solidFill>
                  <a:schemeClr val="bg1"/>
                </a:solidFill>
              </a:defRPr>
            </a:lvl8pPr>
            <a:lvl9pPr marL="648000" indent="-216000">
              <a:lnSpc>
                <a:spcPts val="1960"/>
              </a:lnSpc>
              <a:spcBef>
                <a:spcPts val="0"/>
              </a:spcBef>
              <a:buClr>
                <a:schemeClr val="bg1"/>
              </a:buClr>
              <a:buFont typeface="+mj-lt"/>
              <a:buAutoNum type="arabicPeriod"/>
              <a:defRPr sz="1400">
                <a:solidFill>
                  <a:schemeClr val="bg1"/>
                </a:solidFill>
              </a:defRPr>
            </a:lvl9pPr>
          </a:lstStyle>
          <a:p>
            <a:r>
              <a:rPr lang="de-DE" dirty="0"/>
              <a:t>Warum brauchen wir </a:t>
            </a:r>
            <a:r>
              <a:rPr lang="de-DE" dirty="0" err="1"/>
              <a:t>FutuRaM</a:t>
            </a:r>
            <a:r>
              <a:rPr lang="de-DE" dirty="0"/>
              <a:t>?</a:t>
            </a:r>
          </a:p>
          <a:p>
            <a:pPr lvl="1"/>
            <a:r>
              <a:rPr lang="de-DE" dirty="0"/>
              <a:t>—</a:t>
            </a:r>
          </a:p>
          <a:p>
            <a:pPr lvl="2"/>
            <a:r>
              <a:rPr lang="de-DE" dirty="0"/>
              <a:t>Belastbare Informationen zu Sekundärrohstoffen und insbesondere kritischen Rohstoffen in der EU im Übergang zu der Dekarbonisierung unserer Wirtschaft sowie zu einer Kreislaufwirtschaft #CRM Act</a:t>
            </a:r>
          </a:p>
          <a:p>
            <a:pPr lvl="2"/>
            <a:endParaRPr lang="de-DE" dirty="0"/>
          </a:p>
          <a:p>
            <a:pPr lvl="2"/>
            <a:r>
              <a:rPr lang="de-DE" dirty="0"/>
              <a:t>EU-Autonomie bei der Beschaffung von Rohstoffen</a:t>
            </a:r>
          </a:p>
          <a:p>
            <a:pPr lvl="2"/>
            <a:endParaRPr lang="de-DE" dirty="0"/>
          </a:p>
          <a:p>
            <a:pPr lvl="2"/>
            <a:r>
              <a:rPr lang="de-DE" dirty="0"/>
              <a:t>Konzeptioneller Ansatz und Anleitung zur Bewertung der Verwertbarkeit von Sekundärrohstoffen</a:t>
            </a:r>
          </a:p>
        </p:txBody>
      </p:sp>
    </p:spTree>
    <p:extLst>
      <p:ext uri="{BB962C8B-B14F-4D97-AF65-F5344CB8AC3E}">
        <p14:creationId xmlns:p14="http://schemas.microsoft.com/office/powerpoint/2010/main" val="2098478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30</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13" name="Titel 6">
            <a:extLst>
              <a:ext uri="{FF2B5EF4-FFF2-40B4-BE49-F238E27FC236}">
                <a16:creationId xmlns:a16="http://schemas.microsoft.com/office/drawing/2014/main" id="{445D31F6-816E-46C0-950A-5C4D372BE608}"/>
              </a:ext>
            </a:extLst>
          </p:cNvPr>
          <p:cNvSpPr>
            <a:spLocks noGrp="1"/>
          </p:cNvSpPr>
          <p:nvPr>
            <p:ph type="title"/>
          </p:nvPr>
        </p:nvSpPr>
        <p:spPr bwMode="gray">
          <a:xfrm>
            <a:off x="479425" y="395588"/>
            <a:ext cx="11233150" cy="382733"/>
          </a:xfrm>
        </p:spPr>
        <p:txBody>
          <a:bodyPr vert="horz"/>
          <a:lstStyle/>
          <a:p>
            <a:pPr lvl="0"/>
            <a:r>
              <a:rPr lang="de-DE" dirty="0"/>
              <a:t>Flowchart – Material Flow Analysis (MFA)</a:t>
            </a:r>
          </a:p>
        </p:txBody>
      </p:sp>
      <p:pic>
        <p:nvPicPr>
          <p:cNvPr id="15" name="Grafik 14">
            <a:extLst>
              <a:ext uri="{FF2B5EF4-FFF2-40B4-BE49-F238E27FC236}">
                <a16:creationId xmlns:a16="http://schemas.microsoft.com/office/drawing/2014/main" id="{AE82A091-C51F-45E3-B57F-88C08AC1B1B7}"/>
              </a:ext>
            </a:extLst>
          </p:cNvPr>
          <p:cNvPicPr>
            <a:picLocks noChangeAspect="1"/>
          </p:cNvPicPr>
          <p:nvPr/>
        </p:nvPicPr>
        <p:blipFill rotWithShape="1">
          <a:blip r:embed="rId4"/>
          <a:srcRect l="7260" t="7834" b="5405"/>
          <a:stretch/>
        </p:blipFill>
        <p:spPr>
          <a:xfrm>
            <a:off x="1467293" y="1157216"/>
            <a:ext cx="8481464" cy="4330623"/>
          </a:xfrm>
          <a:prstGeom prst="rect">
            <a:avLst/>
          </a:prstGeom>
        </p:spPr>
      </p:pic>
      <p:sp>
        <p:nvSpPr>
          <p:cNvPr id="16" name="Rechteck: abgerundete Ecken 15">
            <a:extLst>
              <a:ext uri="{FF2B5EF4-FFF2-40B4-BE49-F238E27FC236}">
                <a16:creationId xmlns:a16="http://schemas.microsoft.com/office/drawing/2014/main" id="{6B684C35-04F4-46AE-A870-3EF6227252CB}"/>
              </a:ext>
            </a:extLst>
          </p:cNvPr>
          <p:cNvSpPr/>
          <p:nvPr/>
        </p:nvSpPr>
        <p:spPr>
          <a:xfrm>
            <a:off x="1743740" y="1860698"/>
            <a:ext cx="786809" cy="340241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7" name="Rechteck: abgerundete Ecken 16">
            <a:extLst>
              <a:ext uri="{FF2B5EF4-FFF2-40B4-BE49-F238E27FC236}">
                <a16:creationId xmlns:a16="http://schemas.microsoft.com/office/drawing/2014/main" id="{8D68CF70-9DCD-44C1-97A5-1E848A6DFB79}"/>
              </a:ext>
            </a:extLst>
          </p:cNvPr>
          <p:cNvSpPr/>
          <p:nvPr/>
        </p:nvSpPr>
        <p:spPr>
          <a:xfrm>
            <a:off x="2686492" y="1860698"/>
            <a:ext cx="786809" cy="3402418"/>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8" name="Rechteck: abgerundete Ecken 17">
            <a:extLst>
              <a:ext uri="{FF2B5EF4-FFF2-40B4-BE49-F238E27FC236}">
                <a16:creationId xmlns:a16="http://schemas.microsoft.com/office/drawing/2014/main" id="{7A5E9FA2-A2B3-4DB5-BE5C-3C772CB6D3A2}"/>
              </a:ext>
            </a:extLst>
          </p:cNvPr>
          <p:cNvSpPr/>
          <p:nvPr/>
        </p:nvSpPr>
        <p:spPr>
          <a:xfrm>
            <a:off x="3643418" y="1860698"/>
            <a:ext cx="786809" cy="3402418"/>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9" name="Rechteck: abgerundete Ecken 18">
            <a:extLst>
              <a:ext uri="{FF2B5EF4-FFF2-40B4-BE49-F238E27FC236}">
                <a16:creationId xmlns:a16="http://schemas.microsoft.com/office/drawing/2014/main" id="{DFAAC43E-16AD-4168-B0EB-3FD51AE6D9E1}"/>
              </a:ext>
            </a:extLst>
          </p:cNvPr>
          <p:cNvSpPr/>
          <p:nvPr/>
        </p:nvSpPr>
        <p:spPr>
          <a:xfrm>
            <a:off x="4550734" y="1885505"/>
            <a:ext cx="786809" cy="3402418"/>
          </a:xfrm>
          <a:prstGeom prst="round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20" name="Rechteck: abgerundete Ecken 19">
            <a:extLst>
              <a:ext uri="{FF2B5EF4-FFF2-40B4-BE49-F238E27FC236}">
                <a16:creationId xmlns:a16="http://schemas.microsoft.com/office/drawing/2014/main" id="{C1A82251-0DBB-4313-AFEA-69DDD61CCBEE}"/>
              </a:ext>
            </a:extLst>
          </p:cNvPr>
          <p:cNvSpPr/>
          <p:nvPr/>
        </p:nvSpPr>
        <p:spPr>
          <a:xfrm>
            <a:off x="5479314" y="1878412"/>
            <a:ext cx="3622156" cy="3402418"/>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21" name="Textfeld 20">
            <a:extLst>
              <a:ext uri="{FF2B5EF4-FFF2-40B4-BE49-F238E27FC236}">
                <a16:creationId xmlns:a16="http://schemas.microsoft.com/office/drawing/2014/main" id="{960045B7-2834-45D5-99B1-A41AE8761AFA}"/>
              </a:ext>
            </a:extLst>
          </p:cNvPr>
          <p:cNvSpPr txBox="1"/>
          <p:nvPr/>
        </p:nvSpPr>
        <p:spPr>
          <a:xfrm>
            <a:off x="1681089" y="1508432"/>
            <a:ext cx="931345" cy="237886"/>
          </a:xfrm>
          <a:prstGeom prst="rect">
            <a:avLst/>
          </a:prstGeom>
          <a:noFill/>
        </p:spPr>
        <p:txBody>
          <a:bodyPr wrap="none" lIns="0" tIns="0" rIns="0" bIns="0" rtlCol="0">
            <a:spAutoFit/>
          </a:bodyPr>
          <a:lstStyle/>
          <a:p>
            <a:pPr algn="l">
              <a:lnSpc>
                <a:spcPts val="1960"/>
              </a:lnSpc>
              <a:buClr>
                <a:schemeClr val="accent1"/>
              </a:buClr>
            </a:pPr>
            <a:r>
              <a:rPr lang="de-DE" sz="1400" b="1" dirty="0"/>
              <a:t>Produktion</a:t>
            </a:r>
            <a:endParaRPr lang="en-US" sz="1400" b="1" dirty="0"/>
          </a:p>
        </p:txBody>
      </p:sp>
      <p:sp>
        <p:nvSpPr>
          <p:cNvPr id="22" name="Textfeld 21">
            <a:extLst>
              <a:ext uri="{FF2B5EF4-FFF2-40B4-BE49-F238E27FC236}">
                <a16:creationId xmlns:a16="http://schemas.microsoft.com/office/drawing/2014/main" id="{99EBEB4C-397C-4C91-93FD-E6BED37FD0DD}"/>
              </a:ext>
            </a:extLst>
          </p:cNvPr>
          <p:cNvSpPr txBox="1"/>
          <p:nvPr/>
        </p:nvSpPr>
        <p:spPr>
          <a:xfrm>
            <a:off x="3643418" y="1508432"/>
            <a:ext cx="896079" cy="237886"/>
          </a:xfrm>
          <a:prstGeom prst="rect">
            <a:avLst/>
          </a:prstGeom>
          <a:noFill/>
        </p:spPr>
        <p:txBody>
          <a:bodyPr wrap="none" lIns="0" tIns="0" rIns="0" bIns="0" rtlCol="0">
            <a:spAutoFit/>
          </a:bodyPr>
          <a:lstStyle/>
          <a:p>
            <a:pPr algn="l">
              <a:lnSpc>
                <a:spcPts val="1960"/>
              </a:lnSpc>
              <a:buClr>
                <a:schemeClr val="accent1"/>
              </a:buClr>
            </a:pPr>
            <a:r>
              <a:rPr lang="de-DE" sz="1400" b="1" dirty="0"/>
              <a:t>Sammlung</a:t>
            </a:r>
            <a:endParaRPr lang="en-US" sz="1400" b="1" dirty="0"/>
          </a:p>
        </p:txBody>
      </p:sp>
      <p:sp>
        <p:nvSpPr>
          <p:cNvPr id="23" name="Textfeld 22">
            <a:extLst>
              <a:ext uri="{FF2B5EF4-FFF2-40B4-BE49-F238E27FC236}">
                <a16:creationId xmlns:a16="http://schemas.microsoft.com/office/drawing/2014/main" id="{F2D9F6DC-1C08-4520-9D74-23EC61D6EBA2}"/>
              </a:ext>
            </a:extLst>
          </p:cNvPr>
          <p:cNvSpPr txBox="1"/>
          <p:nvPr/>
        </p:nvSpPr>
        <p:spPr>
          <a:xfrm>
            <a:off x="4375074" y="5374266"/>
            <a:ext cx="1138132" cy="494366"/>
          </a:xfrm>
          <a:prstGeom prst="rect">
            <a:avLst/>
          </a:prstGeom>
          <a:noFill/>
        </p:spPr>
        <p:txBody>
          <a:bodyPr wrap="none" lIns="0" tIns="0" rIns="0" bIns="0" rtlCol="0">
            <a:spAutoFit/>
          </a:bodyPr>
          <a:lstStyle/>
          <a:p>
            <a:pPr algn="ctr">
              <a:lnSpc>
                <a:spcPts val="1960"/>
              </a:lnSpc>
              <a:buClr>
                <a:schemeClr val="accent1"/>
              </a:buClr>
            </a:pPr>
            <a:r>
              <a:rPr lang="de-DE" sz="1400" b="1" dirty="0"/>
              <a:t>„Second Life“</a:t>
            </a:r>
          </a:p>
          <a:p>
            <a:pPr algn="ctr">
              <a:lnSpc>
                <a:spcPts val="1960"/>
              </a:lnSpc>
              <a:buClr>
                <a:schemeClr val="accent1"/>
              </a:buClr>
            </a:pPr>
            <a:r>
              <a:rPr lang="de-DE" sz="1400" b="1" dirty="0"/>
              <a:t>Betrachtung</a:t>
            </a:r>
            <a:endParaRPr lang="en-US" sz="1400" b="1" dirty="0"/>
          </a:p>
        </p:txBody>
      </p:sp>
      <p:sp>
        <p:nvSpPr>
          <p:cNvPr id="24" name="Textfeld 23">
            <a:extLst>
              <a:ext uri="{FF2B5EF4-FFF2-40B4-BE49-F238E27FC236}">
                <a16:creationId xmlns:a16="http://schemas.microsoft.com/office/drawing/2014/main" id="{050FDB93-2FD9-4E0A-9B79-193255136C92}"/>
              </a:ext>
            </a:extLst>
          </p:cNvPr>
          <p:cNvSpPr txBox="1"/>
          <p:nvPr/>
        </p:nvSpPr>
        <p:spPr>
          <a:xfrm>
            <a:off x="6796087" y="1531788"/>
            <a:ext cx="785471" cy="237886"/>
          </a:xfrm>
          <a:prstGeom prst="rect">
            <a:avLst/>
          </a:prstGeom>
          <a:noFill/>
        </p:spPr>
        <p:txBody>
          <a:bodyPr wrap="none" lIns="0" tIns="0" rIns="0" bIns="0" rtlCol="0">
            <a:spAutoFit/>
          </a:bodyPr>
          <a:lstStyle/>
          <a:p>
            <a:pPr algn="l">
              <a:lnSpc>
                <a:spcPts val="1960"/>
              </a:lnSpc>
              <a:buClr>
                <a:schemeClr val="accent1"/>
              </a:buClr>
            </a:pPr>
            <a:r>
              <a:rPr lang="de-DE" sz="1400" b="1" dirty="0"/>
              <a:t>Recycling</a:t>
            </a:r>
            <a:endParaRPr lang="en-US" sz="1400" b="1" dirty="0"/>
          </a:p>
        </p:txBody>
      </p:sp>
      <p:sp>
        <p:nvSpPr>
          <p:cNvPr id="25" name="Rechteck: abgerundete Ecken 24">
            <a:extLst>
              <a:ext uri="{FF2B5EF4-FFF2-40B4-BE49-F238E27FC236}">
                <a16:creationId xmlns:a16="http://schemas.microsoft.com/office/drawing/2014/main" id="{C04976D7-9802-4CC8-9DF9-B44AA3E5E436}"/>
              </a:ext>
            </a:extLst>
          </p:cNvPr>
          <p:cNvSpPr/>
          <p:nvPr/>
        </p:nvSpPr>
        <p:spPr>
          <a:xfrm>
            <a:off x="9204719" y="1860698"/>
            <a:ext cx="786809" cy="340241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26" name="Textfeld 25">
            <a:extLst>
              <a:ext uri="{FF2B5EF4-FFF2-40B4-BE49-F238E27FC236}">
                <a16:creationId xmlns:a16="http://schemas.microsoft.com/office/drawing/2014/main" id="{2C632F0E-14B1-4692-A84C-F2DCB19D90CC}"/>
              </a:ext>
            </a:extLst>
          </p:cNvPr>
          <p:cNvSpPr txBox="1"/>
          <p:nvPr/>
        </p:nvSpPr>
        <p:spPr>
          <a:xfrm>
            <a:off x="2188626" y="5377496"/>
            <a:ext cx="1782539" cy="1007327"/>
          </a:xfrm>
          <a:prstGeom prst="rect">
            <a:avLst/>
          </a:prstGeom>
          <a:noFill/>
        </p:spPr>
        <p:txBody>
          <a:bodyPr wrap="none" lIns="0" tIns="0" rIns="0" bIns="0" rtlCol="0">
            <a:spAutoFit/>
          </a:bodyPr>
          <a:lstStyle/>
          <a:p>
            <a:pPr algn="ctr">
              <a:lnSpc>
                <a:spcPts val="1960"/>
              </a:lnSpc>
              <a:buClr>
                <a:schemeClr val="accent1"/>
              </a:buClr>
            </a:pPr>
            <a:r>
              <a:rPr lang="de-DE" sz="1400" b="1" dirty="0" err="1"/>
              <a:t>Placed</a:t>
            </a:r>
            <a:r>
              <a:rPr lang="de-DE" sz="1400" b="1" dirty="0"/>
              <a:t> on </a:t>
            </a:r>
            <a:r>
              <a:rPr lang="de-DE" sz="1400" b="1" dirty="0" err="1"/>
              <a:t>the</a:t>
            </a:r>
            <a:r>
              <a:rPr lang="de-DE" sz="1400" b="1" dirty="0"/>
              <a:t> </a:t>
            </a:r>
            <a:r>
              <a:rPr lang="de-DE" sz="1400" b="1" dirty="0" err="1"/>
              <a:t>market</a:t>
            </a:r>
            <a:br>
              <a:rPr lang="de-DE" sz="1400" b="1" dirty="0"/>
            </a:br>
            <a:r>
              <a:rPr lang="de-DE" sz="1400" b="1" dirty="0"/>
              <a:t>Nutzungsphase</a:t>
            </a:r>
          </a:p>
          <a:p>
            <a:pPr algn="ctr">
              <a:lnSpc>
                <a:spcPts val="1960"/>
              </a:lnSpc>
              <a:buClr>
                <a:schemeClr val="accent1"/>
              </a:buClr>
            </a:pPr>
            <a:r>
              <a:rPr lang="de-DE" sz="1400" b="1" dirty="0"/>
              <a:t>Abfallentstehung</a:t>
            </a:r>
            <a:br>
              <a:rPr lang="de-DE" sz="1400" b="1" dirty="0"/>
            </a:br>
            <a:endParaRPr lang="en-US" sz="1400" b="1" dirty="0"/>
          </a:p>
        </p:txBody>
      </p:sp>
      <p:sp>
        <p:nvSpPr>
          <p:cNvPr id="27" name="Textfeld 26">
            <a:extLst>
              <a:ext uri="{FF2B5EF4-FFF2-40B4-BE49-F238E27FC236}">
                <a16:creationId xmlns:a16="http://schemas.microsoft.com/office/drawing/2014/main" id="{8188A26D-9EC8-4E9E-BB0B-EC0608B4B74A}"/>
              </a:ext>
            </a:extLst>
          </p:cNvPr>
          <p:cNvSpPr txBox="1"/>
          <p:nvPr/>
        </p:nvSpPr>
        <p:spPr>
          <a:xfrm>
            <a:off x="9110810" y="5428473"/>
            <a:ext cx="974626" cy="237886"/>
          </a:xfrm>
          <a:prstGeom prst="rect">
            <a:avLst/>
          </a:prstGeom>
          <a:noFill/>
        </p:spPr>
        <p:txBody>
          <a:bodyPr wrap="none" lIns="0" tIns="0" rIns="0" bIns="0" rtlCol="0">
            <a:spAutoFit/>
          </a:bodyPr>
          <a:lstStyle/>
          <a:p>
            <a:pPr algn="l">
              <a:lnSpc>
                <a:spcPts val="1960"/>
              </a:lnSpc>
              <a:buClr>
                <a:schemeClr val="accent1"/>
              </a:buClr>
            </a:pPr>
            <a:r>
              <a:rPr lang="de-DE" sz="1400" b="1" dirty="0"/>
              <a:t>Entsorgung</a:t>
            </a:r>
            <a:endParaRPr lang="en-US" sz="1400" b="1" dirty="0"/>
          </a:p>
        </p:txBody>
      </p:sp>
      <p:sp>
        <p:nvSpPr>
          <p:cNvPr id="28" name="Textplatzhalter 14">
            <a:extLst>
              <a:ext uri="{FF2B5EF4-FFF2-40B4-BE49-F238E27FC236}">
                <a16:creationId xmlns:a16="http://schemas.microsoft.com/office/drawing/2014/main" id="{D9BDFBC0-8C32-4556-AF4E-3F888B57F1D9}"/>
              </a:ext>
            </a:extLst>
          </p:cNvPr>
          <p:cNvSpPr txBox="1">
            <a:spLocks/>
          </p:cNvSpPr>
          <p:nvPr/>
        </p:nvSpPr>
        <p:spPr bwMode="gray">
          <a:xfrm>
            <a:off x="479425" y="778321"/>
            <a:ext cx="11233150" cy="319318"/>
          </a:xfrm>
          <a:prstGeom prst="rect">
            <a:avLst/>
          </a:prstGeom>
        </p:spPr>
        <p:txBody>
          <a:bodyPr numCol="1"/>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Darstellung der Ströme, Bestände und des gesamten integrierten Modells</a:t>
            </a:r>
            <a:endParaRPr lang="en-US" dirty="0"/>
          </a:p>
        </p:txBody>
      </p:sp>
    </p:spTree>
    <p:extLst>
      <p:ext uri="{BB962C8B-B14F-4D97-AF65-F5344CB8AC3E}">
        <p14:creationId xmlns:p14="http://schemas.microsoft.com/office/powerpoint/2010/main" val="3899210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31</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itel 6">
            <a:extLst>
              <a:ext uri="{FF2B5EF4-FFF2-40B4-BE49-F238E27FC236}">
                <a16:creationId xmlns:a16="http://schemas.microsoft.com/office/drawing/2014/main" id="{9257F607-B5A4-4F12-8112-5A58A793638F}"/>
              </a:ext>
            </a:extLst>
          </p:cNvPr>
          <p:cNvSpPr>
            <a:spLocks noGrp="1"/>
          </p:cNvSpPr>
          <p:nvPr>
            <p:ph type="title"/>
          </p:nvPr>
        </p:nvSpPr>
        <p:spPr bwMode="gray">
          <a:xfrm>
            <a:off x="479425" y="395588"/>
            <a:ext cx="11233150" cy="382733"/>
          </a:xfrm>
        </p:spPr>
        <p:txBody>
          <a:bodyPr vert="horz"/>
          <a:lstStyle/>
          <a:p>
            <a:pPr lvl="0"/>
            <a:r>
              <a:rPr lang="de-DE" dirty="0"/>
              <a:t>Online Plattform / Datenbank</a:t>
            </a:r>
          </a:p>
        </p:txBody>
      </p:sp>
      <p:sp>
        <p:nvSpPr>
          <p:cNvPr id="8" name="Textplatzhalter 14">
            <a:extLst>
              <a:ext uri="{FF2B5EF4-FFF2-40B4-BE49-F238E27FC236}">
                <a16:creationId xmlns:a16="http://schemas.microsoft.com/office/drawing/2014/main" id="{F5935878-595D-485D-8870-925AF2D0E340}"/>
              </a:ext>
            </a:extLst>
          </p:cNvPr>
          <p:cNvSpPr txBox="1">
            <a:spLocks/>
          </p:cNvSpPr>
          <p:nvPr/>
        </p:nvSpPr>
        <p:spPr bwMode="gray">
          <a:xfrm>
            <a:off x="479425" y="778321"/>
            <a:ext cx="11233150" cy="318933"/>
          </a:xfrm>
          <a:prstGeom prst="rect">
            <a:avLst/>
          </a:prstGeom>
        </p:spPr>
        <p:txBody>
          <a:bodyPr numCol="1"/>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Informationen über Sekundärrohstoffe</a:t>
            </a:r>
            <a:endParaRPr lang="de-DE" dirty="0"/>
          </a:p>
        </p:txBody>
      </p:sp>
      <p:pic>
        <p:nvPicPr>
          <p:cNvPr id="9" name="Grafik 8">
            <a:extLst>
              <a:ext uri="{FF2B5EF4-FFF2-40B4-BE49-F238E27FC236}">
                <a16:creationId xmlns:a16="http://schemas.microsoft.com/office/drawing/2014/main" id="{85FC1A3F-2FC3-4F26-8BF6-7F0A85E4A8AC}"/>
              </a:ext>
            </a:extLst>
          </p:cNvPr>
          <p:cNvPicPr>
            <a:picLocks noChangeAspect="1"/>
          </p:cNvPicPr>
          <p:nvPr/>
        </p:nvPicPr>
        <p:blipFill>
          <a:blip r:embed="rId4"/>
          <a:stretch>
            <a:fillRect/>
          </a:stretch>
        </p:blipFill>
        <p:spPr>
          <a:xfrm>
            <a:off x="557484" y="1787833"/>
            <a:ext cx="5064426" cy="2937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feld 10">
            <a:extLst>
              <a:ext uri="{FF2B5EF4-FFF2-40B4-BE49-F238E27FC236}">
                <a16:creationId xmlns:a16="http://schemas.microsoft.com/office/drawing/2014/main" id="{511A07A8-2703-4982-9BC5-F6AC5EA0E708}"/>
              </a:ext>
            </a:extLst>
          </p:cNvPr>
          <p:cNvSpPr txBox="1"/>
          <p:nvPr/>
        </p:nvSpPr>
        <p:spPr>
          <a:xfrm>
            <a:off x="479425" y="1476798"/>
            <a:ext cx="5220544" cy="238399"/>
          </a:xfrm>
          <a:prstGeom prst="rect">
            <a:avLst/>
          </a:prstGeom>
          <a:noFill/>
        </p:spPr>
        <p:txBody>
          <a:bodyPr wrap="square" lIns="0" tIns="0" rIns="0" bIns="0" rtlCol="0">
            <a:spAutoFit/>
          </a:bodyPr>
          <a:lstStyle/>
          <a:p>
            <a:pPr>
              <a:lnSpc>
                <a:spcPts val="1960"/>
              </a:lnSpc>
              <a:buClr>
                <a:schemeClr val="accent1"/>
              </a:buClr>
            </a:pPr>
            <a:r>
              <a:rPr lang="de-DE" sz="1400" b="1" dirty="0"/>
              <a:t>Vorgängerprojekt </a:t>
            </a:r>
            <a:r>
              <a:rPr lang="de-DE" sz="1400" b="1" dirty="0" err="1"/>
              <a:t>ProSuM</a:t>
            </a:r>
            <a:r>
              <a:rPr lang="de-DE" sz="1400" dirty="0"/>
              <a:t>: </a:t>
            </a:r>
            <a:r>
              <a:rPr lang="de-DE" sz="1400" i="1" dirty="0"/>
              <a:t>http://www.urbanmineplatform.eu</a:t>
            </a:r>
          </a:p>
        </p:txBody>
      </p:sp>
      <p:pic>
        <p:nvPicPr>
          <p:cNvPr id="12" name="Grafik 11">
            <a:extLst>
              <a:ext uri="{FF2B5EF4-FFF2-40B4-BE49-F238E27FC236}">
                <a16:creationId xmlns:a16="http://schemas.microsoft.com/office/drawing/2014/main" id="{57C85895-5387-4F4D-AF4B-1EB4AC797AA7}"/>
              </a:ext>
            </a:extLst>
          </p:cNvPr>
          <p:cNvPicPr>
            <a:picLocks noChangeAspect="1"/>
          </p:cNvPicPr>
          <p:nvPr/>
        </p:nvPicPr>
        <p:blipFill rotWithShape="1">
          <a:blip r:embed="rId5"/>
          <a:srcRect l="1486" t="2831"/>
          <a:stretch/>
        </p:blipFill>
        <p:spPr>
          <a:xfrm>
            <a:off x="6290987" y="1699112"/>
            <a:ext cx="5220545" cy="2772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feld 12">
            <a:extLst>
              <a:ext uri="{FF2B5EF4-FFF2-40B4-BE49-F238E27FC236}">
                <a16:creationId xmlns:a16="http://schemas.microsoft.com/office/drawing/2014/main" id="{352C1147-8D83-443A-B085-34A279B01F2C}"/>
              </a:ext>
            </a:extLst>
          </p:cNvPr>
          <p:cNvSpPr txBox="1"/>
          <p:nvPr/>
        </p:nvSpPr>
        <p:spPr>
          <a:xfrm>
            <a:off x="5971521" y="1467383"/>
            <a:ext cx="6018421" cy="215444"/>
          </a:xfrm>
          <a:prstGeom prst="rect">
            <a:avLst/>
          </a:prstGeom>
          <a:solidFill>
            <a:schemeClr val="bg1"/>
          </a:solidFill>
        </p:spPr>
        <p:txBody>
          <a:bodyPr wrap="square" lIns="0" tIns="0" rIns="0" bIns="0" rtlCol="0">
            <a:spAutoFit/>
          </a:bodyPr>
          <a:lstStyle/>
          <a:p>
            <a:r>
              <a:rPr lang="de-DE" sz="1400" b="1" dirty="0"/>
              <a:t>Raw Materials Information System (RMIS)</a:t>
            </a:r>
            <a:r>
              <a:rPr lang="de-DE" sz="1400" dirty="0"/>
              <a:t>: </a:t>
            </a:r>
            <a:r>
              <a:rPr lang="de-DE" sz="1400" i="1" dirty="0"/>
              <a:t>https://rmis.jrc.ec.europa.eu/  </a:t>
            </a:r>
            <a:endParaRPr lang="de-DE" sz="1400" i="1" dirty="0">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963998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36" name="Rectangle: Rounded Corners 43">
            <a:extLst>
              <a:ext uri="{FF2B5EF4-FFF2-40B4-BE49-F238E27FC236}">
                <a16:creationId xmlns:a16="http://schemas.microsoft.com/office/drawing/2014/main" id="{C90EFEA7-2681-40A1-B475-B743E0E18B16}"/>
              </a:ext>
            </a:extLst>
          </p:cNvPr>
          <p:cNvSpPr/>
          <p:nvPr/>
        </p:nvSpPr>
        <p:spPr>
          <a:xfrm>
            <a:off x="7079165" y="187471"/>
            <a:ext cx="4832194" cy="39040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4</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8" name="Rechteck 7">
            <a:extLst>
              <a:ext uri="{FF2B5EF4-FFF2-40B4-BE49-F238E27FC236}">
                <a16:creationId xmlns:a16="http://schemas.microsoft.com/office/drawing/2014/main" id="{52DBAA0B-1DFE-4A1E-9E06-2A0B16DB62E2}"/>
              </a:ext>
            </a:extLst>
          </p:cNvPr>
          <p:cNvSpPr/>
          <p:nvPr/>
        </p:nvSpPr>
        <p:spPr>
          <a:xfrm>
            <a:off x="218661" y="874643"/>
            <a:ext cx="1649896" cy="57647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de-DE" sz="1400" dirty="0">
              <a:solidFill>
                <a:schemeClr val="tx1"/>
              </a:solidFill>
            </a:endParaRPr>
          </a:p>
        </p:txBody>
      </p:sp>
      <p:pic>
        <p:nvPicPr>
          <p:cNvPr id="9" name="Picture 4" descr="Logo&#10;&#10;Description automatically generated">
            <a:extLst>
              <a:ext uri="{FF2B5EF4-FFF2-40B4-BE49-F238E27FC236}">
                <a16:creationId xmlns:a16="http://schemas.microsoft.com/office/drawing/2014/main" id="{E86AED9E-004C-47FD-8C55-4CC9C96514A2}"/>
              </a:ext>
            </a:extLst>
          </p:cNvPr>
          <p:cNvPicPr>
            <a:picLocks noChangeAspect="1"/>
          </p:cNvPicPr>
          <p:nvPr/>
        </p:nvPicPr>
        <p:blipFill>
          <a:blip r:embed="rId4"/>
          <a:stretch>
            <a:fillRect/>
          </a:stretch>
        </p:blipFill>
        <p:spPr>
          <a:xfrm>
            <a:off x="2268477" y="385557"/>
            <a:ext cx="1479396" cy="496230"/>
          </a:xfrm>
          <a:prstGeom prst="rect">
            <a:avLst/>
          </a:prstGeom>
        </p:spPr>
      </p:pic>
      <p:pic>
        <p:nvPicPr>
          <p:cNvPr id="10" name="Picture 5">
            <a:extLst>
              <a:ext uri="{FF2B5EF4-FFF2-40B4-BE49-F238E27FC236}">
                <a16:creationId xmlns:a16="http://schemas.microsoft.com/office/drawing/2014/main" id="{F537347E-8785-4710-833B-79869B208168}"/>
              </a:ext>
            </a:extLst>
          </p:cNvPr>
          <p:cNvPicPr>
            <a:picLocks noChangeAspect="1"/>
          </p:cNvPicPr>
          <p:nvPr/>
        </p:nvPicPr>
        <p:blipFill>
          <a:blip r:embed="rId5"/>
          <a:stretch>
            <a:fillRect/>
          </a:stretch>
        </p:blipFill>
        <p:spPr>
          <a:xfrm>
            <a:off x="6564074" y="5099752"/>
            <a:ext cx="1182030" cy="549132"/>
          </a:xfrm>
          <a:prstGeom prst="rect">
            <a:avLst/>
          </a:prstGeom>
        </p:spPr>
      </p:pic>
      <p:pic>
        <p:nvPicPr>
          <p:cNvPr id="11" name="Picture 6" descr="Logo, company name&#10;&#10;Description automatically generated">
            <a:extLst>
              <a:ext uri="{FF2B5EF4-FFF2-40B4-BE49-F238E27FC236}">
                <a16:creationId xmlns:a16="http://schemas.microsoft.com/office/drawing/2014/main" id="{FBC4A550-A3E6-4E46-806C-610CA5FA0F0F}"/>
              </a:ext>
            </a:extLst>
          </p:cNvPr>
          <p:cNvPicPr>
            <a:picLocks noChangeAspect="1"/>
          </p:cNvPicPr>
          <p:nvPr/>
        </p:nvPicPr>
        <p:blipFill>
          <a:blip r:embed="rId6"/>
          <a:stretch>
            <a:fillRect/>
          </a:stretch>
        </p:blipFill>
        <p:spPr>
          <a:xfrm>
            <a:off x="1269465" y="4817615"/>
            <a:ext cx="1395761" cy="431882"/>
          </a:xfrm>
          <a:prstGeom prst="rect">
            <a:avLst/>
          </a:prstGeom>
        </p:spPr>
      </p:pic>
      <p:pic>
        <p:nvPicPr>
          <p:cNvPr id="12" name="Picture 7" descr="Text&#10;&#10;Description automatically generated">
            <a:extLst>
              <a:ext uri="{FF2B5EF4-FFF2-40B4-BE49-F238E27FC236}">
                <a16:creationId xmlns:a16="http://schemas.microsoft.com/office/drawing/2014/main" id="{D7FD6CB0-94F6-4A55-B678-0F0FD4061FE5}"/>
              </a:ext>
            </a:extLst>
          </p:cNvPr>
          <p:cNvPicPr>
            <a:picLocks noChangeAspect="1"/>
          </p:cNvPicPr>
          <p:nvPr/>
        </p:nvPicPr>
        <p:blipFill>
          <a:blip r:embed="rId7"/>
          <a:stretch>
            <a:fillRect/>
          </a:stretch>
        </p:blipFill>
        <p:spPr>
          <a:xfrm>
            <a:off x="10050885" y="268915"/>
            <a:ext cx="1409279" cy="712946"/>
          </a:xfrm>
          <a:prstGeom prst="rect">
            <a:avLst/>
          </a:prstGeom>
        </p:spPr>
      </p:pic>
      <p:pic>
        <p:nvPicPr>
          <p:cNvPr id="13" name="Picture 9" descr="Shape&#10;&#10;Description automatically generated">
            <a:extLst>
              <a:ext uri="{FF2B5EF4-FFF2-40B4-BE49-F238E27FC236}">
                <a16:creationId xmlns:a16="http://schemas.microsoft.com/office/drawing/2014/main" id="{BE294A0C-F7F4-42C9-88FB-AE487CF1A715}"/>
              </a:ext>
            </a:extLst>
          </p:cNvPr>
          <p:cNvPicPr>
            <a:picLocks noChangeAspect="1"/>
          </p:cNvPicPr>
          <p:nvPr/>
        </p:nvPicPr>
        <p:blipFill>
          <a:blip r:embed="rId8"/>
          <a:stretch>
            <a:fillRect/>
          </a:stretch>
        </p:blipFill>
        <p:spPr>
          <a:xfrm>
            <a:off x="716819" y="1779189"/>
            <a:ext cx="1851103" cy="302069"/>
          </a:xfrm>
          <a:prstGeom prst="rect">
            <a:avLst/>
          </a:prstGeom>
        </p:spPr>
      </p:pic>
      <p:pic>
        <p:nvPicPr>
          <p:cNvPr id="14" name="Picture 10" descr="Icon&#10;&#10;Description automatically generated">
            <a:extLst>
              <a:ext uri="{FF2B5EF4-FFF2-40B4-BE49-F238E27FC236}">
                <a16:creationId xmlns:a16="http://schemas.microsoft.com/office/drawing/2014/main" id="{31435302-03E1-46E9-BA96-2B9D7B62B0DF}"/>
              </a:ext>
            </a:extLst>
          </p:cNvPr>
          <p:cNvPicPr>
            <a:picLocks noChangeAspect="1"/>
          </p:cNvPicPr>
          <p:nvPr/>
        </p:nvPicPr>
        <p:blipFill>
          <a:blip r:embed="rId9"/>
          <a:stretch>
            <a:fillRect/>
          </a:stretch>
        </p:blipFill>
        <p:spPr>
          <a:xfrm>
            <a:off x="4359979" y="4298258"/>
            <a:ext cx="1367883" cy="572649"/>
          </a:xfrm>
          <a:prstGeom prst="rect">
            <a:avLst/>
          </a:prstGeom>
        </p:spPr>
      </p:pic>
      <p:pic>
        <p:nvPicPr>
          <p:cNvPr id="15" name="Picture 11" descr="A picture containing text, sign, dark, night&#10;&#10;Description automatically generated">
            <a:extLst>
              <a:ext uri="{FF2B5EF4-FFF2-40B4-BE49-F238E27FC236}">
                <a16:creationId xmlns:a16="http://schemas.microsoft.com/office/drawing/2014/main" id="{1A97C5AC-82FE-4200-95A2-22C075337AEE}"/>
              </a:ext>
            </a:extLst>
          </p:cNvPr>
          <p:cNvPicPr>
            <a:picLocks noChangeAspect="1"/>
          </p:cNvPicPr>
          <p:nvPr/>
        </p:nvPicPr>
        <p:blipFill>
          <a:blip r:embed="rId10"/>
          <a:stretch>
            <a:fillRect/>
          </a:stretch>
        </p:blipFill>
        <p:spPr>
          <a:xfrm>
            <a:off x="10349857" y="1141942"/>
            <a:ext cx="1442225" cy="367481"/>
          </a:xfrm>
          <a:prstGeom prst="rect">
            <a:avLst/>
          </a:prstGeom>
        </p:spPr>
      </p:pic>
      <p:pic>
        <p:nvPicPr>
          <p:cNvPr id="16" name="Picture 12" descr="Logo, company name&#10;&#10;Description automatically generated">
            <a:extLst>
              <a:ext uri="{FF2B5EF4-FFF2-40B4-BE49-F238E27FC236}">
                <a16:creationId xmlns:a16="http://schemas.microsoft.com/office/drawing/2014/main" id="{90D20968-806C-4AEC-BD92-B43C3FBB2ED8}"/>
              </a:ext>
            </a:extLst>
          </p:cNvPr>
          <p:cNvPicPr>
            <a:picLocks noChangeAspect="1"/>
          </p:cNvPicPr>
          <p:nvPr/>
        </p:nvPicPr>
        <p:blipFill>
          <a:blip r:embed="rId11"/>
          <a:stretch>
            <a:fillRect/>
          </a:stretch>
        </p:blipFill>
        <p:spPr>
          <a:xfrm>
            <a:off x="1779562" y="2886698"/>
            <a:ext cx="1460810" cy="445521"/>
          </a:xfrm>
          <a:prstGeom prst="rect">
            <a:avLst/>
          </a:prstGeom>
        </p:spPr>
      </p:pic>
      <p:pic>
        <p:nvPicPr>
          <p:cNvPr id="17" name="Picture 13" descr="A picture containing icon&#10;&#10;Description automatically generated">
            <a:extLst>
              <a:ext uri="{FF2B5EF4-FFF2-40B4-BE49-F238E27FC236}">
                <a16:creationId xmlns:a16="http://schemas.microsoft.com/office/drawing/2014/main" id="{349839D7-FFE4-4588-BEA8-B03F30F0CF1D}"/>
              </a:ext>
            </a:extLst>
          </p:cNvPr>
          <p:cNvPicPr>
            <a:picLocks noChangeAspect="1"/>
          </p:cNvPicPr>
          <p:nvPr/>
        </p:nvPicPr>
        <p:blipFill>
          <a:blip r:embed="rId12"/>
          <a:stretch>
            <a:fillRect/>
          </a:stretch>
        </p:blipFill>
        <p:spPr>
          <a:xfrm>
            <a:off x="9811875" y="1980914"/>
            <a:ext cx="1730298" cy="327218"/>
          </a:xfrm>
          <a:prstGeom prst="rect">
            <a:avLst/>
          </a:prstGeom>
        </p:spPr>
      </p:pic>
      <p:pic>
        <p:nvPicPr>
          <p:cNvPr id="18" name="Picture 14" descr="Logo, company name&#10;&#10;Description automatically generated">
            <a:extLst>
              <a:ext uri="{FF2B5EF4-FFF2-40B4-BE49-F238E27FC236}">
                <a16:creationId xmlns:a16="http://schemas.microsoft.com/office/drawing/2014/main" id="{256C3288-142E-4946-85C9-CEA920E44409}"/>
              </a:ext>
            </a:extLst>
          </p:cNvPr>
          <p:cNvPicPr>
            <a:picLocks noChangeAspect="1"/>
          </p:cNvPicPr>
          <p:nvPr/>
        </p:nvPicPr>
        <p:blipFill>
          <a:blip r:embed="rId13"/>
          <a:stretch>
            <a:fillRect/>
          </a:stretch>
        </p:blipFill>
        <p:spPr>
          <a:xfrm>
            <a:off x="8610444" y="1364287"/>
            <a:ext cx="1758176" cy="472423"/>
          </a:xfrm>
          <a:prstGeom prst="rect">
            <a:avLst/>
          </a:prstGeom>
        </p:spPr>
      </p:pic>
      <p:pic>
        <p:nvPicPr>
          <p:cNvPr id="19" name="Picture 15" descr="Logo, company name&#10;&#10;Description automatically generated">
            <a:extLst>
              <a:ext uri="{FF2B5EF4-FFF2-40B4-BE49-F238E27FC236}">
                <a16:creationId xmlns:a16="http://schemas.microsoft.com/office/drawing/2014/main" id="{69DAC636-1C34-4F11-A51E-0C427AE1B35B}"/>
              </a:ext>
            </a:extLst>
          </p:cNvPr>
          <p:cNvPicPr>
            <a:picLocks noChangeAspect="1"/>
          </p:cNvPicPr>
          <p:nvPr/>
        </p:nvPicPr>
        <p:blipFill>
          <a:blip r:embed="rId14"/>
          <a:stretch>
            <a:fillRect/>
          </a:stretch>
        </p:blipFill>
        <p:spPr>
          <a:xfrm>
            <a:off x="1609080" y="4082973"/>
            <a:ext cx="1999786" cy="999893"/>
          </a:xfrm>
          <a:prstGeom prst="rect">
            <a:avLst/>
          </a:prstGeom>
        </p:spPr>
      </p:pic>
      <p:pic>
        <p:nvPicPr>
          <p:cNvPr id="20" name="Picture 16" descr="Logo, company name&#10;&#10;Description automatically generated">
            <a:extLst>
              <a:ext uri="{FF2B5EF4-FFF2-40B4-BE49-F238E27FC236}">
                <a16:creationId xmlns:a16="http://schemas.microsoft.com/office/drawing/2014/main" id="{C2EDB23F-C5F2-4812-AEFF-6D7D8C9A161E}"/>
              </a:ext>
            </a:extLst>
          </p:cNvPr>
          <p:cNvPicPr>
            <a:picLocks noChangeAspect="1"/>
          </p:cNvPicPr>
          <p:nvPr/>
        </p:nvPicPr>
        <p:blipFill>
          <a:blip r:embed="rId15"/>
          <a:stretch>
            <a:fillRect/>
          </a:stretch>
        </p:blipFill>
        <p:spPr>
          <a:xfrm>
            <a:off x="5104411" y="5014577"/>
            <a:ext cx="1395761" cy="801600"/>
          </a:xfrm>
          <a:prstGeom prst="rect">
            <a:avLst/>
          </a:prstGeom>
        </p:spPr>
      </p:pic>
      <p:pic>
        <p:nvPicPr>
          <p:cNvPr id="21" name="Picture 17" descr="A picture containing text, clipart&#10;&#10;Description automatically generated">
            <a:extLst>
              <a:ext uri="{FF2B5EF4-FFF2-40B4-BE49-F238E27FC236}">
                <a16:creationId xmlns:a16="http://schemas.microsoft.com/office/drawing/2014/main" id="{7AED9F39-77D1-460D-8460-253AEBD82564}"/>
              </a:ext>
            </a:extLst>
          </p:cNvPr>
          <p:cNvPicPr>
            <a:picLocks noChangeAspect="1"/>
          </p:cNvPicPr>
          <p:nvPr/>
        </p:nvPicPr>
        <p:blipFill>
          <a:blip r:embed="rId16"/>
          <a:stretch>
            <a:fillRect/>
          </a:stretch>
        </p:blipFill>
        <p:spPr>
          <a:xfrm>
            <a:off x="6002577" y="4390803"/>
            <a:ext cx="1609493" cy="470343"/>
          </a:xfrm>
          <a:prstGeom prst="rect">
            <a:avLst/>
          </a:prstGeom>
        </p:spPr>
      </p:pic>
      <p:pic>
        <p:nvPicPr>
          <p:cNvPr id="22" name="Picture 18">
            <a:extLst>
              <a:ext uri="{FF2B5EF4-FFF2-40B4-BE49-F238E27FC236}">
                <a16:creationId xmlns:a16="http://schemas.microsoft.com/office/drawing/2014/main" id="{6B278127-E4CE-44BA-8027-0F5D75F4DE15}"/>
              </a:ext>
            </a:extLst>
          </p:cNvPr>
          <p:cNvPicPr>
            <a:picLocks noChangeAspect="1"/>
          </p:cNvPicPr>
          <p:nvPr/>
        </p:nvPicPr>
        <p:blipFill>
          <a:blip r:embed="rId17"/>
          <a:stretch>
            <a:fillRect/>
          </a:stretch>
        </p:blipFill>
        <p:spPr>
          <a:xfrm>
            <a:off x="8366041" y="341123"/>
            <a:ext cx="1330713" cy="649427"/>
          </a:xfrm>
          <a:prstGeom prst="rect">
            <a:avLst/>
          </a:prstGeom>
        </p:spPr>
      </p:pic>
      <p:pic>
        <p:nvPicPr>
          <p:cNvPr id="23" name="Picture 19" descr="Icon&#10;&#10;Description automatically generated">
            <a:extLst>
              <a:ext uri="{FF2B5EF4-FFF2-40B4-BE49-F238E27FC236}">
                <a16:creationId xmlns:a16="http://schemas.microsoft.com/office/drawing/2014/main" id="{AA0D103B-C36E-4D11-9AC4-5D11F5E7BE06}"/>
              </a:ext>
            </a:extLst>
          </p:cNvPr>
          <p:cNvPicPr>
            <a:picLocks noChangeAspect="1"/>
          </p:cNvPicPr>
          <p:nvPr/>
        </p:nvPicPr>
        <p:blipFill>
          <a:blip r:embed="rId18"/>
          <a:stretch>
            <a:fillRect/>
          </a:stretch>
        </p:blipFill>
        <p:spPr>
          <a:xfrm>
            <a:off x="703340" y="335321"/>
            <a:ext cx="1024055" cy="934420"/>
          </a:xfrm>
          <a:prstGeom prst="rect">
            <a:avLst/>
          </a:prstGeom>
        </p:spPr>
      </p:pic>
      <p:pic>
        <p:nvPicPr>
          <p:cNvPr id="24" name="Picture 20" descr="Logo&#10;&#10;Description automatically generated">
            <a:extLst>
              <a:ext uri="{FF2B5EF4-FFF2-40B4-BE49-F238E27FC236}">
                <a16:creationId xmlns:a16="http://schemas.microsoft.com/office/drawing/2014/main" id="{A91ECB28-CFE8-4FAE-98ED-8074858B8334}"/>
              </a:ext>
            </a:extLst>
          </p:cNvPr>
          <p:cNvPicPr>
            <a:picLocks noChangeAspect="1"/>
          </p:cNvPicPr>
          <p:nvPr/>
        </p:nvPicPr>
        <p:blipFill>
          <a:blip r:embed="rId19"/>
          <a:stretch>
            <a:fillRect/>
          </a:stretch>
        </p:blipFill>
        <p:spPr>
          <a:xfrm>
            <a:off x="591229" y="4030247"/>
            <a:ext cx="1442225" cy="721113"/>
          </a:xfrm>
          <a:prstGeom prst="rect">
            <a:avLst/>
          </a:prstGeom>
        </p:spPr>
      </p:pic>
      <p:pic>
        <p:nvPicPr>
          <p:cNvPr id="25" name="Picture 21">
            <a:extLst>
              <a:ext uri="{FF2B5EF4-FFF2-40B4-BE49-F238E27FC236}">
                <a16:creationId xmlns:a16="http://schemas.microsoft.com/office/drawing/2014/main" id="{98E8F961-DC5F-4635-808A-1DD1F5E89849}"/>
              </a:ext>
            </a:extLst>
          </p:cNvPr>
          <p:cNvPicPr>
            <a:picLocks noChangeAspect="1"/>
          </p:cNvPicPr>
          <p:nvPr/>
        </p:nvPicPr>
        <p:blipFill>
          <a:blip r:embed="rId20"/>
          <a:stretch>
            <a:fillRect/>
          </a:stretch>
        </p:blipFill>
        <p:spPr>
          <a:xfrm>
            <a:off x="10098679" y="3156484"/>
            <a:ext cx="755031" cy="911845"/>
          </a:xfrm>
          <a:prstGeom prst="rect">
            <a:avLst/>
          </a:prstGeom>
        </p:spPr>
      </p:pic>
      <p:pic>
        <p:nvPicPr>
          <p:cNvPr id="26" name="Picture 22" descr="Logo&#10;&#10;Description automatically generated">
            <a:extLst>
              <a:ext uri="{FF2B5EF4-FFF2-40B4-BE49-F238E27FC236}">
                <a16:creationId xmlns:a16="http://schemas.microsoft.com/office/drawing/2014/main" id="{46221DB9-98EF-4D6B-BAA0-3FEFF5266E20}"/>
              </a:ext>
            </a:extLst>
          </p:cNvPr>
          <p:cNvPicPr>
            <a:picLocks noChangeAspect="1"/>
          </p:cNvPicPr>
          <p:nvPr/>
        </p:nvPicPr>
        <p:blipFill>
          <a:blip r:embed="rId21"/>
          <a:stretch>
            <a:fillRect/>
          </a:stretch>
        </p:blipFill>
        <p:spPr>
          <a:xfrm>
            <a:off x="3792140" y="5028839"/>
            <a:ext cx="1321420" cy="360292"/>
          </a:xfrm>
          <a:prstGeom prst="rect">
            <a:avLst/>
          </a:prstGeom>
        </p:spPr>
      </p:pic>
      <p:pic>
        <p:nvPicPr>
          <p:cNvPr id="27" name="Picture 23" descr="Logo&#10;&#10;Description automatically generated">
            <a:extLst>
              <a:ext uri="{FF2B5EF4-FFF2-40B4-BE49-F238E27FC236}">
                <a16:creationId xmlns:a16="http://schemas.microsoft.com/office/drawing/2014/main" id="{58DF6254-7761-4E38-A318-5DAE58F6256A}"/>
              </a:ext>
            </a:extLst>
          </p:cNvPr>
          <p:cNvPicPr>
            <a:picLocks noChangeAspect="1"/>
          </p:cNvPicPr>
          <p:nvPr/>
        </p:nvPicPr>
        <p:blipFill>
          <a:blip r:embed="rId22"/>
          <a:stretch>
            <a:fillRect/>
          </a:stretch>
        </p:blipFill>
        <p:spPr>
          <a:xfrm>
            <a:off x="8165566" y="3303503"/>
            <a:ext cx="1200615" cy="720353"/>
          </a:xfrm>
          <a:prstGeom prst="rect">
            <a:avLst/>
          </a:prstGeom>
        </p:spPr>
      </p:pic>
      <p:pic>
        <p:nvPicPr>
          <p:cNvPr id="28" name="Picture 24" descr="Logo&#10;&#10;Description automatically generated">
            <a:extLst>
              <a:ext uri="{FF2B5EF4-FFF2-40B4-BE49-F238E27FC236}">
                <a16:creationId xmlns:a16="http://schemas.microsoft.com/office/drawing/2014/main" id="{E1E50CEC-41B8-40EF-A959-3EF71B89B0A9}"/>
              </a:ext>
            </a:extLst>
          </p:cNvPr>
          <p:cNvPicPr>
            <a:picLocks noChangeAspect="1"/>
          </p:cNvPicPr>
          <p:nvPr/>
        </p:nvPicPr>
        <p:blipFill>
          <a:blip r:embed="rId23"/>
          <a:stretch>
            <a:fillRect/>
          </a:stretch>
        </p:blipFill>
        <p:spPr>
          <a:xfrm>
            <a:off x="7109363" y="973220"/>
            <a:ext cx="927968" cy="697305"/>
          </a:xfrm>
          <a:prstGeom prst="rect">
            <a:avLst/>
          </a:prstGeom>
        </p:spPr>
      </p:pic>
      <p:pic>
        <p:nvPicPr>
          <p:cNvPr id="29" name="Picture 25">
            <a:extLst>
              <a:ext uri="{FF2B5EF4-FFF2-40B4-BE49-F238E27FC236}">
                <a16:creationId xmlns:a16="http://schemas.microsoft.com/office/drawing/2014/main" id="{E89B11F9-4586-4060-850C-CBA81C4CE358}"/>
              </a:ext>
            </a:extLst>
          </p:cNvPr>
          <p:cNvPicPr>
            <a:picLocks noChangeAspect="1"/>
          </p:cNvPicPr>
          <p:nvPr/>
        </p:nvPicPr>
        <p:blipFill>
          <a:blip r:embed="rId24"/>
          <a:stretch>
            <a:fillRect/>
          </a:stretch>
        </p:blipFill>
        <p:spPr>
          <a:xfrm>
            <a:off x="7886785" y="2022759"/>
            <a:ext cx="1479396" cy="471868"/>
          </a:xfrm>
          <a:prstGeom prst="rect">
            <a:avLst/>
          </a:prstGeom>
        </p:spPr>
      </p:pic>
      <p:pic>
        <p:nvPicPr>
          <p:cNvPr id="30" name="Picture 26" descr="Logo&#10;&#10;Description automatically generated">
            <a:extLst>
              <a:ext uri="{FF2B5EF4-FFF2-40B4-BE49-F238E27FC236}">
                <a16:creationId xmlns:a16="http://schemas.microsoft.com/office/drawing/2014/main" id="{8B876584-808F-465B-820B-E7F0D93005D4}"/>
              </a:ext>
            </a:extLst>
          </p:cNvPr>
          <p:cNvPicPr>
            <a:picLocks noChangeAspect="1"/>
          </p:cNvPicPr>
          <p:nvPr/>
        </p:nvPicPr>
        <p:blipFill>
          <a:blip r:embed="rId25"/>
          <a:stretch>
            <a:fillRect/>
          </a:stretch>
        </p:blipFill>
        <p:spPr>
          <a:xfrm>
            <a:off x="7366108" y="2678745"/>
            <a:ext cx="1535152" cy="578525"/>
          </a:xfrm>
          <a:prstGeom prst="rect">
            <a:avLst/>
          </a:prstGeom>
        </p:spPr>
      </p:pic>
      <p:pic>
        <p:nvPicPr>
          <p:cNvPr id="31" name="Picture 27" descr="Logo, company name&#10;&#10;Description automatically generated">
            <a:extLst>
              <a:ext uri="{FF2B5EF4-FFF2-40B4-BE49-F238E27FC236}">
                <a16:creationId xmlns:a16="http://schemas.microsoft.com/office/drawing/2014/main" id="{E2D5C251-4E39-42C1-BAD8-13FB742E2091}"/>
              </a:ext>
            </a:extLst>
          </p:cNvPr>
          <p:cNvPicPr>
            <a:picLocks noChangeAspect="1"/>
          </p:cNvPicPr>
          <p:nvPr/>
        </p:nvPicPr>
        <p:blipFill>
          <a:blip r:embed="rId26"/>
          <a:stretch>
            <a:fillRect/>
          </a:stretch>
        </p:blipFill>
        <p:spPr>
          <a:xfrm>
            <a:off x="9080982" y="2322756"/>
            <a:ext cx="2743200" cy="1028700"/>
          </a:xfrm>
          <a:prstGeom prst="rect">
            <a:avLst/>
          </a:prstGeom>
        </p:spPr>
      </p:pic>
      <p:pic>
        <p:nvPicPr>
          <p:cNvPr id="32" name="Picture 28" descr="Logo&#10;&#10;Description automatically generated">
            <a:extLst>
              <a:ext uri="{FF2B5EF4-FFF2-40B4-BE49-F238E27FC236}">
                <a16:creationId xmlns:a16="http://schemas.microsoft.com/office/drawing/2014/main" id="{A40F2DF8-596A-4AFF-9C74-6FC3274981A9}"/>
              </a:ext>
            </a:extLst>
          </p:cNvPr>
          <p:cNvPicPr>
            <a:picLocks noChangeAspect="1"/>
          </p:cNvPicPr>
          <p:nvPr/>
        </p:nvPicPr>
        <p:blipFill>
          <a:blip r:embed="rId27"/>
          <a:stretch>
            <a:fillRect/>
          </a:stretch>
        </p:blipFill>
        <p:spPr>
          <a:xfrm>
            <a:off x="482527" y="2749218"/>
            <a:ext cx="1051932" cy="551133"/>
          </a:xfrm>
          <a:prstGeom prst="rect">
            <a:avLst/>
          </a:prstGeom>
        </p:spPr>
      </p:pic>
      <p:pic>
        <p:nvPicPr>
          <p:cNvPr id="33" name="Picture 29">
            <a:extLst>
              <a:ext uri="{FF2B5EF4-FFF2-40B4-BE49-F238E27FC236}">
                <a16:creationId xmlns:a16="http://schemas.microsoft.com/office/drawing/2014/main" id="{715EAA1B-FD11-4088-AA8B-FD3407C410AD}"/>
              </a:ext>
            </a:extLst>
          </p:cNvPr>
          <p:cNvPicPr>
            <a:picLocks noChangeAspect="1"/>
          </p:cNvPicPr>
          <p:nvPr/>
        </p:nvPicPr>
        <p:blipFill>
          <a:blip r:embed="rId28"/>
          <a:stretch>
            <a:fillRect/>
          </a:stretch>
        </p:blipFill>
        <p:spPr>
          <a:xfrm>
            <a:off x="3890271" y="927454"/>
            <a:ext cx="2743200" cy="457200"/>
          </a:xfrm>
          <a:prstGeom prst="rect">
            <a:avLst/>
          </a:prstGeom>
        </p:spPr>
      </p:pic>
      <p:pic>
        <p:nvPicPr>
          <p:cNvPr id="34" name="Picture 32" descr="A picture containing company name&#10;&#10;Description automatically generated">
            <a:extLst>
              <a:ext uri="{FF2B5EF4-FFF2-40B4-BE49-F238E27FC236}">
                <a16:creationId xmlns:a16="http://schemas.microsoft.com/office/drawing/2014/main" id="{8458301C-0D76-4D9F-B95C-5895134BF4D2}"/>
              </a:ext>
            </a:extLst>
          </p:cNvPr>
          <p:cNvPicPr>
            <a:picLocks noChangeAspect="1"/>
          </p:cNvPicPr>
          <p:nvPr/>
        </p:nvPicPr>
        <p:blipFill>
          <a:blip r:embed="rId29"/>
          <a:stretch>
            <a:fillRect/>
          </a:stretch>
        </p:blipFill>
        <p:spPr>
          <a:xfrm>
            <a:off x="4036249" y="188331"/>
            <a:ext cx="1876425" cy="685800"/>
          </a:xfrm>
          <a:prstGeom prst="rect">
            <a:avLst/>
          </a:prstGeom>
        </p:spPr>
      </p:pic>
      <p:pic>
        <p:nvPicPr>
          <p:cNvPr id="35" name="Picture 37" descr="Logo&#10;&#10;Description automatically generated">
            <a:extLst>
              <a:ext uri="{FF2B5EF4-FFF2-40B4-BE49-F238E27FC236}">
                <a16:creationId xmlns:a16="http://schemas.microsoft.com/office/drawing/2014/main" id="{2DA5FFB6-CD72-4ED1-87BF-F38134022B2D}"/>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652408" y="2438587"/>
            <a:ext cx="1950374" cy="1520486"/>
          </a:xfrm>
          <a:prstGeom prst="rect">
            <a:avLst/>
          </a:prstGeom>
          <a:ln>
            <a:noFill/>
          </a:ln>
          <a:effectLst>
            <a:outerShdw blurRad="292100" dist="139700" dir="2700000" algn="tl" rotWithShape="0">
              <a:srgbClr val="333333">
                <a:alpha val="65000"/>
              </a:srgbClr>
            </a:outerShdw>
          </a:effectLst>
        </p:spPr>
      </p:pic>
      <p:sp>
        <p:nvSpPr>
          <p:cNvPr id="37" name="TextBox 44">
            <a:extLst>
              <a:ext uri="{FF2B5EF4-FFF2-40B4-BE49-F238E27FC236}">
                <a16:creationId xmlns:a16="http://schemas.microsoft.com/office/drawing/2014/main" id="{D0DBEF9C-21D1-40FA-8A71-644DD9FA7396}"/>
              </a:ext>
            </a:extLst>
          </p:cNvPr>
          <p:cNvSpPr txBox="1"/>
          <p:nvPr/>
        </p:nvSpPr>
        <p:spPr>
          <a:xfrm>
            <a:off x="7792395" y="4155378"/>
            <a:ext cx="34680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rgbClr val="002060"/>
                </a:solidFill>
                <a:cs typeface="Calibri"/>
              </a:rPr>
              <a:t>Universities &amp; Research Institutes</a:t>
            </a:r>
          </a:p>
        </p:txBody>
      </p:sp>
      <p:sp>
        <p:nvSpPr>
          <p:cNvPr id="38" name="Rectangle: Rounded Corners 45">
            <a:extLst>
              <a:ext uri="{FF2B5EF4-FFF2-40B4-BE49-F238E27FC236}">
                <a16:creationId xmlns:a16="http://schemas.microsoft.com/office/drawing/2014/main" id="{4BB7896A-9D4C-4686-A72F-EF2706AEB813}"/>
              </a:ext>
            </a:extLst>
          </p:cNvPr>
          <p:cNvSpPr/>
          <p:nvPr/>
        </p:nvSpPr>
        <p:spPr>
          <a:xfrm>
            <a:off x="620750" y="188331"/>
            <a:ext cx="5975193" cy="21329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47">
            <a:extLst>
              <a:ext uri="{FF2B5EF4-FFF2-40B4-BE49-F238E27FC236}">
                <a16:creationId xmlns:a16="http://schemas.microsoft.com/office/drawing/2014/main" id="{4AE235A0-47FE-4841-9C2D-B992F425068E}"/>
              </a:ext>
            </a:extLst>
          </p:cNvPr>
          <p:cNvSpPr txBox="1"/>
          <p:nvPr/>
        </p:nvSpPr>
        <p:spPr>
          <a:xfrm>
            <a:off x="3170198" y="224093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b="1">
                <a:solidFill>
                  <a:srgbClr val="002060"/>
                </a:solidFill>
              </a:rPr>
              <a:t>Industry</a:t>
            </a:r>
          </a:p>
        </p:txBody>
      </p:sp>
      <p:sp>
        <p:nvSpPr>
          <p:cNvPr id="40" name="Rectangle: Rounded Corners 48">
            <a:extLst>
              <a:ext uri="{FF2B5EF4-FFF2-40B4-BE49-F238E27FC236}">
                <a16:creationId xmlns:a16="http://schemas.microsoft.com/office/drawing/2014/main" id="{768768C4-34F6-47DE-9115-17102D4D3688}"/>
              </a:ext>
            </a:extLst>
          </p:cNvPr>
          <p:cNvSpPr/>
          <p:nvPr/>
        </p:nvSpPr>
        <p:spPr>
          <a:xfrm>
            <a:off x="332676" y="2702534"/>
            <a:ext cx="3048000" cy="8033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9">
            <a:extLst>
              <a:ext uri="{FF2B5EF4-FFF2-40B4-BE49-F238E27FC236}">
                <a16:creationId xmlns:a16="http://schemas.microsoft.com/office/drawing/2014/main" id="{F253F993-F3C9-47D2-B0F6-F357F7BBE24A}"/>
              </a:ext>
            </a:extLst>
          </p:cNvPr>
          <p:cNvSpPr txBox="1"/>
          <p:nvPr/>
        </p:nvSpPr>
        <p:spPr>
          <a:xfrm>
            <a:off x="572175" y="350180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002060"/>
                </a:solidFill>
              </a:rPr>
              <a:t>Industry Associations</a:t>
            </a:r>
          </a:p>
        </p:txBody>
      </p:sp>
      <p:sp>
        <p:nvSpPr>
          <p:cNvPr id="42" name="Rectangle: Rounded Corners 50">
            <a:extLst>
              <a:ext uri="{FF2B5EF4-FFF2-40B4-BE49-F238E27FC236}">
                <a16:creationId xmlns:a16="http://schemas.microsoft.com/office/drawing/2014/main" id="{0BC489F9-BB25-4E70-9D13-7CC7E1203002}"/>
              </a:ext>
            </a:extLst>
          </p:cNvPr>
          <p:cNvSpPr/>
          <p:nvPr/>
        </p:nvSpPr>
        <p:spPr>
          <a:xfrm>
            <a:off x="592870" y="4148983"/>
            <a:ext cx="2574075" cy="11429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51">
            <a:extLst>
              <a:ext uri="{FF2B5EF4-FFF2-40B4-BE49-F238E27FC236}">
                <a16:creationId xmlns:a16="http://schemas.microsoft.com/office/drawing/2014/main" id="{FC6E6873-13CB-472E-8A3D-1E14A6FAECA1}"/>
              </a:ext>
            </a:extLst>
          </p:cNvPr>
          <p:cNvSpPr txBox="1"/>
          <p:nvPr/>
        </p:nvSpPr>
        <p:spPr>
          <a:xfrm>
            <a:off x="593802" y="5265035"/>
            <a:ext cx="26874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002060"/>
                </a:solidFill>
              </a:rPr>
              <a:t>Producer Responsibility Organisations</a:t>
            </a:r>
            <a:endParaRPr lang="en-US" b="1">
              <a:solidFill>
                <a:srgbClr val="002060"/>
              </a:solidFill>
            </a:endParaRPr>
          </a:p>
        </p:txBody>
      </p:sp>
      <p:sp>
        <p:nvSpPr>
          <p:cNvPr id="44" name="Rectangle: Rounded Corners 52">
            <a:extLst>
              <a:ext uri="{FF2B5EF4-FFF2-40B4-BE49-F238E27FC236}">
                <a16:creationId xmlns:a16="http://schemas.microsoft.com/office/drawing/2014/main" id="{50407721-823E-4D33-95AF-11E003478BF6}"/>
              </a:ext>
            </a:extLst>
          </p:cNvPr>
          <p:cNvSpPr/>
          <p:nvPr/>
        </p:nvSpPr>
        <p:spPr>
          <a:xfrm>
            <a:off x="3668748" y="4180984"/>
            <a:ext cx="4218037" cy="15204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2" descr="A picture containing icon&#10;&#10;Description automatically generated">
            <a:extLst>
              <a:ext uri="{FF2B5EF4-FFF2-40B4-BE49-F238E27FC236}">
                <a16:creationId xmlns:a16="http://schemas.microsoft.com/office/drawing/2014/main" id="{2B346FC0-99F2-41B1-8DD8-65893D024081}"/>
              </a:ext>
            </a:extLst>
          </p:cNvPr>
          <p:cNvPicPr>
            <a:picLocks noChangeAspect="1"/>
          </p:cNvPicPr>
          <p:nvPr/>
        </p:nvPicPr>
        <p:blipFill>
          <a:blip r:embed="rId31"/>
          <a:stretch>
            <a:fillRect/>
          </a:stretch>
        </p:blipFill>
        <p:spPr>
          <a:xfrm>
            <a:off x="4261757" y="1481313"/>
            <a:ext cx="1554843" cy="665945"/>
          </a:xfrm>
          <a:prstGeom prst="rect">
            <a:avLst/>
          </a:prstGeom>
        </p:spPr>
      </p:pic>
      <p:pic>
        <p:nvPicPr>
          <p:cNvPr id="46" name="Picture 7" descr="A picture containing text&#10;&#10;Description automatically generated">
            <a:extLst>
              <a:ext uri="{FF2B5EF4-FFF2-40B4-BE49-F238E27FC236}">
                <a16:creationId xmlns:a16="http://schemas.microsoft.com/office/drawing/2014/main" id="{1B946B67-3EE8-4BEA-8074-F3A9AE107AC5}"/>
              </a:ext>
            </a:extLst>
          </p:cNvPr>
          <p:cNvPicPr>
            <a:picLocks noChangeAspect="1"/>
          </p:cNvPicPr>
          <p:nvPr/>
        </p:nvPicPr>
        <p:blipFill>
          <a:blip r:embed="rId32"/>
          <a:stretch>
            <a:fillRect/>
          </a:stretch>
        </p:blipFill>
        <p:spPr>
          <a:xfrm>
            <a:off x="1939471" y="976680"/>
            <a:ext cx="1972129" cy="668283"/>
          </a:xfrm>
          <a:prstGeom prst="rect">
            <a:avLst/>
          </a:prstGeom>
        </p:spPr>
      </p:pic>
      <p:sp>
        <p:nvSpPr>
          <p:cNvPr id="47" name="TextBox 53">
            <a:extLst>
              <a:ext uri="{FF2B5EF4-FFF2-40B4-BE49-F238E27FC236}">
                <a16:creationId xmlns:a16="http://schemas.microsoft.com/office/drawing/2014/main" id="{F8C0D83E-13F7-4A85-AE42-062382994256}"/>
              </a:ext>
            </a:extLst>
          </p:cNvPr>
          <p:cNvSpPr txBox="1"/>
          <p:nvPr/>
        </p:nvSpPr>
        <p:spPr>
          <a:xfrm>
            <a:off x="4678163" y="5688339"/>
            <a:ext cx="32326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002060"/>
                </a:solidFill>
              </a:rPr>
              <a:t>Geological Surveys</a:t>
            </a:r>
          </a:p>
        </p:txBody>
      </p:sp>
    </p:spTree>
    <p:extLst>
      <p:ext uri="{BB962C8B-B14F-4D97-AF65-F5344CB8AC3E}">
        <p14:creationId xmlns:p14="http://schemas.microsoft.com/office/powerpoint/2010/main" val="2319625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5</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pic>
        <p:nvPicPr>
          <p:cNvPr id="6" name="Picture 2" descr="ProSUM | WEEE Forum">
            <a:extLst>
              <a:ext uri="{FF2B5EF4-FFF2-40B4-BE49-F238E27FC236}">
                <a16:creationId xmlns:a16="http://schemas.microsoft.com/office/drawing/2014/main" id="{C64DE065-8A5F-4564-B10A-9EED1CB2A7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93" t="26565" r="12112" b="33281"/>
          <a:stretch/>
        </p:blipFill>
        <p:spPr bwMode="auto">
          <a:xfrm>
            <a:off x="4767634" y="2099568"/>
            <a:ext cx="1508214" cy="6289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See the source image">
            <a:extLst>
              <a:ext uri="{FF2B5EF4-FFF2-40B4-BE49-F238E27FC236}">
                <a16:creationId xmlns:a16="http://schemas.microsoft.com/office/drawing/2014/main" id="{96A7E50A-81B8-408E-BDED-383E060229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848" y="1878461"/>
            <a:ext cx="1236576" cy="12365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ineral Intelligence for Europe (Mintell4EU) – GeoERA">
            <a:extLst>
              <a:ext uri="{FF2B5EF4-FFF2-40B4-BE49-F238E27FC236}">
                <a16:creationId xmlns:a16="http://schemas.microsoft.com/office/drawing/2014/main" id="{4572E5D1-4229-4501-86A4-57512B8396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0186" y="4447197"/>
            <a:ext cx="2594921" cy="7683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Orama">
            <a:extLst>
              <a:ext uri="{FF2B5EF4-FFF2-40B4-BE49-F238E27FC236}">
                <a16:creationId xmlns:a16="http://schemas.microsoft.com/office/drawing/2014/main" id="{10F33954-9250-4B5F-BA8E-62813BBACF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9121" y="5317198"/>
            <a:ext cx="1804009" cy="8268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Exiobase - Home">
            <a:extLst>
              <a:ext uri="{FF2B5EF4-FFF2-40B4-BE49-F238E27FC236}">
                <a16:creationId xmlns:a16="http://schemas.microsoft.com/office/drawing/2014/main" id="{7FDA4F0D-7B7D-4973-98C7-38574A4CC1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6691" y="5464785"/>
            <a:ext cx="3031897" cy="5414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Check out how expensive your country is - Products Eurostat News - Eurostat">
            <a:extLst>
              <a:ext uri="{FF2B5EF4-FFF2-40B4-BE49-F238E27FC236}">
                <a16:creationId xmlns:a16="http://schemas.microsoft.com/office/drawing/2014/main" id="{19AA7644-0F5F-4124-A133-CD6CCC5D98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5523" y="3000948"/>
            <a:ext cx="2127744" cy="7002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3: Mexican shared socioeconomic pathways. Own elaboration using data... |  Download Scientific Diagram">
            <a:extLst>
              <a:ext uri="{FF2B5EF4-FFF2-40B4-BE49-F238E27FC236}">
                <a16:creationId xmlns:a16="http://schemas.microsoft.com/office/drawing/2014/main" id="{81311D50-1E48-4628-BC01-1AAC78C141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5941" y="3676197"/>
            <a:ext cx="3292965" cy="13791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FB3D83BC-AA99-48B0-A350-26CD204D7529}"/>
              </a:ext>
            </a:extLst>
          </p:cNvPr>
          <p:cNvPicPr>
            <a:picLocks noChangeAspect="1"/>
          </p:cNvPicPr>
          <p:nvPr/>
        </p:nvPicPr>
        <p:blipFill>
          <a:blip r:embed="rId11"/>
          <a:stretch>
            <a:fillRect/>
          </a:stretch>
        </p:blipFill>
        <p:spPr>
          <a:xfrm>
            <a:off x="3844697" y="2977713"/>
            <a:ext cx="1845873" cy="1462733"/>
          </a:xfrm>
          <a:prstGeom prst="rect">
            <a:avLst/>
          </a:prstGeom>
        </p:spPr>
      </p:pic>
      <p:pic>
        <p:nvPicPr>
          <p:cNvPr id="15" name="Picture 14" descr="Image result for Joint rsarch centert">
            <a:extLst>
              <a:ext uri="{FF2B5EF4-FFF2-40B4-BE49-F238E27FC236}">
                <a16:creationId xmlns:a16="http://schemas.microsoft.com/office/drawing/2014/main" id="{EF02FE26-585C-4F5C-A23B-58131D0D28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34967" y="5291128"/>
            <a:ext cx="1804009" cy="7866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Logo&#10;&#10;Description automatically generated">
            <a:extLst>
              <a:ext uri="{FF2B5EF4-FFF2-40B4-BE49-F238E27FC236}">
                <a16:creationId xmlns:a16="http://schemas.microsoft.com/office/drawing/2014/main" id="{E4E9CB3F-3598-4EAE-9782-FA2CAE308BE0}"/>
              </a:ext>
            </a:extLst>
          </p:cNvPr>
          <p:cNvPicPr>
            <a:picLocks noChangeAspect="1"/>
          </p:cNvPicPr>
          <p:nvPr/>
        </p:nvPicPr>
        <p:blipFill rotWithShape="1">
          <a:blip r:embed="rId13">
            <a:extLst>
              <a:ext uri="{28A0092B-C50C-407E-A947-70E740481C1C}">
                <a14:useLocalDpi xmlns:a14="http://schemas.microsoft.com/office/drawing/2010/main" val="0"/>
              </a:ext>
            </a:extLst>
          </a:blip>
          <a:srcRect l="5386" t="6523" r="5763" b="9081"/>
          <a:stretch/>
        </p:blipFill>
        <p:spPr>
          <a:xfrm>
            <a:off x="4886355" y="114865"/>
            <a:ext cx="2419290" cy="1803910"/>
          </a:xfrm>
          <a:prstGeom prst="rect">
            <a:avLst/>
          </a:prstGeom>
          <a:effectLst>
            <a:glow rad="596900">
              <a:schemeClr val="accent6">
                <a:lumMod val="40000"/>
                <a:lumOff val="60000"/>
                <a:alpha val="55000"/>
              </a:schemeClr>
            </a:glow>
            <a:softEdge rad="0"/>
          </a:effectLst>
        </p:spPr>
      </p:pic>
      <p:pic>
        <p:nvPicPr>
          <p:cNvPr id="17" name="Picture 2" descr="Image result for International resource panel">
            <a:extLst>
              <a:ext uri="{FF2B5EF4-FFF2-40B4-BE49-F238E27FC236}">
                <a16:creationId xmlns:a16="http://schemas.microsoft.com/office/drawing/2014/main" id="{B369A619-91A3-4AF1-AB85-57F4B2A56D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89400" y="5312034"/>
            <a:ext cx="1246045" cy="765726"/>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6">
            <a:extLst>
              <a:ext uri="{FF2B5EF4-FFF2-40B4-BE49-F238E27FC236}">
                <a16:creationId xmlns:a16="http://schemas.microsoft.com/office/drawing/2014/main" id="{A3EBC2B4-858C-4E8E-9FD3-BC22A9800B49}"/>
              </a:ext>
            </a:extLst>
          </p:cNvPr>
          <p:cNvSpPr>
            <a:spLocks noGrp="1"/>
          </p:cNvSpPr>
          <p:nvPr>
            <p:ph type="title"/>
          </p:nvPr>
        </p:nvSpPr>
        <p:spPr bwMode="gray">
          <a:xfrm>
            <a:off x="479425" y="395588"/>
            <a:ext cx="11233150" cy="382733"/>
          </a:xfrm>
        </p:spPr>
        <p:txBody>
          <a:bodyPr vert="horz"/>
          <a:lstStyle/>
          <a:p>
            <a:pPr lvl="0"/>
            <a:r>
              <a:rPr lang="de-DE" dirty="0" err="1"/>
              <a:t>FutuRaM</a:t>
            </a:r>
            <a:endParaRPr lang="de-DE" dirty="0"/>
          </a:p>
        </p:txBody>
      </p:sp>
      <p:sp>
        <p:nvSpPr>
          <p:cNvPr id="19" name="Textplatzhalter 14">
            <a:extLst>
              <a:ext uri="{FF2B5EF4-FFF2-40B4-BE49-F238E27FC236}">
                <a16:creationId xmlns:a16="http://schemas.microsoft.com/office/drawing/2014/main" id="{49C585B8-6F8C-4E4F-82A7-9D30C4E4ADCF}"/>
              </a:ext>
            </a:extLst>
          </p:cNvPr>
          <p:cNvSpPr txBox="1">
            <a:spLocks/>
          </p:cNvSpPr>
          <p:nvPr/>
        </p:nvSpPr>
        <p:spPr bwMode="gray">
          <a:xfrm>
            <a:off x="479425" y="778321"/>
            <a:ext cx="11233150" cy="318933"/>
          </a:xfrm>
          <a:prstGeom prst="rect">
            <a:avLst/>
          </a:prstGeom>
        </p:spPr>
        <p:txBody>
          <a:bodyPr numCol="1"/>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dirty="0"/>
              <a:t>Evolution</a:t>
            </a:r>
          </a:p>
        </p:txBody>
      </p:sp>
    </p:spTree>
    <p:extLst>
      <p:ext uri="{BB962C8B-B14F-4D97-AF65-F5344CB8AC3E}">
        <p14:creationId xmlns:p14="http://schemas.microsoft.com/office/powerpoint/2010/main" val="1243788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6</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grpSp>
        <p:nvGrpSpPr>
          <p:cNvPr id="6" name="Group 2">
            <a:extLst>
              <a:ext uri="{FF2B5EF4-FFF2-40B4-BE49-F238E27FC236}">
                <a16:creationId xmlns:a16="http://schemas.microsoft.com/office/drawing/2014/main" id="{B3A04425-5A17-4EC4-9285-F3F2B3A14851}"/>
              </a:ext>
            </a:extLst>
          </p:cNvPr>
          <p:cNvGrpSpPr/>
          <p:nvPr/>
        </p:nvGrpSpPr>
        <p:grpSpPr>
          <a:xfrm>
            <a:off x="174659" y="2582000"/>
            <a:ext cx="10513644" cy="2075831"/>
            <a:chOff x="174659" y="2582000"/>
            <a:chExt cx="10513644" cy="2075831"/>
          </a:xfrm>
        </p:grpSpPr>
        <p:sp>
          <p:nvSpPr>
            <p:cNvPr id="8" name="Rectangle 4">
              <a:extLst>
                <a:ext uri="{FF2B5EF4-FFF2-40B4-BE49-F238E27FC236}">
                  <a16:creationId xmlns:a16="http://schemas.microsoft.com/office/drawing/2014/main" id="{A0820834-59DF-41CC-9525-B90774B5DC07}"/>
                </a:ext>
              </a:extLst>
            </p:cNvPr>
            <p:cNvSpPr/>
            <p:nvPr/>
          </p:nvSpPr>
          <p:spPr>
            <a:xfrm>
              <a:off x="299970" y="2582000"/>
              <a:ext cx="1181997" cy="1181997"/>
            </a:xfrm>
            <a:prstGeom prst="rect">
              <a:avLst/>
            </a:prstGeom>
            <a:blipFill>
              <a:blip r:embed="rId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reeform: Shape 5">
              <a:extLst>
                <a:ext uri="{FF2B5EF4-FFF2-40B4-BE49-F238E27FC236}">
                  <a16:creationId xmlns:a16="http://schemas.microsoft.com/office/drawing/2014/main" id="{4063A784-D7F4-45D6-A034-C40366137CF9}"/>
                </a:ext>
              </a:extLst>
            </p:cNvPr>
            <p:cNvSpPr/>
            <p:nvPr/>
          </p:nvSpPr>
          <p:spPr>
            <a:xfrm>
              <a:off x="174659" y="3905707"/>
              <a:ext cx="1432617" cy="752124"/>
            </a:xfrm>
            <a:custGeom>
              <a:avLst/>
              <a:gdLst>
                <a:gd name="connsiteX0" fmla="*/ 0 w 1432617"/>
                <a:gd name="connsiteY0" fmla="*/ 0 h 752124"/>
                <a:gd name="connsiteX1" fmla="*/ 1432617 w 1432617"/>
                <a:gd name="connsiteY1" fmla="*/ 0 h 752124"/>
                <a:gd name="connsiteX2" fmla="*/ 1432617 w 1432617"/>
                <a:gd name="connsiteY2" fmla="*/ 752124 h 752124"/>
                <a:gd name="connsiteX3" fmla="*/ 0 w 1432617"/>
                <a:gd name="connsiteY3" fmla="*/ 752124 h 752124"/>
                <a:gd name="connsiteX4" fmla="*/ 0 w 1432617"/>
                <a:gd name="connsiteY4" fmla="*/ 0 h 75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617" h="752124">
                  <a:moveTo>
                    <a:pt x="0" y="0"/>
                  </a:moveTo>
                  <a:lnTo>
                    <a:pt x="1432617" y="0"/>
                  </a:lnTo>
                  <a:lnTo>
                    <a:pt x="1432617" y="752124"/>
                  </a:lnTo>
                  <a:lnTo>
                    <a:pt x="0" y="752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i="0" u="none" strike="noStrike" kern="1200" spc="0" baseline="0" dirty="0" err="1">
                  <a:solidFill>
                    <a:schemeClr val="tx1"/>
                  </a:solidFill>
                  <a:effectLst/>
                  <a:latin typeface="Cabin" pitchFamily="2" charset="0"/>
                  <a:cs typeface="Calibri"/>
                </a:rPr>
                <a:t>Batterien</a:t>
              </a:r>
              <a:endParaRPr lang="en-US" sz="2000" kern="1200" dirty="0">
                <a:solidFill>
                  <a:schemeClr val="tx1"/>
                </a:solidFill>
                <a:latin typeface="Cabin" pitchFamily="2" charset="0"/>
                <a:cs typeface="Calibri"/>
              </a:endParaRPr>
            </a:p>
          </p:txBody>
        </p:sp>
        <p:sp>
          <p:nvSpPr>
            <p:cNvPr id="10" name="Rectangle 8">
              <a:extLst>
                <a:ext uri="{FF2B5EF4-FFF2-40B4-BE49-F238E27FC236}">
                  <a16:creationId xmlns:a16="http://schemas.microsoft.com/office/drawing/2014/main" id="{29CBF245-A796-48FD-9DB0-69A970374576}"/>
                </a:ext>
              </a:extLst>
            </p:cNvPr>
            <p:cNvSpPr/>
            <p:nvPr/>
          </p:nvSpPr>
          <p:spPr>
            <a:xfrm>
              <a:off x="1983296" y="2582000"/>
              <a:ext cx="1181997" cy="1181997"/>
            </a:xfrm>
            <a:prstGeom prst="rect">
              <a:avLst/>
            </a:prstGeom>
            <a:blipFill>
              <a:blip r:embed="rId5">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Freeform: Shape 9">
              <a:extLst>
                <a:ext uri="{FF2B5EF4-FFF2-40B4-BE49-F238E27FC236}">
                  <a16:creationId xmlns:a16="http://schemas.microsoft.com/office/drawing/2014/main" id="{B98A0F5C-F12B-491F-AF7E-71ACA31AFA3B}"/>
                </a:ext>
              </a:extLst>
            </p:cNvPr>
            <p:cNvSpPr/>
            <p:nvPr/>
          </p:nvSpPr>
          <p:spPr>
            <a:xfrm>
              <a:off x="1881404" y="3905707"/>
              <a:ext cx="1432617" cy="752124"/>
            </a:xfrm>
            <a:custGeom>
              <a:avLst/>
              <a:gdLst>
                <a:gd name="connsiteX0" fmla="*/ 0 w 1432617"/>
                <a:gd name="connsiteY0" fmla="*/ 0 h 752124"/>
                <a:gd name="connsiteX1" fmla="*/ 1432617 w 1432617"/>
                <a:gd name="connsiteY1" fmla="*/ 0 h 752124"/>
                <a:gd name="connsiteX2" fmla="*/ 1432617 w 1432617"/>
                <a:gd name="connsiteY2" fmla="*/ 752124 h 752124"/>
                <a:gd name="connsiteX3" fmla="*/ 0 w 1432617"/>
                <a:gd name="connsiteY3" fmla="*/ 752124 h 752124"/>
                <a:gd name="connsiteX4" fmla="*/ 0 w 1432617"/>
                <a:gd name="connsiteY4" fmla="*/ 0 h 75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617" h="752124">
                  <a:moveTo>
                    <a:pt x="0" y="0"/>
                  </a:moveTo>
                  <a:lnTo>
                    <a:pt x="1432617" y="0"/>
                  </a:lnTo>
                  <a:lnTo>
                    <a:pt x="1432617" y="752124"/>
                  </a:lnTo>
                  <a:lnTo>
                    <a:pt x="0" y="752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rtl="0">
                <a:lnSpc>
                  <a:spcPct val="100000"/>
                </a:lnSpc>
                <a:spcBef>
                  <a:spcPct val="0"/>
                </a:spcBef>
                <a:spcAft>
                  <a:spcPct val="35000"/>
                </a:spcAft>
                <a:buNone/>
              </a:pPr>
              <a:r>
                <a:rPr lang="en-US" sz="2000" b="0" i="0" u="none" strike="noStrike" kern="1200" spc="0" baseline="0" dirty="0" err="1">
                  <a:solidFill>
                    <a:schemeClr val="tx1"/>
                  </a:solidFill>
                  <a:effectLst/>
                  <a:latin typeface="Cabin" pitchFamily="2" charset="0"/>
                  <a:cs typeface="Calibri"/>
                </a:rPr>
                <a:t>Elektrische</a:t>
              </a:r>
              <a:r>
                <a:rPr lang="en-US" sz="2000" b="0" i="0" u="none" strike="noStrike" kern="1200" spc="0" baseline="0" dirty="0">
                  <a:solidFill>
                    <a:schemeClr val="tx1"/>
                  </a:solidFill>
                  <a:effectLst/>
                  <a:latin typeface="Cabin" pitchFamily="2" charset="0"/>
                  <a:cs typeface="Calibri"/>
                </a:rPr>
                <a:t>  und </a:t>
              </a:r>
              <a:r>
                <a:rPr lang="en-US" sz="2000" b="0" i="0" u="none" strike="noStrike" kern="1200" spc="0" baseline="0" dirty="0" err="1">
                  <a:solidFill>
                    <a:schemeClr val="tx1"/>
                  </a:solidFill>
                  <a:effectLst/>
                  <a:latin typeface="Cabin" pitchFamily="2" charset="0"/>
                  <a:cs typeface="Calibri"/>
                </a:rPr>
                <a:t>Elektronik-geräte</a:t>
              </a:r>
              <a:endParaRPr lang="nl-NL" sz="2000" b="0" i="0" u="none" strike="noStrike" kern="1200" dirty="0">
                <a:solidFill>
                  <a:schemeClr val="tx1"/>
                </a:solidFill>
                <a:effectLst/>
                <a:latin typeface="Cabin" pitchFamily="2" charset="0"/>
                <a:cs typeface="Calibri"/>
              </a:endParaRPr>
            </a:p>
          </p:txBody>
        </p:sp>
        <p:sp>
          <p:nvSpPr>
            <p:cNvPr id="12" name="Rectangle 10">
              <a:extLst>
                <a:ext uri="{FF2B5EF4-FFF2-40B4-BE49-F238E27FC236}">
                  <a16:creationId xmlns:a16="http://schemas.microsoft.com/office/drawing/2014/main" id="{4EADFBCC-E708-4BD2-8911-B108685026CD}"/>
                </a:ext>
              </a:extLst>
            </p:cNvPr>
            <p:cNvSpPr/>
            <p:nvPr/>
          </p:nvSpPr>
          <p:spPr>
            <a:xfrm>
              <a:off x="3666621" y="2582000"/>
              <a:ext cx="1181997" cy="1181997"/>
            </a:xfrm>
            <a:prstGeom prst="rect">
              <a:avLst/>
            </a:prstGeom>
            <a:blipFill>
              <a:blip r:embed="rId6"/>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24738F47-BC49-4E1D-B36B-5D4B9F53D3E0}"/>
                </a:ext>
              </a:extLst>
            </p:cNvPr>
            <p:cNvSpPr/>
            <p:nvPr/>
          </p:nvSpPr>
          <p:spPr>
            <a:xfrm>
              <a:off x="3582077" y="3905707"/>
              <a:ext cx="1432617" cy="752124"/>
            </a:xfrm>
            <a:custGeom>
              <a:avLst/>
              <a:gdLst>
                <a:gd name="connsiteX0" fmla="*/ 0 w 1432617"/>
                <a:gd name="connsiteY0" fmla="*/ 0 h 752124"/>
                <a:gd name="connsiteX1" fmla="*/ 1432617 w 1432617"/>
                <a:gd name="connsiteY1" fmla="*/ 0 h 752124"/>
                <a:gd name="connsiteX2" fmla="*/ 1432617 w 1432617"/>
                <a:gd name="connsiteY2" fmla="*/ 752124 h 752124"/>
                <a:gd name="connsiteX3" fmla="*/ 0 w 1432617"/>
                <a:gd name="connsiteY3" fmla="*/ 752124 h 752124"/>
                <a:gd name="connsiteX4" fmla="*/ 0 w 1432617"/>
                <a:gd name="connsiteY4" fmla="*/ 0 h 75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617" h="752124">
                  <a:moveTo>
                    <a:pt x="0" y="0"/>
                  </a:moveTo>
                  <a:lnTo>
                    <a:pt x="1432617" y="0"/>
                  </a:lnTo>
                  <a:lnTo>
                    <a:pt x="1432617" y="752124"/>
                  </a:lnTo>
                  <a:lnTo>
                    <a:pt x="0" y="752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i="0" u="none" strike="noStrike" kern="1200" spc="0" baseline="0" dirty="0" err="1">
                  <a:solidFill>
                    <a:schemeClr val="tx1"/>
                  </a:solidFill>
                  <a:effectLst/>
                  <a:latin typeface="Cabin" pitchFamily="2" charset="0"/>
                  <a:cs typeface="Calibri"/>
                </a:rPr>
                <a:t>Fahrzeuge</a:t>
              </a:r>
              <a:endParaRPr lang="nl-NL" sz="2000" b="0" i="0" u="none" strike="noStrike" kern="1200" dirty="0">
                <a:solidFill>
                  <a:schemeClr val="tx1"/>
                </a:solidFill>
                <a:effectLst/>
                <a:latin typeface="Cabin" pitchFamily="2" charset="0"/>
                <a:cs typeface="Calibri"/>
              </a:endParaRPr>
            </a:p>
          </p:txBody>
        </p:sp>
        <p:sp>
          <p:nvSpPr>
            <p:cNvPr id="14" name="Rectangle 14">
              <a:extLst>
                <a:ext uri="{FF2B5EF4-FFF2-40B4-BE49-F238E27FC236}">
                  <a16:creationId xmlns:a16="http://schemas.microsoft.com/office/drawing/2014/main" id="{A269BD55-2BA6-439D-AF9E-C9908E055B41}"/>
                </a:ext>
              </a:extLst>
            </p:cNvPr>
            <p:cNvSpPr/>
            <p:nvPr/>
          </p:nvSpPr>
          <p:spPr>
            <a:xfrm>
              <a:off x="5339090" y="2601662"/>
              <a:ext cx="1181997" cy="1181997"/>
            </a:xfrm>
            <a:prstGeom prst="rect">
              <a:avLst/>
            </a:prstGeom>
            <a:blipFill>
              <a:blip r:embed="rId7">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Shape 15">
              <a:extLst>
                <a:ext uri="{FF2B5EF4-FFF2-40B4-BE49-F238E27FC236}">
                  <a16:creationId xmlns:a16="http://schemas.microsoft.com/office/drawing/2014/main" id="{78E3799B-62AF-41B6-BAA8-89544333CCC8}"/>
                </a:ext>
              </a:extLst>
            </p:cNvPr>
            <p:cNvSpPr/>
            <p:nvPr/>
          </p:nvSpPr>
          <p:spPr>
            <a:xfrm>
              <a:off x="5220169" y="3905707"/>
              <a:ext cx="1432617" cy="752124"/>
            </a:xfrm>
            <a:custGeom>
              <a:avLst/>
              <a:gdLst>
                <a:gd name="connsiteX0" fmla="*/ 0 w 1432617"/>
                <a:gd name="connsiteY0" fmla="*/ 0 h 752124"/>
                <a:gd name="connsiteX1" fmla="*/ 1432617 w 1432617"/>
                <a:gd name="connsiteY1" fmla="*/ 0 h 752124"/>
                <a:gd name="connsiteX2" fmla="*/ 1432617 w 1432617"/>
                <a:gd name="connsiteY2" fmla="*/ 752124 h 752124"/>
                <a:gd name="connsiteX3" fmla="*/ 0 w 1432617"/>
                <a:gd name="connsiteY3" fmla="*/ 752124 h 752124"/>
                <a:gd name="connsiteX4" fmla="*/ 0 w 1432617"/>
                <a:gd name="connsiteY4" fmla="*/ 0 h 75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617" h="752124">
                  <a:moveTo>
                    <a:pt x="0" y="0"/>
                  </a:moveTo>
                  <a:lnTo>
                    <a:pt x="1432617" y="0"/>
                  </a:lnTo>
                  <a:lnTo>
                    <a:pt x="1432617" y="752124"/>
                  </a:lnTo>
                  <a:lnTo>
                    <a:pt x="0" y="752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i="0" u="none" strike="noStrike" kern="1200" spc="0" baseline="0" dirty="0" err="1">
                  <a:solidFill>
                    <a:schemeClr val="tx1"/>
                  </a:solidFill>
                  <a:effectLst/>
                  <a:latin typeface="Cabin" pitchFamily="2" charset="0"/>
                  <a:cs typeface="Calibri"/>
                </a:rPr>
                <a:t>Schlacken</a:t>
              </a:r>
              <a:r>
                <a:rPr lang="en-US" sz="2000" b="0" i="0" u="none" strike="noStrike" kern="1200" spc="0" baseline="0" dirty="0">
                  <a:solidFill>
                    <a:schemeClr val="tx1"/>
                  </a:solidFill>
                  <a:effectLst/>
                  <a:latin typeface="Cabin" pitchFamily="2" charset="0"/>
                  <a:cs typeface="Calibri"/>
                </a:rPr>
                <a:t> und </a:t>
              </a:r>
              <a:r>
                <a:rPr lang="en-US" sz="2000" b="0" i="0" u="none" strike="noStrike" kern="1200" spc="0" baseline="0" dirty="0" err="1">
                  <a:solidFill>
                    <a:schemeClr val="tx1"/>
                  </a:solidFill>
                  <a:effectLst/>
                  <a:latin typeface="Cabin" pitchFamily="2" charset="0"/>
                  <a:cs typeface="Calibri"/>
                </a:rPr>
                <a:t>Aschen</a:t>
              </a:r>
              <a:endParaRPr lang="nl-NL" sz="2000" b="0" i="0" u="none" strike="noStrike" kern="1200" dirty="0">
                <a:solidFill>
                  <a:schemeClr val="tx1"/>
                </a:solidFill>
                <a:effectLst/>
                <a:latin typeface="Cabin" pitchFamily="2" charset="0"/>
                <a:cs typeface="Calibri"/>
              </a:endParaRPr>
            </a:p>
          </p:txBody>
        </p:sp>
        <p:sp>
          <p:nvSpPr>
            <p:cNvPr id="16" name="Rectangle 16">
              <a:extLst>
                <a:ext uri="{FF2B5EF4-FFF2-40B4-BE49-F238E27FC236}">
                  <a16:creationId xmlns:a16="http://schemas.microsoft.com/office/drawing/2014/main" id="{828C6716-05CA-4499-B6C8-EE7713C3E698}"/>
                </a:ext>
              </a:extLst>
            </p:cNvPr>
            <p:cNvSpPr/>
            <p:nvPr/>
          </p:nvSpPr>
          <p:spPr>
            <a:xfrm>
              <a:off x="7033271" y="2582000"/>
              <a:ext cx="1181997" cy="1181997"/>
            </a:xfrm>
            <a:prstGeom prst="rect">
              <a:avLst/>
            </a:prstGeom>
            <a:blipFill>
              <a:blip r:embed="rId8">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Freeform: Shape 17">
              <a:extLst>
                <a:ext uri="{FF2B5EF4-FFF2-40B4-BE49-F238E27FC236}">
                  <a16:creationId xmlns:a16="http://schemas.microsoft.com/office/drawing/2014/main" id="{C1030625-FBCA-463A-A81A-EB1220BDC5B7}"/>
                </a:ext>
              </a:extLst>
            </p:cNvPr>
            <p:cNvSpPr/>
            <p:nvPr/>
          </p:nvSpPr>
          <p:spPr>
            <a:xfrm>
              <a:off x="6907960" y="3905707"/>
              <a:ext cx="1599199" cy="752124"/>
            </a:xfrm>
            <a:custGeom>
              <a:avLst/>
              <a:gdLst>
                <a:gd name="connsiteX0" fmla="*/ 0 w 1432617"/>
                <a:gd name="connsiteY0" fmla="*/ 0 h 752124"/>
                <a:gd name="connsiteX1" fmla="*/ 1432617 w 1432617"/>
                <a:gd name="connsiteY1" fmla="*/ 0 h 752124"/>
                <a:gd name="connsiteX2" fmla="*/ 1432617 w 1432617"/>
                <a:gd name="connsiteY2" fmla="*/ 752124 h 752124"/>
                <a:gd name="connsiteX3" fmla="*/ 0 w 1432617"/>
                <a:gd name="connsiteY3" fmla="*/ 752124 h 752124"/>
                <a:gd name="connsiteX4" fmla="*/ 0 w 1432617"/>
                <a:gd name="connsiteY4" fmla="*/ 0 h 75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617" h="752124">
                  <a:moveTo>
                    <a:pt x="0" y="0"/>
                  </a:moveTo>
                  <a:lnTo>
                    <a:pt x="1432617" y="0"/>
                  </a:lnTo>
                  <a:lnTo>
                    <a:pt x="1432617" y="752124"/>
                  </a:lnTo>
                  <a:lnTo>
                    <a:pt x="0" y="752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i="0" u="none" strike="noStrike" kern="1200" spc="0" baseline="0" dirty="0" err="1">
                  <a:solidFill>
                    <a:schemeClr val="tx1"/>
                  </a:solidFill>
                  <a:effectLst/>
                  <a:latin typeface="Cabin" pitchFamily="2" charset="0"/>
                  <a:cs typeface="Calibri"/>
                </a:rPr>
                <a:t>Bergbauabfälle</a:t>
              </a:r>
              <a:endParaRPr lang="nl-NL" sz="2000" b="0" i="0" u="none" strike="noStrike" kern="1200" dirty="0">
                <a:solidFill>
                  <a:schemeClr val="tx1"/>
                </a:solidFill>
                <a:effectLst/>
                <a:latin typeface="Cabin" pitchFamily="2" charset="0"/>
                <a:cs typeface="Calibri"/>
              </a:endParaRPr>
            </a:p>
          </p:txBody>
        </p:sp>
        <p:sp>
          <p:nvSpPr>
            <p:cNvPr id="18" name="Rectangle 18">
              <a:extLst>
                <a:ext uri="{FF2B5EF4-FFF2-40B4-BE49-F238E27FC236}">
                  <a16:creationId xmlns:a16="http://schemas.microsoft.com/office/drawing/2014/main" id="{D1243177-BC39-48ED-A04D-809A73888336}"/>
                </a:ext>
              </a:extLst>
            </p:cNvPr>
            <p:cNvSpPr/>
            <p:nvPr/>
          </p:nvSpPr>
          <p:spPr>
            <a:xfrm>
              <a:off x="9046564" y="2582000"/>
              <a:ext cx="1181997" cy="1181997"/>
            </a:xfrm>
            <a:prstGeom prst="rect">
              <a:avLst/>
            </a:prstGeom>
            <a:blipFill>
              <a:blip r:embed="rId9">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reeform: Shape 19">
              <a:extLst>
                <a:ext uri="{FF2B5EF4-FFF2-40B4-BE49-F238E27FC236}">
                  <a16:creationId xmlns:a16="http://schemas.microsoft.com/office/drawing/2014/main" id="{0BAD0C0A-B942-44A4-AE50-095D639ACE29}"/>
                </a:ext>
              </a:extLst>
            </p:cNvPr>
            <p:cNvSpPr/>
            <p:nvPr/>
          </p:nvSpPr>
          <p:spPr>
            <a:xfrm>
              <a:off x="8595751" y="3905707"/>
              <a:ext cx="2092552" cy="752124"/>
            </a:xfrm>
            <a:custGeom>
              <a:avLst/>
              <a:gdLst>
                <a:gd name="connsiteX0" fmla="*/ 0 w 2092552"/>
                <a:gd name="connsiteY0" fmla="*/ 0 h 752124"/>
                <a:gd name="connsiteX1" fmla="*/ 2092552 w 2092552"/>
                <a:gd name="connsiteY1" fmla="*/ 0 h 752124"/>
                <a:gd name="connsiteX2" fmla="*/ 2092552 w 2092552"/>
                <a:gd name="connsiteY2" fmla="*/ 752124 h 752124"/>
                <a:gd name="connsiteX3" fmla="*/ 0 w 2092552"/>
                <a:gd name="connsiteY3" fmla="*/ 752124 h 752124"/>
                <a:gd name="connsiteX4" fmla="*/ 0 w 2092552"/>
                <a:gd name="connsiteY4" fmla="*/ 0 h 75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552" h="752124">
                  <a:moveTo>
                    <a:pt x="0" y="0"/>
                  </a:moveTo>
                  <a:lnTo>
                    <a:pt x="2092552" y="0"/>
                  </a:lnTo>
                  <a:lnTo>
                    <a:pt x="2092552" y="752124"/>
                  </a:lnTo>
                  <a:lnTo>
                    <a:pt x="0" y="752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i="0" u="none" strike="noStrike" kern="1200" spc="0" baseline="0" dirty="0" err="1">
                  <a:solidFill>
                    <a:schemeClr val="tx1"/>
                  </a:solidFill>
                  <a:effectLst/>
                  <a:latin typeface="Cabin" pitchFamily="2" charset="0"/>
                  <a:cs typeface="Calibri"/>
                </a:rPr>
                <a:t>Bau</a:t>
              </a:r>
              <a:r>
                <a:rPr lang="en-US" sz="2000" b="0" i="0" u="none" strike="noStrike" kern="1200" spc="0" baseline="0" dirty="0">
                  <a:solidFill>
                    <a:schemeClr val="tx1"/>
                  </a:solidFill>
                  <a:effectLst/>
                  <a:latin typeface="Cabin" pitchFamily="2" charset="0"/>
                  <a:cs typeface="Calibri"/>
                </a:rPr>
                <a:t>- und </a:t>
              </a:r>
              <a:r>
                <a:rPr lang="en-US" sz="2000" b="0" i="0" u="none" strike="noStrike" kern="1200" spc="0" baseline="0" dirty="0" err="1">
                  <a:solidFill>
                    <a:schemeClr val="tx1"/>
                  </a:solidFill>
                  <a:effectLst/>
                  <a:latin typeface="Cabin" pitchFamily="2" charset="0"/>
                  <a:cs typeface="Calibri"/>
                </a:rPr>
                <a:t>Abbruchabfälle</a:t>
              </a:r>
              <a:endParaRPr lang="en-US" sz="2000" kern="1200" dirty="0">
                <a:solidFill>
                  <a:schemeClr val="tx1"/>
                </a:solidFill>
                <a:latin typeface="Cabin" pitchFamily="2" charset="0"/>
                <a:cs typeface="Calibri"/>
              </a:endParaRPr>
            </a:p>
          </p:txBody>
        </p:sp>
      </p:grpSp>
      <p:sp>
        <p:nvSpPr>
          <p:cNvPr id="20" name="Titel 6">
            <a:extLst>
              <a:ext uri="{FF2B5EF4-FFF2-40B4-BE49-F238E27FC236}">
                <a16:creationId xmlns:a16="http://schemas.microsoft.com/office/drawing/2014/main" id="{A958E320-14D2-43BC-B9D0-54EB43F30C55}"/>
              </a:ext>
            </a:extLst>
          </p:cNvPr>
          <p:cNvSpPr>
            <a:spLocks noGrp="1"/>
          </p:cNvSpPr>
          <p:nvPr>
            <p:ph type="title"/>
          </p:nvPr>
        </p:nvSpPr>
        <p:spPr bwMode="gray">
          <a:xfrm>
            <a:off x="479425" y="395588"/>
            <a:ext cx="11233150" cy="382733"/>
          </a:xfrm>
        </p:spPr>
        <p:txBody>
          <a:bodyPr vert="horz"/>
          <a:lstStyle/>
          <a:p>
            <a:pPr lvl="0"/>
            <a:r>
              <a:rPr lang="de-DE" dirty="0"/>
              <a:t>Abfallströme</a:t>
            </a:r>
          </a:p>
        </p:txBody>
      </p:sp>
      <p:sp>
        <p:nvSpPr>
          <p:cNvPr id="21" name="Textplatzhalter 14">
            <a:extLst>
              <a:ext uri="{FF2B5EF4-FFF2-40B4-BE49-F238E27FC236}">
                <a16:creationId xmlns:a16="http://schemas.microsoft.com/office/drawing/2014/main" id="{0EAC1B3F-EFBA-4EDA-8172-FAC54DC7E88A}"/>
              </a:ext>
            </a:extLst>
          </p:cNvPr>
          <p:cNvSpPr txBox="1">
            <a:spLocks/>
          </p:cNvSpPr>
          <p:nvPr/>
        </p:nvSpPr>
        <p:spPr bwMode="gray">
          <a:xfrm>
            <a:off x="479425" y="778321"/>
            <a:ext cx="11233150" cy="318933"/>
          </a:xfrm>
          <a:prstGeom prst="rect">
            <a:avLst/>
          </a:prstGeom>
        </p:spPr>
        <p:txBody>
          <a:bodyPr numCol="1"/>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dirty="0"/>
              <a:t>Die sechs untersuchten Abfallströme in </a:t>
            </a:r>
            <a:r>
              <a:rPr lang="de-DE" dirty="0" err="1"/>
              <a:t>FutuRaM</a:t>
            </a:r>
            <a:endParaRPr lang="de-DE" dirty="0"/>
          </a:p>
        </p:txBody>
      </p:sp>
    </p:spTree>
    <p:extLst>
      <p:ext uri="{BB962C8B-B14F-4D97-AF65-F5344CB8AC3E}">
        <p14:creationId xmlns:p14="http://schemas.microsoft.com/office/powerpoint/2010/main" val="2536741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2"/>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7</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6" name="Titel 6">
            <a:extLst>
              <a:ext uri="{FF2B5EF4-FFF2-40B4-BE49-F238E27FC236}">
                <a16:creationId xmlns:a16="http://schemas.microsoft.com/office/drawing/2014/main" id="{2C545D9D-69FD-45DF-AC68-C460351A788F}"/>
              </a:ext>
            </a:extLst>
          </p:cNvPr>
          <p:cNvSpPr>
            <a:spLocks noGrp="1"/>
          </p:cNvSpPr>
          <p:nvPr>
            <p:ph type="title"/>
          </p:nvPr>
        </p:nvSpPr>
        <p:spPr bwMode="gray">
          <a:xfrm>
            <a:off x="479425" y="395588"/>
            <a:ext cx="11233150" cy="382733"/>
          </a:xfrm>
        </p:spPr>
        <p:txBody>
          <a:bodyPr vert="horz"/>
          <a:lstStyle/>
          <a:p>
            <a:pPr lvl="0"/>
            <a:r>
              <a:rPr lang="de-DE" dirty="0" err="1"/>
              <a:t>FutuRaM</a:t>
            </a:r>
            <a:r>
              <a:rPr lang="de-DE" dirty="0"/>
              <a:t> </a:t>
            </a:r>
          </a:p>
        </p:txBody>
      </p:sp>
      <p:sp>
        <p:nvSpPr>
          <p:cNvPr id="8" name="Textplatzhalter 14">
            <a:extLst>
              <a:ext uri="{FF2B5EF4-FFF2-40B4-BE49-F238E27FC236}">
                <a16:creationId xmlns:a16="http://schemas.microsoft.com/office/drawing/2014/main" id="{F278866A-D1D9-47BC-B6C4-B5763A9A51DC}"/>
              </a:ext>
            </a:extLst>
          </p:cNvPr>
          <p:cNvSpPr txBox="1">
            <a:spLocks/>
          </p:cNvSpPr>
          <p:nvPr/>
        </p:nvSpPr>
        <p:spPr bwMode="gray">
          <a:xfrm>
            <a:off x="479425" y="778321"/>
            <a:ext cx="11233150" cy="318933"/>
          </a:xfrm>
          <a:prstGeom prst="rect">
            <a:avLst/>
          </a:prstGeom>
        </p:spPr>
        <p:txBody>
          <a:bodyPr numCol="1"/>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Welche Batterien werden betrachtet</a:t>
            </a:r>
            <a:endParaRPr lang="de-DE" dirty="0"/>
          </a:p>
        </p:txBody>
      </p:sp>
      <p:sp>
        <p:nvSpPr>
          <p:cNvPr id="9" name="Rechteck 8" descr="Battery charging with solid fill">
            <a:extLst>
              <a:ext uri="{FF2B5EF4-FFF2-40B4-BE49-F238E27FC236}">
                <a16:creationId xmlns:a16="http://schemas.microsoft.com/office/drawing/2014/main" id="{D3847507-AD3A-43DE-83B0-2BD733D0C51D}"/>
              </a:ext>
            </a:extLst>
          </p:cNvPr>
          <p:cNvSpPr/>
          <p:nvPr/>
        </p:nvSpPr>
        <p:spPr>
          <a:xfrm>
            <a:off x="4636486" y="1958712"/>
            <a:ext cx="1151540" cy="1151540"/>
          </a:xfrm>
          <a:prstGeom prst="rect">
            <a:avLst/>
          </a:prstGeom>
          <a:blipFill>
            <a:blip r:embed="rId4">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Textfeld 9">
            <a:extLst>
              <a:ext uri="{FF2B5EF4-FFF2-40B4-BE49-F238E27FC236}">
                <a16:creationId xmlns:a16="http://schemas.microsoft.com/office/drawing/2014/main" id="{7E169D14-6402-4F79-8247-819CBE23B00F}"/>
              </a:ext>
            </a:extLst>
          </p:cNvPr>
          <p:cNvSpPr txBox="1"/>
          <p:nvPr/>
        </p:nvSpPr>
        <p:spPr>
          <a:xfrm>
            <a:off x="540926" y="1800615"/>
            <a:ext cx="3513941" cy="1520544"/>
          </a:xfrm>
          <a:prstGeom prst="rect">
            <a:avLst/>
          </a:prstGeom>
          <a:noFill/>
        </p:spPr>
        <p:txBody>
          <a:bodyPr wrap="square" lIns="0" tIns="0" rIns="0" bIns="0" rtlCol="0">
            <a:spAutoFit/>
          </a:bodyPr>
          <a:lstStyle/>
          <a:p>
            <a:pPr>
              <a:lnSpc>
                <a:spcPts val="1960"/>
              </a:lnSpc>
              <a:buClr>
                <a:schemeClr val="accent1"/>
              </a:buClr>
            </a:pPr>
            <a:r>
              <a:rPr lang="de-DE" sz="1400" b="1" dirty="0"/>
              <a:t>Batterie Kategorien</a:t>
            </a:r>
          </a:p>
          <a:p>
            <a:pPr marL="285750" indent="-285750" algn="l">
              <a:lnSpc>
                <a:spcPts val="1960"/>
              </a:lnSpc>
              <a:buClr>
                <a:schemeClr val="accent1"/>
              </a:buClr>
              <a:buFont typeface="Wingdings" panose="05000000000000000000" pitchFamily="2" charset="2"/>
              <a:buChar char="§"/>
            </a:pPr>
            <a:r>
              <a:rPr lang="de-DE" sz="1400" dirty="0"/>
              <a:t>Electric </a:t>
            </a:r>
            <a:r>
              <a:rPr lang="de-DE" sz="1400" dirty="0" err="1"/>
              <a:t>Vehicles</a:t>
            </a:r>
            <a:endParaRPr lang="de-DE" sz="1400" dirty="0"/>
          </a:p>
          <a:p>
            <a:pPr marL="285750" indent="-285750" algn="l">
              <a:lnSpc>
                <a:spcPts val="1960"/>
              </a:lnSpc>
              <a:buClr>
                <a:schemeClr val="accent1"/>
              </a:buClr>
              <a:buFont typeface="Wingdings" panose="05000000000000000000" pitchFamily="2" charset="2"/>
              <a:buChar char="§"/>
            </a:pPr>
            <a:r>
              <a:rPr lang="de-DE" sz="1400" dirty="0"/>
              <a:t>Light </a:t>
            </a:r>
            <a:r>
              <a:rPr lang="de-DE" sz="1400" dirty="0" err="1"/>
              <a:t>Means</a:t>
            </a:r>
            <a:r>
              <a:rPr lang="de-DE" sz="1400" dirty="0"/>
              <a:t> </a:t>
            </a:r>
            <a:r>
              <a:rPr lang="de-DE" sz="1400" dirty="0" err="1"/>
              <a:t>of</a:t>
            </a:r>
            <a:r>
              <a:rPr lang="de-DE" sz="1400" dirty="0"/>
              <a:t> Transport (LMT)</a:t>
            </a:r>
          </a:p>
          <a:p>
            <a:pPr marL="285750" indent="-285750" algn="l">
              <a:lnSpc>
                <a:spcPts val="1960"/>
              </a:lnSpc>
              <a:buClr>
                <a:schemeClr val="accent1"/>
              </a:buClr>
              <a:buFont typeface="Wingdings" panose="05000000000000000000" pitchFamily="2" charset="2"/>
              <a:buChar char="§"/>
            </a:pPr>
            <a:r>
              <a:rPr lang="de-DE" sz="1400" dirty="0" err="1"/>
              <a:t>Starting</a:t>
            </a:r>
            <a:r>
              <a:rPr lang="de-DE" sz="1400" dirty="0"/>
              <a:t>, Light and </a:t>
            </a:r>
            <a:r>
              <a:rPr lang="de-DE" sz="1400" dirty="0" err="1"/>
              <a:t>Ignition</a:t>
            </a:r>
            <a:r>
              <a:rPr lang="de-DE" sz="1400" dirty="0"/>
              <a:t> </a:t>
            </a:r>
            <a:r>
              <a:rPr lang="de-DE" sz="1400" dirty="0" err="1"/>
              <a:t>batteries</a:t>
            </a:r>
            <a:r>
              <a:rPr lang="de-DE" sz="1400" dirty="0"/>
              <a:t> (SLI)</a:t>
            </a:r>
          </a:p>
          <a:p>
            <a:pPr marL="285750" indent="-285750" algn="l">
              <a:lnSpc>
                <a:spcPts val="1960"/>
              </a:lnSpc>
              <a:buClr>
                <a:schemeClr val="accent1"/>
              </a:buClr>
              <a:buFont typeface="Wingdings" panose="05000000000000000000" pitchFamily="2" charset="2"/>
              <a:buChar char="§"/>
            </a:pPr>
            <a:r>
              <a:rPr lang="de-DE" sz="1400" dirty="0"/>
              <a:t>Industrial </a:t>
            </a:r>
            <a:r>
              <a:rPr lang="de-DE" sz="1400" dirty="0" err="1"/>
              <a:t>batteries</a:t>
            </a:r>
            <a:endParaRPr lang="de-DE" sz="1400" dirty="0"/>
          </a:p>
          <a:p>
            <a:pPr marL="285750" indent="-285750" algn="l">
              <a:lnSpc>
                <a:spcPts val="1960"/>
              </a:lnSpc>
              <a:buClr>
                <a:schemeClr val="accent1"/>
              </a:buClr>
              <a:buFont typeface="Wingdings" panose="05000000000000000000" pitchFamily="2" charset="2"/>
              <a:buChar char="§"/>
            </a:pPr>
            <a:r>
              <a:rPr lang="de-DE" sz="1400" dirty="0"/>
              <a:t>Portable </a:t>
            </a:r>
            <a:r>
              <a:rPr lang="de-DE" sz="1400" dirty="0" err="1"/>
              <a:t>batteries</a:t>
            </a:r>
            <a:endParaRPr lang="de-DE" sz="1400" dirty="0"/>
          </a:p>
        </p:txBody>
      </p:sp>
      <p:sp>
        <p:nvSpPr>
          <p:cNvPr id="11" name="Rechteck 10">
            <a:extLst>
              <a:ext uri="{FF2B5EF4-FFF2-40B4-BE49-F238E27FC236}">
                <a16:creationId xmlns:a16="http://schemas.microsoft.com/office/drawing/2014/main" id="{5844F6DB-D9A5-4308-A927-4849E79A06D2}"/>
              </a:ext>
            </a:extLst>
          </p:cNvPr>
          <p:cNvSpPr/>
          <p:nvPr/>
        </p:nvSpPr>
        <p:spPr>
          <a:xfrm>
            <a:off x="4010192" y="3475015"/>
            <a:ext cx="3106832" cy="1869358"/>
          </a:xfrm>
          <a:prstGeom prst="rect">
            <a:avLst/>
          </a:prstGeom>
        </p:spPr>
        <p:txBody>
          <a:bodyPr wrap="square">
            <a:spAutoFit/>
          </a:bodyPr>
          <a:lstStyle/>
          <a:p>
            <a:pPr lvl="1">
              <a:lnSpc>
                <a:spcPts val="1960"/>
              </a:lnSpc>
              <a:buClr>
                <a:schemeClr val="accent1"/>
              </a:buClr>
            </a:pPr>
            <a:r>
              <a:rPr lang="de-DE" sz="1400" b="1" dirty="0"/>
              <a:t>Batterietypen</a:t>
            </a:r>
          </a:p>
          <a:p>
            <a:pPr marL="637200" lvl="1" indent="-180000">
              <a:lnSpc>
                <a:spcPts val="1960"/>
              </a:lnSpc>
              <a:buClr>
                <a:schemeClr val="accent1"/>
              </a:buClr>
              <a:buFont typeface="Wingdings" panose="05000000000000000000" pitchFamily="2" charset="2"/>
              <a:buChar char="§"/>
            </a:pPr>
            <a:r>
              <a:rPr lang="de-DE" sz="1400" dirty="0"/>
              <a:t>Primär- Lithiumbatterien</a:t>
            </a:r>
          </a:p>
          <a:p>
            <a:pPr marL="637200" lvl="1" indent="-180000">
              <a:lnSpc>
                <a:spcPts val="1960"/>
              </a:lnSpc>
              <a:buClr>
                <a:schemeClr val="accent1"/>
              </a:buClr>
              <a:buFont typeface="Wingdings" panose="05000000000000000000" pitchFamily="2" charset="2"/>
              <a:buChar char="§"/>
            </a:pPr>
            <a:r>
              <a:rPr lang="de-DE" sz="1400" dirty="0"/>
              <a:t>Sekundär Lithiumbatterien</a:t>
            </a:r>
          </a:p>
          <a:p>
            <a:pPr marL="637200" lvl="1" indent="-180000">
              <a:lnSpc>
                <a:spcPts val="1960"/>
              </a:lnSpc>
              <a:buClr>
                <a:schemeClr val="accent1"/>
              </a:buClr>
              <a:buFont typeface="Wingdings" panose="05000000000000000000" pitchFamily="2" charset="2"/>
              <a:buChar char="§"/>
            </a:pPr>
            <a:r>
              <a:rPr lang="de-DE" sz="1400" dirty="0"/>
              <a:t>Bleibatterien</a:t>
            </a:r>
          </a:p>
          <a:p>
            <a:pPr marL="637200" lvl="1" indent="-180000">
              <a:lnSpc>
                <a:spcPts val="1960"/>
              </a:lnSpc>
              <a:buClr>
                <a:schemeClr val="accent1"/>
              </a:buClr>
              <a:buFont typeface="Wingdings" panose="05000000000000000000" pitchFamily="2" charset="2"/>
              <a:buChar char="§"/>
            </a:pPr>
            <a:r>
              <a:rPr lang="de-DE" sz="1400" dirty="0"/>
              <a:t>Nickel Cadmium</a:t>
            </a:r>
          </a:p>
          <a:p>
            <a:pPr marL="637200" lvl="1" indent="-180000">
              <a:lnSpc>
                <a:spcPts val="1960"/>
              </a:lnSpc>
              <a:buClr>
                <a:schemeClr val="accent1"/>
              </a:buClr>
              <a:buFont typeface="Wingdings" panose="05000000000000000000" pitchFamily="2" charset="2"/>
              <a:buChar char="§"/>
            </a:pPr>
            <a:r>
              <a:rPr lang="de-DE" sz="1400" dirty="0"/>
              <a:t>Nickel Metallhydrid</a:t>
            </a:r>
          </a:p>
          <a:p>
            <a:pPr marL="637200" lvl="1" indent="-180000">
              <a:lnSpc>
                <a:spcPts val="1960"/>
              </a:lnSpc>
              <a:buClr>
                <a:schemeClr val="accent1"/>
              </a:buClr>
              <a:buFont typeface="Wingdings" panose="05000000000000000000" pitchFamily="2" charset="2"/>
              <a:buChar char="§"/>
            </a:pPr>
            <a:r>
              <a:rPr lang="de-DE" sz="1400" dirty="0"/>
              <a:t>Zink-Kohle / Alkali-Mangan</a:t>
            </a:r>
            <a:endParaRPr lang="de-DE" dirty="0"/>
          </a:p>
        </p:txBody>
      </p:sp>
      <p:sp>
        <p:nvSpPr>
          <p:cNvPr id="12" name="Rechteck 11">
            <a:extLst>
              <a:ext uri="{FF2B5EF4-FFF2-40B4-BE49-F238E27FC236}">
                <a16:creationId xmlns:a16="http://schemas.microsoft.com/office/drawing/2014/main" id="{0A14FA17-CDE8-4E60-ACC3-002BCC5BB4BB}"/>
              </a:ext>
            </a:extLst>
          </p:cNvPr>
          <p:cNvSpPr/>
          <p:nvPr/>
        </p:nvSpPr>
        <p:spPr>
          <a:xfrm>
            <a:off x="6111781" y="923331"/>
            <a:ext cx="4565583" cy="2659318"/>
          </a:xfrm>
          <a:prstGeom prst="rect">
            <a:avLst/>
          </a:prstGeom>
        </p:spPr>
        <p:txBody>
          <a:bodyPr wrap="square">
            <a:spAutoFit/>
          </a:bodyPr>
          <a:lstStyle/>
          <a:p>
            <a:pPr lvl="1">
              <a:lnSpc>
                <a:spcPts val="1960"/>
              </a:lnSpc>
              <a:buClr>
                <a:schemeClr val="accent1"/>
              </a:buClr>
            </a:pPr>
            <a:r>
              <a:rPr lang="de-DE" sz="1400" b="1" dirty="0"/>
              <a:t>Batterieuntertypen: Beispiel Sekundär- Lithiumbatterien</a:t>
            </a:r>
          </a:p>
          <a:p>
            <a:pPr marL="742950" lvl="1" indent="-285750">
              <a:lnSpc>
                <a:spcPts val="1960"/>
              </a:lnSpc>
              <a:buClr>
                <a:schemeClr val="accent1"/>
              </a:buClr>
              <a:buFont typeface="Wingdings" panose="05000000000000000000" pitchFamily="2" charset="2"/>
              <a:buChar char="§"/>
            </a:pPr>
            <a:r>
              <a:rPr lang="de-DE" sz="1400" dirty="0"/>
              <a:t>Lithium Cobalt Oxide (</a:t>
            </a:r>
            <a:r>
              <a:rPr lang="de-DE" sz="1400" b="1" dirty="0"/>
              <a:t>LCO</a:t>
            </a:r>
            <a:r>
              <a:rPr lang="de-DE" sz="1400" dirty="0"/>
              <a:t>)</a:t>
            </a:r>
          </a:p>
          <a:p>
            <a:pPr marL="742950" lvl="1" indent="-285750">
              <a:lnSpc>
                <a:spcPts val="1960"/>
              </a:lnSpc>
              <a:buClr>
                <a:schemeClr val="accent1"/>
              </a:buClr>
              <a:buFont typeface="Wingdings" panose="05000000000000000000" pitchFamily="2" charset="2"/>
              <a:buChar char="§"/>
            </a:pPr>
            <a:r>
              <a:rPr lang="pt-BR" sz="1400" dirty="0"/>
              <a:t>Lithium Manganese Oxide (</a:t>
            </a:r>
            <a:r>
              <a:rPr lang="pt-BR" sz="1400" b="1" dirty="0"/>
              <a:t>LMO</a:t>
            </a:r>
            <a:r>
              <a:rPr lang="pt-BR" sz="1400" dirty="0"/>
              <a:t>)</a:t>
            </a:r>
          </a:p>
          <a:p>
            <a:pPr marL="742950" lvl="1" indent="-285750">
              <a:lnSpc>
                <a:spcPts val="1960"/>
              </a:lnSpc>
              <a:buClr>
                <a:schemeClr val="accent1"/>
              </a:buClr>
              <a:buFont typeface="Wingdings" panose="05000000000000000000" pitchFamily="2" charset="2"/>
              <a:buChar char="§"/>
            </a:pPr>
            <a:r>
              <a:rPr lang="de-DE" sz="1400" dirty="0"/>
              <a:t>Lithium Nickel </a:t>
            </a:r>
            <a:r>
              <a:rPr lang="de-DE" sz="1400" dirty="0" err="1"/>
              <a:t>Manganese</a:t>
            </a:r>
            <a:r>
              <a:rPr lang="de-DE" sz="1400" dirty="0"/>
              <a:t> Cobalt Oxide (</a:t>
            </a:r>
            <a:r>
              <a:rPr lang="de-DE" sz="1400" b="1" dirty="0"/>
              <a:t>NMC</a:t>
            </a:r>
            <a:r>
              <a:rPr lang="de-DE" sz="1400" dirty="0"/>
              <a:t>)</a:t>
            </a:r>
          </a:p>
          <a:p>
            <a:pPr marL="742950" lvl="1" indent="-285750">
              <a:lnSpc>
                <a:spcPts val="1960"/>
              </a:lnSpc>
              <a:buClr>
                <a:schemeClr val="accent1"/>
              </a:buClr>
              <a:buFont typeface="Wingdings" panose="05000000000000000000" pitchFamily="2" charset="2"/>
              <a:buChar char="§"/>
            </a:pPr>
            <a:r>
              <a:rPr lang="en-US" sz="1400" dirty="0"/>
              <a:t>Lithium Iron Phosphate (</a:t>
            </a:r>
            <a:r>
              <a:rPr lang="en-US" sz="1400" b="1" dirty="0"/>
              <a:t>LFP</a:t>
            </a:r>
            <a:r>
              <a:rPr lang="en-US" sz="1400" dirty="0"/>
              <a:t>)</a:t>
            </a:r>
          </a:p>
          <a:p>
            <a:pPr marL="742950" lvl="1" indent="-285750">
              <a:lnSpc>
                <a:spcPts val="1960"/>
              </a:lnSpc>
              <a:buClr>
                <a:schemeClr val="accent1"/>
              </a:buClr>
              <a:buFont typeface="Wingdings" panose="05000000000000000000" pitchFamily="2" charset="2"/>
              <a:buChar char="§"/>
            </a:pPr>
            <a:r>
              <a:rPr lang="en-US" sz="1400" dirty="0" err="1"/>
              <a:t>Luithium</a:t>
            </a:r>
            <a:r>
              <a:rPr lang="en-US" sz="1400" dirty="0"/>
              <a:t> Nickel Cobalt </a:t>
            </a:r>
            <a:r>
              <a:rPr lang="en-US" sz="1400" dirty="0" err="1"/>
              <a:t>Aluminium</a:t>
            </a:r>
            <a:r>
              <a:rPr lang="en-US" sz="1400" dirty="0"/>
              <a:t> Oxide (</a:t>
            </a:r>
            <a:r>
              <a:rPr lang="en-US" sz="1400" b="1" dirty="0"/>
              <a:t>NCA</a:t>
            </a:r>
            <a:r>
              <a:rPr lang="en-US" sz="1400" dirty="0"/>
              <a:t>)</a:t>
            </a:r>
          </a:p>
          <a:p>
            <a:pPr marL="742950" lvl="1" indent="-285750">
              <a:lnSpc>
                <a:spcPts val="1960"/>
              </a:lnSpc>
              <a:buClr>
                <a:schemeClr val="accent1"/>
              </a:buClr>
              <a:buFont typeface="Wingdings" panose="05000000000000000000" pitchFamily="2" charset="2"/>
              <a:buChar char="§"/>
            </a:pPr>
            <a:r>
              <a:rPr lang="de-DE" sz="1400" dirty="0"/>
              <a:t>Lithium Titanate (</a:t>
            </a:r>
            <a:r>
              <a:rPr lang="de-DE" sz="1400" b="1" dirty="0"/>
              <a:t>LTO</a:t>
            </a:r>
            <a:r>
              <a:rPr lang="de-DE" sz="1400" dirty="0"/>
              <a:t>)</a:t>
            </a:r>
            <a:endParaRPr lang="de-DE" sz="1400" b="1" dirty="0"/>
          </a:p>
          <a:p>
            <a:pPr marL="742950" lvl="1" indent="-285750">
              <a:lnSpc>
                <a:spcPts val="1960"/>
              </a:lnSpc>
              <a:buClr>
                <a:schemeClr val="accent1"/>
              </a:buClr>
              <a:buFont typeface="Wingdings" panose="05000000000000000000" pitchFamily="2" charset="2"/>
              <a:buChar char="§"/>
            </a:pPr>
            <a:endParaRPr lang="en-US" sz="1400" dirty="0"/>
          </a:p>
          <a:p>
            <a:pPr marL="742950" lvl="1" indent="-285750">
              <a:lnSpc>
                <a:spcPts val="1960"/>
              </a:lnSpc>
              <a:buClr>
                <a:schemeClr val="accent1"/>
              </a:buClr>
              <a:buFont typeface="Wingdings" panose="05000000000000000000" pitchFamily="2" charset="2"/>
              <a:buChar char="§"/>
            </a:pPr>
            <a:endParaRPr lang="de-DE" sz="1400" dirty="0"/>
          </a:p>
        </p:txBody>
      </p:sp>
      <p:pic>
        <p:nvPicPr>
          <p:cNvPr id="13" name="Grafik 12" descr="Elektroauto">
            <a:extLst>
              <a:ext uri="{FF2B5EF4-FFF2-40B4-BE49-F238E27FC236}">
                <a16:creationId xmlns:a16="http://schemas.microsoft.com/office/drawing/2014/main" id="{F4F9BB96-0EBA-4292-A664-237476DB30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841886">
            <a:off x="608834" y="3990073"/>
            <a:ext cx="1330503" cy="1330503"/>
          </a:xfrm>
          <a:prstGeom prst="rect">
            <a:avLst/>
          </a:prstGeom>
        </p:spPr>
      </p:pic>
      <p:pic>
        <p:nvPicPr>
          <p:cNvPr id="14" name="Grafik 13" descr="Kamera">
            <a:extLst>
              <a:ext uri="{FF2B5EF4-FFF2-40B4-BE49-F238E27FC236}">
                <a16:creationId xmlns:a16="http://schemas.microsoft.com/office/drawing/2014/main" id="{909AEBFB-DB30-4BD4-A71F-F1D0EFA06B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927665">
            <a:off x="1288758" y="3649715"/>
            <a:ext cx="553390" cy="553390"/>
          </a:xfrm>
          <a:prstGeom prst="rect">
            <a:avLst/>
          </a:prstGeom>
        </p:spPr>
      </p:pic>
      <p:pic>
        <p:nvPicPr>
          <p:cNvPr id="15" name="Grafik 14" descr="Gamecontroller">
            <a:extLst>
              <a:ext uri="{FF2B5EF4-FFF2-40B4-BE49-F238E27FC236}">
                <a16:creationId xmlns:a16="http://schemas.microsoft.com/office/drawing/2014/main" id="{13E3A489-53E1-41E6-9F09-5734590C181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74934" y="4724247"/>
            <a:ext cx="914400" cy="914400"/>
          </a:xfrm>
          <a:prstGeom prst="rect">
            <a:avLst/>
          </a:prstGeom>
        </p:spPr>
      </p:pic>
      <p:pic>
        <p:nvPicPr>
          <p:cNvPr id="16" name="Grafik 15" descr="Radfahren">
            <a:extLst>
              <a:ext uri="{FF2B5EF4-FFF2-40B4-BE49-F238E27FC236}">
                <a16:creationId xmlns:a16="http://schemas.microsoft.com/office/drawing/2014/main" id="{B774EC07-2197-491D-BE16-36D377F6D14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82650" y="3774731"/>
            <a:ext cx="914400" cy="914400"/>
          </a:xfrm>
          <a:prstGeom prst="rect">
            <a:avLst/>
          </a:prstGeom>
        </p:spPr>
      </p:pic>
      <p:grpSp>
        <p:nvGrpSpPr>
          <p:cNvPr id="17" name="Gruppieren 16">
            <a:extLst>
              <a:ext uri="{FF2B5EF4-FFF2-40B4-BE49-F238E27FC236}">
                <a16:creationId xmlns:a16="http://schemas.microsoft.com/office/drawing/2014/main" id="{0E1307BC-1B4D-48E8-A31D-BFD788BAD4FD}"/>
              </a:ext>
            </a:extLst>
          </p:cNvPr>
          <p:cNvGrpSpPr/>
          <p:nvPr/>
        </p:nvGrpSpPr>
        <p:grpSpPr>
          <a:xfrm rot="5400000">
            <a:off x="7853614" y="3525776"/>
            <a:ext cx="1267529" cy="914400"/>
            <a:chOff x="8073015" y="4066049"/>
            <a:chExt cx="1267529" cy="914400"/>
          </a:xfrm>
          <a:solidFill>
            <a:srgbClr val="179C7D"/>
          </a:solidFill>
        </p:grpSpPr>
        <p:pic>
          <p:nvPicPr>
            <p:cNvPr id="18" name="Grafik 17" descr="Flussdiagramm">
              <a:extLst>
                <a:ext uri="{FF2B5EF4-FFF2-40B4-BE49-F238E27FC236}">
                  <a16:creationId xmlns:a16="http://schemas.microsoft.com/office/drawing/2014/main" id="{CAB0F307-8DEA-4C3C-AA7F-D2243BE9C0C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200000">
              <a:off x="8637799" y="4175179"/>
              <a:ext cx="702745" cy="702745"/>
            </a:xfrm>
            <a:prstGeom prst="rect">
              <a:avLst/>
            </a:prstGeom>
          </p:spPr>
        </p:pic>
        <p:pic>
          <p:nvPicPr>
            <p:cNvPr id="19" name="Grafik 18" descr="Voller Akku">
              <a:extLst>
                <a:ext uri="{FF2B5EF4-FFF2-40B4-BE49-F238E27FC236}">
                  <a16:creationId xmlns:a16="http://schemas.microsoft.com/office/drawing/2014/main" id="{D60C2324-403D-446C-B5C5-2F6847EAC98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0800000">
              <a:off x="8073015" y="4066049"/>
              <a:ext cx="914400" cy="914400"/>
            </a:xfrm>
            <a:prstGeom prst="rect">
              <a:avLst/>
            </a:prstGeom>
          </p:spPr>
        </p:pic>
      </p:grpSp>
    </p:spTree>
    <p:extLst>
      <p:ext uri="{BB962C8B-B14F-4D97-AF65-F5344CB8AC3E}">
        <p14:creationId xmlns:p14="http://schemas.microsoft.com/office/powerpoint/2010/main" val="1991298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3"/>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8</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10" name="Titel 1">
            <a:extLst>
              <a:ext uri="{FF2B5EF4-FFF2-40B4-BE49-F238E27FC236}">
                <a16:creationId xmlns:a16="http://schemas.microsoft.com/office/drawing/2014/main" id="{1BE90D22-AC5F-4813-922E-B149E944FC89}"/>
              </a:ext>
            </a:extLst>
          </p:cNvPr>
          <p:cNvSpPr>
            <a:spLocks noGrp="1"/>
          </p:cNvSpPr>
          <p:nvPr>
            <p:ph type="title"/>
          </p:nvPr>
        </p:nvSpPr>
        <p:spPr>
          <a:xfrm>
            <a:off x="479425" y="395588"/>
            <a:ext cx="11233150" cy="382733"/>
          </a:xfrm>
        </p:spPr>
        <p:txBody>
          <a:bodyPr/>
          <a:lstStyle/>
          <a:p>
            <a:r>
              <a:rPr lang="de-DE" dirty="0"/>
              <a:t>Gesetzlicher Hintergrund</a:t>
            </a:r>
          </a:p>
        </p:txBody>
      </p:sp>
      <p:sp>
        <p:nvSpPr>
          <p:cNvPr id="14" name="Textplatzhalter 5">
            <a:extLst>
              <a:ext uri="{FF2B5EF4-FFF2-40B4-BE49-F238E27FC236}">
                <a16:creationId xmlns:a16="http://schemas.microsoft.com/office/drawing/2014/main" id="{3B40E2A0-6ADD-4480-8C2D-6F8FEE597DBC}"/>
              </a:ext>
            </a:extLst>
          </p:cNvPr>
          <p:cNvSpPr txBox="1">
            <a:spLocks/>
          </p:cNvSpPr>
          <p:nvPr/>
        </p:nvSpPr>
        <p:spPr>
          <a:xfrm>
            <a:off x="479425" y="778321"/>
            <a:ext cx="11233150" cy="318933"/>
          </a:xfrm>
          <a:prstGeom prst="rect">
            <a:avLst/>
          </a:prstGeom>
        </p:spPr>
        <p:txBody>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Vergangenheit – Gegenwart – Zukunft </a:t>
            </a:r>
            <a:endParaRPr lang="de-DE" dirty="0"/>
          </a:p>
        </p:txBody>
      </p:sp>
      <p:graphicFrame>
        <p:nvGraphicFramePr>
          <p:cNvPr id="15" name="Diagramm 14">
            <a:extLst>
              <a:ext uri="{FF2B5EF4-FFF2-40B4-BE49-F238E27FC236}">
                <a16:creationId xmlns:a16="http://schemas.microsoft.com/office/drawing/2014/main" id="{42491BF6-2369-4329-8143-B5F10A16C4E1}"/>
              </a:ext>
            </a:extLst>
          </p:cNvPr>
          <p:cNvGraphicFramePr/>
          <p:nvPr/>
        </p:nvGraphicFramePr>
        <p:xfrm>
          <a:off x="1591300" y="822756"/>
          <a:ext cx="9009399" cy="5301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Rechteck: abgerundete Ecken 15">
            <a:extLst>
              <a:ext uri="{FF2B5EF4-FFF2-40B4-BE49-F238E27FC236}">
                <a16:creationId xmlns:a16="http://schemas.microsoft.com/office/drawing/2014/main" id="{BDFCBDB5-737E-4BCB-8E3F-98E63CA7A8A4}"/>
              </a:ext>
            </a:extLst>
          </p:cNvPr>
          <p:cNvSpPr/>
          <p:nvPr/>
        </p:nvSpPr>
        <p:spPr>
          <a:xfrm>
            <a:off x="4592549" y="1859622"/>
            <a:ext cx="6184346" cy="348294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de-DE" sz="1400" dirty="0">
              <a:solidFill>
                <a:schemeClr val="tx1"/>
              </a:solidFill>
            </a:endParaRPr>
          </a:p>
        </p:txBody>
      </p:sp>
    </p:spTree>
    <p:extLst>
      <p:ext uri="{BB962C8B-B14F-4D97-AF65-F5344CB8AC3E}">
        <p14:creationId xmlns:p14="http://schemas.microsoft.com/office/powerpoint/2010/main" val="884615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D714F23-1167-A772-CB99-9548D8D331C9}"/>
              </a:ext>
            </a:extLst>
          </p:cNvPr>
          <p:cNvPicPr>
            <a:picLocks noChangeAspect="1"/>
          </p:cNvPicPr>
          <p:nvPr/>
        </p:nvPicPr>
        <p:blipFill>
          <a:blip r:embed="rId3"/>
          <a:stretch>
            <a:fillRect/>
          </a:stretch>
        </p:blipFill>
        <p:spPr>
          <a:xfrm rot="10800000">
            <a:off x="10776895" y="-25169"/>
            <a:ext cx="1479420" cy="6929307"/>
          </a:xfrm>
          <a:prstGeom prst="rect">
            <a:avLst/>
          </a:prstGeom>
        </p:spPr>
      </p:pic>
      <p:sp>
        <p:nvSpPr>
          <p:cNvPr id="7" name="Slide Number Placeholder 14">
            <a:extLst>
              <a:ext uri="{FF2B5EF4-FFF2-40B4-BE49-F238E27FC236}">
                <a16:creationId xmlns:a16="http://schemas.microsoft.com/office/drawing/2014/main" id="{44F32C26-32FB-11BA-AB8F-55399E7076F0}"/>
              </a:ext>
            </a:extLst>
          </p:cNvPr>
          <p:cNvSpPr txBox="1">
            <a:spLocks/>
          </p:cNvSpPr>
          <p:nvPr/>
        </p:nvSpPr>
        <p:spPr>
          <a:xfrm>
            <a:off x="11705569" y="6537222"/>
            <a:ext cx="288000" cy="181231"/>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400" smtClean="0">
                <a:solidFill>
                  <a:srgbClr val="000042"/>
                </a:solidFill>
                <a:latin typeface="Cabin" pitchFamily="2" charset="77"/>
                <a:cs typeface="Arial"/>
              </a:rPr>
              <a:pPr/>
              <a:t>9</a:t>
            </a:fld>
            <a:endParaRPr lang="en-US" sz="1400">
              <a:solidFill>
                <a:srgbClr val="000042"/>
              </a:solidFill>
              <a:latin typeface="Cabin" pitchFamily="2" charset="77"/>
              <a:cs typeface="Arial"/>
            </a:endParaRPr>
          </a:p>
        </p:txBody>
      </p:sp>
      <p:pic>
        <p:nvPicPr>
          <p:cNvPr id="5" name="Image 8" descr="Une image contenant texte&#10;&#10;Description générée automatiquement">
            <a:extLst>
              <a:ext uri="{FF2B5EF4-FFF2-40B4-BE49-F238E27FC236}">
                <a16:creationId xmlns:a16="http://schemas.microsoft.com/office/drawing/2014/main" id="{7B53CC51-E312-B945-2BBA-80C023349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2604" y="471422"/>
            <a:ext cx="468001" cy="468001"/>
          </a:xfrm>
          <a:prstGeom prst="rect">
            <a:avLst/>
          </a:prstGeom>
        </p:spPr>
      </p:pic>
      <p:sp>
        <p:nvSpPr>
          <p:cNvPr id="10" name="Titel 1">
            <a:extLst>
              <a:ext uri="{FF2B5EF4-FFF2-40B4-BE49-F238E27FC236}">
                <a16:creationId xmlns:a16="http://schemas.microsoft.com/office/drawing/2014/main" id="{1BE90D22-AC5F-4813-922E-B149E944FC89}"/>
              </a:ext>
            </a:extLst>
          </p:cNvPr>
          <p:cNvSpPr>
            <a:spLocks noGrp="1"/>
          </p:cNvSpPr>
          <p:nvPr>
            <p:ph type="title"/>
          </p:nvPr>
        </p:nvSpPr>
        <p:spPr>
          <a:xfrm>
            <a:off x="479425" y="395588"/>
            <a:ext cx="11233150" cy="382733"/>
          </a:xfrm>
        </p:spPr>
        <p:txBody>
          <a:bodyPr/>
          <a:lstStyle/>
          <a:p>
            <a:r>
              <a:rPr lang="de-DE" dirty="0"/>
              <a:t>Gesetzlicher Hintergrund</a:t>
            </a:r>
          </a:p>
        </p:txBody>
      </p:sp>
      <p:sp>
        <p:nvSpPr>
          <p:cNvPr id="14" name="Textplatzhalter 5">
            <a:extLst>
              <a:ext uri="{FF2B5EF4-FFF2-40B4-BE49-F238E27FC236}">
                <a16:creationId xmlns:a16="http://schemas.microsoft.com/office/drawing/2014/main" id="{3B40E2A0-6ADD-4480-8C2D-6F8FEE597DBC}"/>
              </a:ext>
            </a:extLst>
          </p:cNvPr>
          <p:cNvSpPr txBox="1">
            <a:spLocks/>
          </p:cNvSpPr>
          <p:nvPr/>
        </p:nvSpPr>
        <p:spPr>
          <a:xfrm>
            <a:off x="479425" y="778321"/>
            <a:ext cx="11233150" cy="318933"/>
          </a:xfrm>
          <a:prstGeom prst="rect">
            <a:avLst/>
          </a:prstGeom>
        </p:spPr>
        <p:txBody>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r>
              <a:rPr lang="de-DE"/>
              <a:t>Vergangenheit – Gegenwart – Zukunft </a:t>
            </a:r>
            <a:endParaRPr lang="de-DE" dirty="0"/>
          </a:p>
        </p:txBody>
      </p:sp>
      <p:graphicFrame>
        <p:nvGraphicFramePr>
          <p:cNvPr id="15" name="Diagramm 14">
            <a:extLst>
              <a:ext uri="{FF2B5EF4-FFF2-40B4-BE49-F238E27FC236}">
                <a16:creationId xmlns:a16="http://schemas.microsoft.com/office/drawing/2014/main" id="{42491BF6-2369-4329-8143-B5F10A16C4E1}"/>
              </a:ext>
            </a:extLst>
          </p:cNvPr>
          <p:cNvGraphicFramePr/>
          <p:nvPr/>
        </p:nvGraphicFramePr>
        <p:xfrm>
          <a:off x="1591300" y="822756"/>
          <a:ext cx="9009399" cy="5301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Rechteck: abgerundete Ecken 15">
            <a:extLst>
              <a:ext uri="{FF2B5EF4-FFF2-40B4-BE49-F238E27FC236}">
                <a16:creationId xmlns:a16="http://schemas.microsoft.com/office/drawing/2014/main" id="{BDFCBDB5-737E-4BCB-8E3F-98E63CA7A8A4}"/>
              </a:ext>
            </a:extLst>
          </p:cNvPr>
          <p:cNvSpPr/>
          <p:nvPr/>
        </p:nvSpPr>
        <p:spPr>
          <a:xfrm>
            <a:off x="7623425" y="1859622"/>
            <a:ext cx="3153470" cy="348294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de-DE" sz="1400" dirty="0">
              <a:solidFill>
                <a:schemeClr val="tx1"/>
              </a:solidFill>
            </a:endParaRPr>
          </a:p>
        </p:txBody>
      </p:sp>
    </p:spTree>
    <p:extLst>
      <p:ext uri="{BB962C8B-B14F-4D97-AF65-F5344CB8AC3E}">
        <p14:creationId xmlns:p14="http://schemas.microsoft.com/office/powerpoint/2010/main" val="17021590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raunhofer_Master_16-9">
  <a:themeElements>
    <a:clrScheme name="Fraunhofer_Color">
      <a:dk1>
        <a:sysClr val="windowText" lastClr="000000"/>
      </a:dk1>
      <a:lt1>
        <a:sysClr val="window" lastClr="FFFFFF"/>
      </a:lt1>
      <a:dk2>
        <a:srgbClr val="F58220"/>
      </a:dk2>
      <a:lt2>
        <a:srgbClr val="A6BBC8"/>
      </a:lt2>
      <a:accent1>
        <a:srgbClr val="179C7D"/>
      </a:accent1>
      <a:accent2>
        <a:srgbClr val="005B7F"/>
      </a:accent2>
      <a:accent3>
        <a:srgbClr val="A6BBC8"/>
      </a:accent3>
      <a:accent4>
        <a:srgbClr val="008598"/>
      </a:accent4>
      <a:accent5>
        <a:srgbClr val="39C1CD"/>
      </a:accent5>
      <a:accent6>
        <a:srgbClr val="B2D235"/>
      </a:accent6>
      <a:hlink>
        <a:srgbClr val="179C7D"/>
      </a:hlink>
      <a:folHlink>
        <a:srgbClr val="005B7F"/>
      </a:folHlink>
    </a:clrScheme>
    <a:fontScheme name="Fraunhofer_Fonts">
      <a:majorFont>
        <a:latin typeface="Frutiger LT Com 65 Bold"/>
        <a:ea typeface=""/>
        <a:cs typeface=""/>
      </a:majorFont>
      <a:minorFont>
        <a:latin typeface="Frutiger LT Com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CDEE5"/>
        </a:solidFill>
        <a:ln w="9525">
          <a:noFill/>
        </a:ln>
      </a:spPr>
      <a:bodyPr lIns="108000" tIns="108000" rIns="108000" bIns="108000" rtlCol="0" anchor="ctr"/>
      <a:lstStyle>
        <a:defPPr marL="180000" indent="-180000" algn="l">
          <a:lnSpc>
            <a:spcPts val="1960"/>
          </a:lnSpc>
          <a:buClr>
            <a:schemeClr val="accent1"/>
          </a:buClr>
          <a:buFont typeface="Wingdings" panose="05000000000000000000" pitchFamily="2" charset="2"/>
          <a:buChar char="§"/>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marL="180000" indent="-180000" algn="l">
          <a:lnSpc>
            <a:spcPts val="1960"/>
          </a:lnSpc>
          <a:buClr>
            <a:schemeClr val="accent1"/>
          </a:buClr>
          <a:buFont typeface="Wingdings" panose="05000000000000000000" pitchFamily="2" charset="2"/>
          <a:buChar char="§"/>
          <a:defRPr sz="1400" dirty="0" smtClean="0"/>
        </a:defPPr>
      </a:lstStyle>
    </a:txDef>
  </a:objectDefaults>
  <a:extraClrSchemeLst/>
  <a:custClrLst>
    <a:custClr>
      <a:srgbClr val="179C7D"/>
    </a:custClr>
    <a:custClr>
      <a:srgbClr val="005B7F"/>
    </a:custClr>
    <a:custClr>
      <a:srgbClr val="A6BBC8"/>
    </a:custClr>
    <a:custClr>
      <a:srgbClr val="F58220"/>
    </a:custClr>
    <a:custClr>
      <a:srgbClr val="FFFFFF"/>
    </a:custClr>
    <a:custClr>
      <a:srgbClr val="337C99"/>
    </a:custClr>
    <a:custClr>
      <a:srgbClr val="669DB2"/>
    </a:custClr>
    <a:custClr>
      <a:srgbClr val="99BDCC"/>
    </a:custClr>
    <a:custClr>
      <a:srgbClr val="CCDEE5"/>
    </a:custClr>
    <a:custClr>
      <a:srgbClr val="E5EEF2"/>
    </a:custClr>
    <a:custClr>
      <a:srgbClr val="1C3F52"/>
    </a:custClr>
    <a:custClr>
      <a:srgbClr val="D3C7AE"/>
    </a:custClr>
    <a:custClr>
      <a:srgbClr val="008598"/>
    </a:custClr>
    <a:custClr>
      <a:srgbClr val="39C1CD"/>
    </a:custClr>
    <a:custClr>
      <a:srgbClr val="B2D235"/>
    </a:custClr>
    <a:custClr>
      <a:srgbClr val="FDB913"/>
    </a:custClr>
    <a:custClr>
      <a:srgbClr val="BB0056"/>
    </a:custClr>
    <a:custClr>
      <a:srgbClr val="7C154D"/>
    </a:custClr>
    <a:custClr>
      <a:srgbClr val="FFFFFF"/>
    </a:custClr>
    <a:custClr>
      <a:srgbClr val="FFFFFF"/>
    </a:custClr>
  </a:custClrLst>
  <a:extLst>
    <a:ext uri="{05A4C25C-085E-4340-85A3-A5531E510DB2}">
      <thm15:themeFamily xmlns:thm15="http://schemas.microsoft.com/office/thememl/2012/main" name="Präsentation7" id="{14180148-20CF-4DA7-A721-921E466A1C22}" vid="{F8CF5006-811B-4D57-A7EB-E6DAF4B53F7A}"/>
    </a:ext>
  </a:extLst>
</a:theme>
</file>

<file path=ppt/theme/theme2.xml><?xml version="1.0" encoding="utf-8"?>
<a:theme xmlns:a="http://schemas.openxmlformats.org/drawingml/2006/main" name="Office">
  <a:themeElements>
    <a:clrScheme name="Fraunhofer_Color">
      <a:dk1>
        <a:sysClr val="windowText" lastClr="000000"/>
      </a:dk1>
      <a:lt1>
        <a:sysClr val="window" lastClr="FFFFFF"/>
      </a:lt1>
      <a:dk2>
        <a:srgbClr val="F58220"/>
      </a:dk2>
      <a:lt2>
        <a:srgbClr val="A6BBC8"/>
      </a:lt2>
      <a:accent1>
        <a:srgbClr val="179C7D"/>
      </a:accent1>
      <a:accent2>
        <a:srgbClr val="005B7F"/>
      </a:accent2>
      <a:accent3>
        <a:srgbClr val="A6BBC8"/>
      </a:accent3>
      <a:accent4>
        <a:srgbClr val="008598"/>
      </a:accent4>
      <a:accent5>
        <a:srgbClr val="39C1CD"/>
      </a:accent5>
      <a:accent6>
        <a:srgbClr val="B2D235"/>
      </a:accent6>
      <a:hlink>
        <a:srgbClr val="179C7D"/>
      </a:hlink>
      <a:folHlink>
        <a:srgbClr val="005B7F"/>
      </a:folHlink>
    </a:clrScheme>
    <a:fontScheme name="Fraunhofer_Fonts">
      <a:majorFont>
        <a:latin typeface="Frutiger LT Com 65 Bold"/>
        <a:ea typeface=""/>
        <a:cs typeface=""/>
      </a:majorFont>
      <a:minorFont>
        <a:latin typeface="Frutiger LT Com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Fraunhofer_Color">
      <a:dk1>
        <a:sysClr val="windowText" lastClr="000000"/>
      </a:dk1>
      <a:lt1>
        <a:sysClr val="window" lastClr="FFFFFF"/>
      </a:lt1>
      <a:dk2>
        <a:srgbClr val="F58220"/>
      </a:dk2>
      <a:lt2>
        <a:srgbClr val="A6BBC8"/>
      </a:lt2>
      <a:accent1>
        <a:srgbClr val="179C7D"/>
      </a:accent1>
      <a:accent2>
        <a:srgbClr val="005B7F"/>
      </a:accent2>
      <a:accent3>
        <a:srgbClr val="A6BBC8"/>
      </a:accent3>
      <a:accent4>
        <a:srgbClr val="008598"/>
      </a:accent4>
      <a:accent5>
        <a:srgbClr val="39C1CD"/>
      </a:accent5>
      <a:accent6>
        <a:srgbClr val="B2D235"/>
      </a:accent6>
      <a:hlink>
        <a:srgbClr val="179C7D"/>
      </a:hlink>
      <a:folHlink>
        <a:srgbClr val="005B7F"/>
      </a:folHlink>
    </a:clrScheme>
    <a:fontScheme name="Fraunhofer_Fonts">
      <a:majorFont>
        <a:latin typeface="Frutiger LT Com 65 Bold"/>
        <a:ea typeface=""/>
        <a:cs typeface=""/>
      </a:majorFont>
      <a:minorFont>
        <a:latin typeface="Frutiger LT Com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3563</Words>
  <Application>Microsoft Office PowerPoint</Application>
  <PresentationFormat>Breitbild</PresentationFormat>
  <Paragraphs>691</Paragraphs>
  <Slides>31</Slides>
  <Notes>6</Notes>
  <HiddenSlides>0</HiddenSlides>
  <MMClips>0</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1</vt:i4>
      </vt:variant>
      <vt:variant>
        <vt:lpstr>Folientitel</vt:lpstr>
      </vt:variant>
      <vt:variant>
        <vt:i4>31</vt:i4>
      </vt:variant>
    </vt:vector>
  </HeadingPairs>
  <TitlesOfParts>
    <vt:vector size="42" baseType="lpstr">
      <vt:lpstr>Arial</vt:lpstr>
      <vt:lpstr>Cabin</vt:lpstr>
      <vt:lpstr>Cabin SemiBold</vt:lpstr>
      <vt:lpstr>Calibri</vt:lpstr>
      <vt:lpstr>Frutiger LT Com 45 Light</vt:lpstr>
      <vt:lpstr>Frutiger LT Com 55 Roman</vt:lpstr>
      <vt:lpstr>Frutiger LT Com 65 Bold</vt:lpstr>
      <vt:lpstr>Frutiger LT Com 75 Black</vt:lpstr>
      <vt:lpstr>Wingdings</vt:lpstr>
      <vt:lpstr>Fraunhofer_Master_16-9</vt:lpstr>
      <vt:lpstr>think-cell Folie</vt:lpstr>
      <vt:lpstr>PowerPoint-Präsentation</vt:lpstr>
      <vt:lpstr>Projekt FutuRaM</vt:lpstr>
      <vt:lpstr>Hintergrund</vt:lpstr>
      <vt:lpstr>PowerPoint-Präsentation</vt:lpstr>
      <vt:lpstr>FutuRaM</vt:lpstr>
      <vt:lpstr>Abfallströme</vt:lpstr>
      <vt:lpstr>FutuRaM </vt:lpstr>
      <vt:lpstr>Gesetzlicher Hintergrund</vt:lpstr>
      <vt:lpstr>Gesetzlicher Hintergrund</vt:lpstr>
      <vt:lpstr>Gesetzlicher Hintergrund</vt:lpstr>
      <vt:lpstr>Gesetzlicher Hintergrund</vt:lpstr>
      <vt:lpstr>Gesetzlicher Hintergrund</vt:lpstr>
      <vt:lpstr>Gesetzlicher Hintergrund</vt:lpstr>
      <vt:lpstr>Gesetzlicher Hintergrund</vt:lpstr>
      <vt:lpstr>Gesetzlicher Hintergrund</vt:lpstr>
      <vt:lpstr>Metrialbedarfe und Verbräuche</vt:lpstr>
      <vt:lpstr>Metrialbedarfe und Verbräuche</vt:lpstr>
      <vt:lpstr>FutuRaM</vt:lpstr>
      <vt:lpstr>Abfallstrom: Batterien</vt:lpstr>
      <vt:lpstr>Flowchart – Material Flow Analysis (MFA)</vt:lpstr>
      <vt:lpstr>Flowchart – Material Flow Analysis (MFA)</vt:lpstr>
      <vt:lpstr>Flowchart – Material Flow Analysis (MFA)</vt:lpstr>
      <vt:lpstr>Flowchart – Material Flow Analysis (MFA)</vt:lpstr>
      <vt:lpstr>Flowchart – Material Flow Analysis (MFA)</vt:lpstr>
      <vt:lpstr>„Second Life“ Betrachtung</vt:lpstr>
      <vt:lpstr>Flowchart – Material Flow Analysis (MFA)</vt:lpstr>
      <vt:lpstr>Recycling</vt:lpstr>
      <vt:lpstr>Recycling</vt:lpstr>
      <vt:lpstr>Recycling</vt:lpstr>
      <vt:lpstr>Flowchart – Material Flow Analysis (MFA)</vt:lpstr>
      <vt:lpstr>Online Plattform / Datenbank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Fraunhofer IZM</dc:creator>
  <cp:lastModifiedBy>Tippner, Max</cp:lastModifiedBy>
  <cp:revision>166</cp:revision>
  <dcterms:created xsi:type="dcterms:W3CDTF">2022-03-14T13:36:36Z</dcterms:created>
  <dcterms:modified xsi:type="dcterms:W3CDTF">2023-09-25T13:58:23Z</dcterms:modified>
</cp:coreProperties>
</file>