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3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4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51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81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17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69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20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42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5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35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6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C54E-050F-4173-B231-02D45042CCE5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F994-9B35-4D54-9F96-F2FDD06FA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60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.europa.eu/info/law/better-regulation/have-your-say/initiatives/13765-Erste-europaische-Standards-fur-die-Nachhaltigkeitsberichterstattung_d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.europa.eu/info/law/better-regulation/have-your-say/initiatives/13765-Erste-europaische-Standards-fur-die-Nachhaltigkeitsberichterstattung_d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.europa.eu/info/law/better-regulation/have-your-say/initiatives/13765-Erste-europaische-Standards-fur-die-Nachhaltigkeitsberichterstattung_d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bafa.de/DE/Home/home_node.htm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Zugang zum CSRD und </a:t>
            </a:r>
            <a:r>
              <a:rPr lang="de-DE" dirty="0" err="1" smtClean="0"/>
              <a:t>LkSG</a:t>
            </a:r>
            <a:r>
              <a:rPr lang="de-DE" dirty="0" smtClean="0"/>
              <a:t> über die </a:t>
            </a:r>
            <a:r>
              <a:rPr lang="de-DE" dirty="0" err="1" smtClean="0"/>
              <a:t>Wesenlichkeitsanalyse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92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7926" y="1124744"/>
            <a:ext cx="7462465" cy="175432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Bis zum Ende 2025 unterliegen viele Unternehmen verschiedenen Berichtspflichten zum Thema Nachhaltigkeit – zum einen dem deutschen </a:t>
            </a:r>
            <a:r>
              <a:rPr lang="de-DE" sz="1200" dirty="0" err="1" smtClean="0"/>
              <a:t>LkSG</a:t>
            </a:r>
            <a:r>
              <a:rPr lang="de-DE" sz="1200" dirty="0" smtClean="0"/>
              <a:t> zum anderen der kommenden europäischen CSRD . </a:t>
            </a:r>
          </a:p>
          <a:p>
            <a:endParaRPr lang="de-DE" sz="1200" dirty="0"/>
          </a:p>
          <a:p>
            <a:r>
              <a:rPr lang="de-DE" sz="1200" dirty="0" smtClean="0"/>
              <a:t>Die doppelte Materialitätsanalyse kann als Input </a:t>
            </a:r>
            <a:r>
              <a:rPr lang="de-DE" sz="1200" dirty="0" smtClean="0"/>
              <a:t>sowohl für einen Risikoprozess nach dem </a:t>
            </a:r>
            <a:r>
              <a:rPr lang="de-DE" sz="1200" dirty="0" err="1" smtClean="0"/>
              <a:t>LkSG</a:t>
            </a:r>
            <a:r>
              <a:rPr lang="de-DE" sz="1200" dirty="0" smtClean="0"/>
              <a:t> als auch eine Bewertung nach den Gesichtspunkten der CSRD dienen. </a:t>
            </a:r>
          </a:p>
          <a:p>
            <a:endParaRPr lang="de-DE" sz="1200" dirty="0"/>
          </a:p>
          <a:p>
            <a:r>
              <a:rPr lang="de-DE" sz="1200" dirty="0" smtClean="0"/>
              <a:t>Dieses bietet einen einheitlichen Zugang zu beiden Themen</a:t>
            </a:r>
          </a:p>
          <a:p>
            <a:endParaRPr lang="de-DE" sz="1200" dirty="0" smtClean="0"/>
          </a:p>
          <a:p>
            <a:endParaRPr lang="de-DE" sz="1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212976"/>
            <a:ext cx="79502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07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887176" y="1988840"/>
            <a:ext cx="2352675" cy="1387394"/>
            <a:chOff x="755576" y="1052736"/>
            <a:chExt cx="2352675" cy="1387394"/>
          </a:xfrm>
        </p:grpSpPr>
        <p:sp>
          <p:nvSpPr>
            <p:cNvPr id="3" name="Textfeld 2"/>
            <p:cNvSpPr txBox="1"/>
            <p:nvPr/>
          </p:nvSpPr>
          <p:spPr>
            <a:xfrm>
              <a:off x="971600" y="1793799"/>
              <a:ext cx="136815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CSRD </a:t>
              </a:r>
              <a:r>
                <a:rPr lang="de-DE" sz="1200" dirty="0" smtClean="0">
                  <a:hlinkClick r:id="rId2"/>
                </a:rPr>
                <a:t>LINK</a:t>
              </a:r>
              <a:r>
                <a:rPr lang="de-DE" sz="1200" dirty="0" smtClean="0"/>
                <a:t> zum Stand der </a:t>
              </a:r>
              <a:r>
                <a:rPr lang="de-DE" sz="1200" dirty="0" err="1" smtClean="0"/>
                <a:t>Gesetztgebung</a:t>
              </a:r>
              <a:r>
                <a:rPr lang="de-DE" sz="1200" dirty="0" smtClean="0"/>
                <a:t> </a:t>
              </a:r>
              <a:endParaRPr lang="de-DE" sz="12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052736"/>
              <a:ext cx="2352675" cy="7429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feld 6"/>
          <p:cNvSpPr txBox="1"/>
          <p:nvPr/>
        </p:nvSpPr>
        <p:spPr>
          <a:xfrm>
            <a:off x="4788024" y="2037405"/>
            <a:ext cx="2232248" cy="10156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In Abschnitt AR 16 befindet sich eine Übersichtstabelle mit den grundlegenden Themen und Unterthemen der ESRS Nachhaltigkeitsaspekten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82962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155575" y="722854"/>
            <a:ext cx="2352675" cy="1387394"/>
            <a:chOff x="755576" y="1052736"/>
            <a:chExt cx="2352675" cy="1387394"/>
          </a:xfrm>
        </p:grpSpPr>
        <p:sp>
          <p:nvSpPr>
            <p:cNvPr id="3" name="Textfeld 2"/>
            <p:cNvSpPr txBox="1"/>
            <p:nvPr/>
          </p:nvSpPr>
          <p:spPr>
            <a:xfrm>
              <a:off x="971600" y="1793799"/>
              <a:ext cx="136815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CSRD </a:t>
              </a:r>
              <a:r>
                <a:rPr lang="de-DE" sz="1200" dirty="0" smtClean="0">
                  <a:hlinkClick r:id="rId2"/>
                </a:rPr>
                <a:t>LINK</a:t>
              </a:r>
              <a:r>
                <a:rPr lang="de-DE" sz="1200" dirty="0" smtClean="0"/>
                <a:t> zum Stand der </a:t>
              </a:r>
              <a:r>
                <a:rPr lang="de-DE" sz="1200" dirty="0" err="1" smtClean="0"/>
                <a:t>Gesetztgebung</a:t>
              </a:r>
              <a:r>
                <a:rPr lang="de-DE" sz="1200" dirty="0" smtClean="0"/>
                <a:t> </a:t>
              </a:r>
              <a:endParaRPr lang="de-DE" sz="12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052736"/>
              <a:ext cx="2352675" cy="7429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feld 6"/>
          <p:cNvSpPr txBox="1"/>
          <p:nvPr/>
        </p:nvSpPr>
        <p:spPr>
          <a:xfrm>
            <a:off x="5436096" y="390188"/>
            <a:ext cx="3096344" cy="193899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 einzelnen Unterthemen lassen sich für die doppelte </a:t>
            </a:r>
            <a:r>
              <a:rPr lang="de-DE" sz="1200" dirty="0" err="1" smtClean="0"/>
              <a:t>Materalitätsanalyse</a:t>
            </a:r>
            <a:r>
              <a:rPr lang="de-DE" sz="1200" dirty="0" smtClean="0"/>
              <a:t> aus zwei Blickrichtungen bewerten: </a:t>
            </a:r>
            <a:br>
              <a:rPr lang="de-DE" sz="1200" dirty="0" smtClean="0"/>
            </a:br>
            <a:r>
              <a:rPr lang="de-DE" sz="1200" dirty="0" smtClean="0"/>
              <a:t>„Inside Out“ – der Effekt des Unternehmens auf die Welt und „Outside In“ – Die Konsequenzen der Handlungen auf das Unternehmen. </a:t>
            </a:r>
          </a:p>
          <a:p>
            <a:r>
              <a:rPr lang="de-DE" sz="1200" dirty="0" smtClean="0"/>
              <a:t>Einzelne Themen / Unterthemen  können wegen „nicht-Relevanz“ ausgeschlossen werden. </a:t>
            </a:r>
            <a:endParaRPr lang="de-DE" sz="12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10850"/>
              </p:ext>
            </p:extLst>
          </p:nvPr>
        </p:nvGraphicFramePr>
        <p:xfrm>
          <a:off x="307975" y="2329180"/>
          <a:ext cx="8478565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166"/>
                <a:gridCol w="890237"/>
                <a:gridCol w="1312784"/>
                <a:gridCol w="942063"/>
                <a:gridCol w="942063"/>
                <a:gridCol w="959939"/>
                <a:gridCol w="1008112"/>
                <a:gridCol w="792088"/>
                <a:gridCol w="1008113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/>
                        <a:t>„Inside Out“ Betrachtung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Summe</a:t>
                      </a:r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„Outside In“ Betrachtung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Summe 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Thema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Unterthema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 schwerwiegend ist die Auswirkung?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 viele Personen</a:t>
                      </a:r>
                      <a:r>
                        <a:rPr lang="de-DE" sz="1200" baseline="0" dirty="0" smtClean="0"/>
                        <a:t> sind betroffen?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 unabänderlich ist die Auswirkung?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 stark steigen die Kosten der Beschaffung?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Wie ist</a:t>
                      </a:r>
                      <a:r>
                        <a:rPr lang="de-DE" sz="1200" baseline="0" dirty="0" smtClean="0"/>
                        <a:t> der Einfluss auf die Reputation?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Flussdiagramm: Lochstreifen 9"/>
          <p:cNvSpPr/>
          <p:nvPr/>
        </p:nvSpPr>
        <p:spPr>
          <a:xfrm>
            <a:off x="167543" y="4149080"/>
            <a:ext cx="8808913" cy="1368152"/>
          </a:xfrm>
          <a:prstGeom prst="flowChartPunchedTa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winkelte Verbindung 11"/>
          <p:cNvCxnSpPr>
            <a:stCxn id="1029" idx="3"/>
            <a:endCxn id="8" idx="0"/>
          </p:cNvCxnSpPr>
          <p:nvPr/>
        </p:nvCxnSpPr>
        <p:spPr>
          <a:xfrm>
            <a:off x="2508250" y="1094329"/>
            <a:ext cx="2039007" cy="12348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5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155575" y="722854"/>
            <a:ext cx="2352675" cy="1387394"/>
            <a:chOff x="755576" y="1052736"/>
            <a:chExt cx="2352675" cy="1387394"/>
          </a:xfrm>
        </p:grpSpPr>
        <p:sp>
          <p:nvSpPr>
            <p:cNvPr id="3" name="Textfeld 2"/>
            <p:cNvSpPr txBox="1"/>
            <p:nvPr/>
          </p:nvSpPr>
          <p:spPr>
            <a:xfrm>
              <a:off x="971600" y="1793799"/>
              <a:ext cx="136815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CSRD </a:t>
              </a:r>
              <a:r>
                <a:rPr lang="de-DE" sz="1200" dirty="0" smtClean="0">
                  <a:hlinkClick r:id="rId2"/>
                </a:rPr>
                <a:t>LINK</a:t>
              </a:r>
              <a:r>
                <a:rPr lang="de-DE" sz="1200" dirty="0" smtClean="0"/>
                <a:t> zum Stand der Gesetzgebung </a:t>
              </a:r>
              <a:endParaRPr lang="de-DE" sz="12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052736"/>
              <a:ext cx="2352675" cy="7429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feld 6"/>
          <p:cNvSpPr txBox="1"/>
          <p:nvPr/>
        </p:nvSpPr>
        <p:spPr>
          <a:xfrm>
            <a:off x="1472258" y="3714016"/>
            <a:ext cx="3096344" cy="10156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Das Ergebnis der Bewertung lässt sich in eine Matrix einordnen </a:t>
            </a:r>
          </a:p>
          <a:p>
            <a:r>
              <a:rPr lang="de-DE" sz="1200" dirty="0" smtClean="0"/>
              <a:t>Die Themen/Unterthemen aus dem oberen und rechten Rand sind die Aspekte, die für das Unternehmen wesentlich sind.  </a:t>
            </a:r>
            <a:endParaRPr lang="de-DE" sz="1200" dirty="0"/>
          </a:p>
        </p:txBody>
      </p:sp>
      <p:cxnSp>
        <p:nvCxnSpPr>
          <p:cNvPr id="12" name="Gewinkelte Verbindung 11"/>
          <p:cNvCxnSpPr>
            <a:stCxn id="1029" idx="3"/>
            <a:endCxn id="2050" idx="0"/>
          </p:cNvCxnSpPr>
          <p:nvPr/>
        </p:nvCxnSpPr>
        <p:spPr>
          <a:xfrm>
            <a:off x="2508250" y="1094329"/>
            <a:ext cx="1793047" cy="3865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0869"/>
            <a:ext cx="2914978" cy="106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39822"/>
              </p:ext>
            </p:extLst>
          </p:nvPr>
        </p:nvGraphicFramePr>
        <p:xfrm>
          <a:off x="5758786" y="3206185"/>
          <a:ext cx="24482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432048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 rot="16200000">
            <a:off x="4347210" y="3968913"/>
            <a:ext cx="2378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Low 	Inside out	High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5689457" y="5142352"/>
            <a:ext cx="3211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Low 	Outside In	         High</a:t>
            </a:r>
            <a:endParaRPr lang="de-DE" sz="1200" dirty="0"/>
          </a:p>
        </p:txBody>
      </p:sp>
      <p:cxnSp>
        <p:nvCxnSpPr>
          <p:cNvPr id="15" name="Gewinkelte Verbindung 14"/>
          <p:cNvCxnSpPr>
            <a:stCxn id="2050" idx="3"/>
            <a:endCxn id="11" idx="0"/>
          </p:cNvCxnSpPr>
          <p:nvPr/>
        </p:nvCxnSpPr>
        <p:spPr>
          <a:xfrm>
            <a:off x="5758786" y="2013156"/>
            <a:ext cx="1224136" cy="11930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02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961012" y="908720"/>
            <a:ext cx="3960440" cy="27699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Diese drei Schritte bilden die doppelte Materialitätsanalyse.  </a:t>
            </a:r>
            <a:endParaRPr lang="de-DE" sz="12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971600" y="1628800"/>
            <a:ext cx="6632064" cy="3600400"/>
            <a:chOff x="971600" y="1628800"/>
            <a:chExt cx="6632064" cy="360040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1063878" y="1716303"/>
              <a:ext cx="6539786" cy="3324601"/>
              <a:chOff x="177800" y="952919"/>
              <a:chExt cx="8557722" cy="4751763"/>
            </a:xfrm>
          </p:grpSpPr>
          <p:cxnSp>
            <p:nvCxnSpPr>
              <p:cNvPr id="12" name="Gewinkelte Verbindung 11"/>
              <p:cNvCxnSpPr>
                <a:stCxn id="3075" idx="3"/>
                <a:endCxn id="2050" idx="0"/>
              </p:cNvCxnSpPr>
              <p:nvPr/>
            </p:nvCxnSpPr>
            <p:spPr>
              <a:xfrm>
                <a:off x="2525713" y="1666500"/>
                <a:ext cx="1775584" cy="46635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808" y="2132856"/>
                <a:ext cx="2914978" cy="10645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5" name="Gewinkelte Verbindung 14"/>
              <p:cNvCxnSpPr>
                <a:stCxn id="2050" idx="3"/>
                <a:endCxn id="3074" idx="0"/>
              </p:cNvCxnSpPr>
              <p:nvPr/>
            </p:nvCxnSpPr>
            <p:spPr>
              <a:xfrm>
                <a:off x="5758786" y="2665143"/>
                <a:ext cx="1224136" cy="491601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0322" y="3156744"/>
                <a:ext cx="3505200" cy="25479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00" y="952919"/>
                <a:ext cx="2347913" cy="1427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8" name="Rechteck 17"/>
            <p:cNvSpPr/>
            <p:nvPr/>
          </p:nvSpPr>
          <p:spPr>
            <a:xfrm>
              <a:off x="971600" y="1628800"/>
              <a:ext cx="6480720" cy="3600400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96078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02183" y="4176472"/>
            <a:ext cx="6029641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 doppelte Materialitätsanalyse liefert den Input für die Risikoanalyse nach dem </a:t>
            </a:r>
            <a:r>
              <a:rPr lang="de-DE" sz="1200" dirty="0" err="1" smtClean="0"/>
              <a:t>LkSG</a:t>
            </a:r>
            <a:r>
              <a:rPr lang="de-DE" sz="1200" dirty="0" smtClean="0"/>
              <a:t>. Die Themen, die aus der „Inside-Out“ Sicht mit „high“ hinsichtlich ihrer Auswirkung identifiziert wurden entsprechen den Risiken, die nach dem </a:t>
            </a:r>
            <a:r>
              <a:rPr lang="de-DE" sz="1200" dirty="0" err="1" smtClean="0"/>
              <a:t>LkSG</a:t>
            </a:r>
            <a:r>
              <a:rPr lang="de-DE" sz="1200" dirty="0" smtClean="0"/>
              <a:t> betrachtet werden müssen. 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306285" y="1261497"/>
            <a:ext cx="4378232" cy="2459937"/>
            <a:chOff x="177800" y="952919"/>
            <a:chExt cx="8557722" cy="4751763"/>
          </a:xfrm>
        </p:grpSpPr>
        <p:cxnSp>
          <p:nvCxnSpPr>
            <p:cNvPr id="12" name="Gewinkelte Verbindung 11"/>
            <p:cNvCxnSpPr>
              <a:stCxn id="3075" idx="3"/>
              <a:endCxn id="2050" idx="0"/>
            </p:cNvCxnSpPr>
            <p:nvPr/>
          </p:nvCxnSpPr>
          <p:spPr>
            <a:xfrm>
              <a:off x="2525713" y="1666500"/>
              <a:ext cx="1775584" cy="46635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2132856"/>
              <a:ext cx="2914978" cy="1064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Gewinkelte Verbindung 14"/>
            <p:cNvCxnSpPr>
              <a:stCxn id="2050" idx="3"/>
              <a:endCxn id="3074" idx="0"/>
            </p:cNvCxnSpPr>
            <p:nvPr/>
          </p:nvCxnSpPr>
          <p:spPr>
            <a:xfrm>
              <a:off x="5758786" y="2665143"/>
              <a:ext cx="1224136" cy="49160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0322" y="3156744"/>
              <a:ext cx="3505200" cy="2547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0" y="952919"/>
              <a:ext cx="2347913" cy="1427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Rechteck 17"/>
          <p:cNvSpPr/>
          <p:nvPr/>
        </p:nvSpPr>
        <p:spPr>
          <a:xfrm>
            <a:off x="244507" y="1196752"/>
            <a:ext cx="8647973" cy="2664006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7361696" y="1196752"/>
            <a:ext cx="1530784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LkSG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163" y="1273433"/>
            <a:ext cx="1015464" cy="57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934121" y="2024728"/>
            <a:ext cx="1693519" cy="27699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Grundsatzerklärung  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6887808" y="2024728"/>
            <a:ext cx="1780120" cy="27699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Beschwerdeverfahren </a:t>
            </a:r>
            <a:endParaRPr lang="de-DE" sz="1200" dirty="0"/>
          </a:p>
        </p:txBody>
      </p:sp>
      <p:sp>
        <p:nvSpPr>
          <p:cNvPr id="21" name="Textfeld 20"/>
          <p:cNvSpPr txBox="1"/>
          <p:nvPr/>
        </p:nvSpPr>
        <p:spPr>
          <a:xfrm>
            <a:off x="5842180" y="2863835"/>
            <a:ext cx="2068152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Themen aus dem Bereich „high“ der „</a:t>
            </a:r>
            <a:r>
              <a:rPr lang="de-DE" sz="1200" dirty="0" err="1" smtClean="0"/>
              <a:t>inside</a:t>
            </a:r>
            <a:r>
              <a:rPr lang="de-DE" sz="1200" dirty="0" smtClean="0"/>
              <a:t> out“ Skala entsprechen der Risikoanalyse für das </a:t>
            </a:r>
            <a:r>
              <a:rPr lang="de-DE" sz="1200" dirty="0" err="1" smtClean="0"/>
              <a:t>LkSG</a:t>
            </a:r>
            <a:endParaRPr lang="de-DE" sz="1200" dirty="0"/>
          </a:p>
        </p:txBody>
      </p:sp>
      <p:sp>
        <p:nvSpPr>
          <p:cNvPr id="3" name="Kreuz 2"/>
          <p:cNvSpPr/>
          <p:nvPr/>
        </p:nvSpPr>
        <p:spPr>
          <a:xfrm>
            <a:off x="6516216" y="2333893"/>
            <a:ext cx="515608" cy="461441"/>
          </a:xfrm>
          <a:prstGeom prst="plus">
            <a:avLst>
              <a:gd name="adj" fmla="val 353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winkelte Verbindung 8"/>
          <p:cNvCxnSpPr>
            <a:stCxn id="3074" idx="3"/>
            <a:endCxn id="21" idx="1"/>
          </p:cNvCxnSpPr>
          <p:nvPr/>
        </p:nvCxnSpPr>
        <p:spPr>
          <a:xfrm>
            <a:off x="4684517" y="3061914"/>
            <a:ext cx="1157663" cy="2174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8067575" y="3289240"/>
            <a:ext cx="1043608" cy="8643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ENDE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2024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763688" y="1196752"/>
            <a:ext cx="2394274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doppelte Materialitätsanalyse 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287669" y="5445224"/>
            <a:ext cx="511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Bild Quelle: </a:t>
            </a:r>
          </a:p>
          <a:p>
            <a:r>
              <a:rPr lang="de-DE" sz="800" dirty="0" smtClean="0">
                <a:hlinkClick r:id="rId6"/>
              </a:rPr>
              <a:t>https://www.bafa.de/DE/Home/home_node.html</a:t>
            </a:r>
            <a:r>
              <a:rPr lang="de-DE" sz="800" dirty="0" smtClean="0"/>
              <a:t> 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54341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ean Commiss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European Commission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37591" y="3789040"/>
            <a:ext cx="7307386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Für die zu erwartende Berichterstattung nach der CSRD müssen dann noch KPIs, Ziele und Maßnahmen zur Zielerreichung ergänzt werden. </a:t>
            </a:r>
            <a:endParaRPr lang="de-DE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6" y="908720"/>
            <a:ext cx="4209530" cy="141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364088" y="1556792"/>
            <a:ext cx="729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KPIs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6759649" y="15567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5589612" y="2204864"/>
            <a:ext cx="154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Maßnahmen</a:t>
            </a:r>
            <a:endParaRPr lang="de-DE" dirty="0"/>
          </a:p>
        </p:txBody>
      </p:sp>
      <p:cxnSp>
        <p:nvCxnSpPr>
          <p:cNvPr id="8" name="Gewinkelte Verbindung 7"/>
          <p:cNvCxnSpPr>
            <a:stCxn id="6146" idx="3"/>
            <a:endCxn id="2" idx="1"/>
          </p:cNvCxnSpPr>
          <p:nvPr/>
        </p:nvCxnSpPr>
        <p:spPr>
          <a:xfrm>
            <a:off x="4355976" y="1618322"/>
            <a:ext cx="1008112" cy="123136"/>
          </a:xfrm>
          <a:prstGeom prst="bentConnector3">
            <a:avLst>
              <a:gd name="adj1" fmla="val 613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2" idx="3"/>
          </p:cNvCxnSpPr>
          <p:nvPr/>
        </p:nvCxnSpPr>
        <p:spPr>
          <a:xfrm>
            <a:off x="6093668" y="1741458"/>
            <a:ext cx="8428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6146" idx="3"/>
            <a:endCxn id="24" idx="1"/>
          </p:cNvCxnSpPr>
          <p:nvPr/>
        </p:nvCxnSpPr>
        <p:spPr>
          <a:xfrm>
            <a:off x="4355976" y="1618322"/>
            <a:ext cx="1233636" cy="7712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4" idx="3"/>
            <a:endCxn id="23" idx="2"/>
          </p:cNvCxnSpPr>
          <p:nvPr/>
        </p:nvCxnSpPr>
        <p:spPr>
          <a:xfrm flipV="1">
            <a:off x="7130752" y="1926124"/>
            <a:ext cx="132953" cy="46340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146447" y="908720"/>
            <a:ext cx="7521897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7030391" y="2558203"/>
            <a:ext cx="1043608" cy="8643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ENDE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2025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137560" y="908720"/>
            <a:ext cx="1530784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CSRD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40707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Bildschirmpräsentation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Zugang zum CSRD und LkSG über die Wesenlichkeitsanalyse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Zugang zum CS</dc:title>
  <dc:creator>Olaf Schlingmann</dc:creator>
  <cp:lastModifiedBy>Olaf Schlingmann</cp:lastModifiedBy>
  <cp:revision>14</cp:revision>
  <dcterms:created xsi:type="dcterms:W3CDTF">2023-09-20T07:23:32Z</dcterms:created>
  <dcterms:modified xsi:type="dcterms:W3CDTF">2023-09-20T09:23:30Z</dcterms:modified>
</cp:coreProperties>
</file>