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59" r:id="rId4"/>
    <p:sldId id="260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6296"/>
  </p:normalViewPr>
  <p:slideViewPr>
    <p:cSldViewPr snapToGrid="0">
      <p:cViewPr varScale="1">
        <p:scale>
          <a:sx n="115" d="100"/>
          <a:sy n="115" d="100"/>
        </p:scale>
        <p:origin x="2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5FE70-5F6F-7DA6-8DD3-1B82A02E1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F6FBE0-D421-F689-0A9E-52ACCF992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3DB26B-3A29-D5CD-C0A1-639A968F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B8662-C985-F5CD-D727-F3F26DBC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8DDCDA-E89A-AB7A-4AE4-3862F7FB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14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C5FB5-5B63-94D2-4573-03B3116B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67B862-BE62-EC47-F755-2722EB736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77D062-09C9-F802-428C-C10FCE4E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B2020C-6F3C-46EF-6BE2-505E9E17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A6A53-23DC-9AEB-11E7-7283A92B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81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8B670F-241B-8904-D0E9-D2DEB916D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3F3FB2-B9E5-8A79-3975-D13353F19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77C1CF-836F-84AC-1696-EB0F69EF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82D51C-EE42-3204-7A7F-BFDCCD0A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FAA-3A58-7414-F9C7-D2B6ACE0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25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7F514-8A87-3D2D-AB81-E92666D8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52BB33-C906-32CE-027B-E818A0E3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7AA150-D633-7A9D-CD7C-2886DB02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3ABB5A-B636-BB85-F24C-2A5C470B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139F6-91AF-F607-1A9F-4AE96610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66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DCBB5-EF73-8058-9AEA-698940E3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3240F-F0A2-4029-78B0-812DC8F3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DA001F-68B9-FEF1-23E0-1A7A71EF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49908E-96F9-83EB-17CD-C7341646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D95B68-40B9-2BE9-9F2C-3DC35945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93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2A961-C2F2-CC7E-51EE-D407DB7A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5A9633-1126-1AC5-9551-CEC1A76BC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7A7004-1987-BD7F-30FA-C7A7B1D9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720565-B971-9B84-AF0D-EFB408FC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891917-9E48-DCBC-DAB9-26E31702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2D14FC-BED5-3536-3E12-AE5F7E2A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90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A7031-CD32-2341-B558-483FE83A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DCE618-B071-6A33-2FD9-C1BBD74EE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9BCDB6-C27E-08D6-1E2F-682211B97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23E830-18A6-202F-3FFF-D88F1C7CC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77793DC-4ED5-0FA7-D84E-C1D73712C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3A898AF-EDCF-126D-FC18-3E2839E7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C8167FA-0AF6-ED15-EE73-48D45B4A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388D1A-4CE3-09D0-210A-DAF275C2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6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6BFFC-9C85-013E-80AB-467CA462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A74C82-F2E4-2EB6-03EE-563DAF9C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F06C6-70FA-B131-D09B-5A1E74F3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DBE057-ED9E-B9B3-8891-2732901A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1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5065F9-8EDA-1648-2967-46E82606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3E25F5-4353-8B71-3841-69CB761A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EAB1A1-70C2-6011-B8F3-3460BECB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1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9098A-9C9A-AD89-4519-7B691897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74C75-9F69-9F80-AAA5-B2121E2A7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25A3B8-DDF1-5DFF-5B73-5C27BF790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EFB059-40C2-DBA6-91D3-7FB8663E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2F565-FBAA-9329-7BD5-35C3D6BA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2631C1-D9AC-2A36-1CF2-16606DCA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28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75ED1-EC30-ABE6-60ED-6BAB5AFD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11A897-440F-76FF-A940-EAA5BBB1E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A3BE84-9D79-53F5-63A1-ED749AC66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BB8544-2A04-3030-8DEF-AA0947F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683E70-6A63-830C-8193-E882F6AF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EAC3D4-2E35-358C-5207-A816C6DA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18F5D7-F086-DDEF-1062-37505DF7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5B17A5-F05B-0F94-3CC2-C45D98BE9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D07B97-683E-26F1-9B6E-40975488A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4984-4544-5D44-8442-CCBEE519C3E1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89EC0-F3E6-E310-B7FB-BF5EC255C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B66463-95D3-29DC-E184-77AC970E7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023E-E35A-E14C-80F8-2DBA1AEFC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imate.nasa.gov/quizzes/water-cyc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imate.nasa.gov/quizzes/water-cycl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48624870963118665/?nic_v3=1a4CLM4yV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48624870963118665/?nic_v3=1a4CLM4yV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DF569-4795-19D9-DFE0-84E4922A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de-DE" sz="5400"/>
              <a:t>Water cycle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8B199A-7DDD-3F65-55DD-E70B5068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41" y="5050898"/>
            <a:ext cx="4826000" cy="11303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82C5AD-3CCB-5A74-693B-ED959AB4F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04" r="1" b="913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A9AD2D4-898F-5303-C4A1-1B679E205CD4}"/>
              </a:ext>
            </a:extLst>
          </p:cNvPr>
          <p:cNvSpPr txBox="1"/>
          <p:nvPr/>
        </p:nvSpPr>
        <p:spPr>
          <a:xfrm>
            <a:off x="5586763" y="6333894"/>
            <a:ext cx="6546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Source: </a:t>
            </a:r>
            <a:r>
              <a:rPr lang="de-DE" sz="2000" dirty="0">
                <a:hlinkClick r:id="rId4"/>
              </a:rPr>
              <a:t>https://climate.nasa.gov/quizzes/water-cycle/</a:t>
            </a:r>
            <a:r>
              <a:rPr lang="de-DE" sz="20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245193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030CC5-6204-1CCC-B7A0-84F4E6AA8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3" r="-1" b="1274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19B82AF-A9FF-DBF6-379E-2004612A2D97}"/>
              </a:ext>
            </a:extLst>
          </p:cNvPr>
          <p:cNvSpPr txBox="1"/>
          <p:nvPr/>
        </p:nvSpPr>
        <p:spPr>
          <a:xfrm>
            <a:off x="1516566" y="4382429"/>
            <a:ext cx="337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a </a:t>
            </a:r>
            <a:r>
              <a:rPr lang="de-DE" sz="2400" dirty="0" err="1">
                <a:solidFill>
                  <a:schemeClr val="accent1"/>
                </a:solidFill>
              </a:rPr>
              <a:t>sysnonym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de-DE" sz="2400" dirty="0" err="1">
                <a:solidFill>
                  <a:schemeClr val="accent1"/>
                </a:solidFill>
              </a:rPr>
              <a:t>for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de-DE" sz="2400" dirty="0" err="1">
                <a:solidFill>
                  <a:schemeClr val="accent1"/>
                </a:solidFill>
              </a:rPr>
              <a:t>to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de-DE" sz="2400" dirty="0" err="1">
                <a:solidFill>
                  <a:schemeClr val="accent1"/>
                </a:solidFill>
              </a:rPr>
              <a:t>occur</a:t>
            </a:r>
            <a:r>
              <a:rPr lang="de-DE" sz="2400" dirty="0">
                <a:solidFill>
                  <a:schemeClr val="accent1"/>
                </a:solidFill>
              </a:rPr>
              <a:t> =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8D7C34-3146-31C0-FA22-F50901C2D471}"/>
              </a:ext>
            </a:extLst>
          </p:cNvPr>
          <p:cNvSpPr txBox="1"/>
          <p:nvPr/>
        </p:nvSpPr>
        <p:spPr>
          <a:xfrm>
            <a:off x="2118731" y="4884238"/>
            <a:ext cx="1846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1"/>
                </a:solidFill>
              </a:rPr>
              <a:t>to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de-DE" sz="2400" dirty="0" err="1">
                <a:solidFill>
                  <a:schemeClr val="accent1"/>
                </a:solidFill>
              </a:rPr>
              <a:t>take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de-DE" sz="2400" dirty="0" err="1">
                <a:solidFill>
                  <a:schemeClr val="accent1"/>
                </a:solidFill>
              </a:rPr>
              <a:t>place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AC81AE8-84D8-BD09-3676-6A172B81B51F}"/>
              </a:ext>
            </a:extLst>
          </p:cNvPr>
          <p:cNvCxnSpPr/>
          <p:nvPr/>
        </p:nvCxnSpPr>
        <p:spPr>
          <a:xfrm flipH="1">
            <a:off x="9233210" y="3891776"/>
            <a:ext cx="535258" cy="769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387021E7-1627-941C-AB6B-123C447DC3EA}"/>
              </a:ext>
            </a:extLst>
          </p:cNvPr>
          <p:cNvSpPr txBox="1"/>
          <p:nvPr/>
        </p:nvSpPr>
        <p:spPr>
          <a:xfrm>
            <a:off x="7527073" y="4661210"/>
            <a:ext cx="202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= Niederschlag</a:t>
            </a:r>
          </a:p>
        </p:txBody>
      </p:sp>
    </p:spTree>
    <p:extLst>
      <p:ext uri="{BB962C8B-B14F-4D97-AF65-F5344CB8AC3E}">
        <p14:creationId xmlns:p14="http://schemas.microsoft.com/office/powerpoint/2010/main" val="4185765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9445B8-F50C-E17E-D0C0-A2DFB4A1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457200"/>
            <a:ext cx="9005454" cy="5943600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3C71D6DB-53D3-FAE1-08BC-EB41ED73B577}"/>
              </a:ext>
            </a:extLst>
          </p:cNvPr>
          <p:cNvCxnSpPr>
            <a:cxnSpLocks/>
          </p:cNvCxnSpPr>
          <p:nvPr/>
        </p:nvCxnSpPr>
        <p:spPr>
          <a:xfrm>
            <a:off x="4348976" y="1193180"/>
            <a:ext cx="1014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D59AA99-8B8D-4EC9-63D9-7F24200AC3A1}"/>
              </a:ext>
            </a:extLst>
          </p:cNvPr>
          <p:cNvCxnSpPr/>
          <p:nvPr/>
        </p:nvCxnSpPr>
        <p:spPr>
          <a:xfrm flipH="1">
            <a:off x="4427034" y="1237785"/>
            <a:ext cx="323386" cy="83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646829-EC50-E25E-6D3D-3B8AC77B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1" b="1504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6DCADB-08DE-BEFC-FAC3-C3738292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3" y="457200"/>
            <a:ext cx="93232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6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D7D42D-58D0-C1DD-037F-0877F66E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" b="1156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4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8B77C3-7A9A-A32F-93FF-22B96737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3" y="457200"/>
            <a:ext cx="93232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6830C1-C4F1-2761-5986-FCBECA414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6" b="12329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6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59795A-B845-FD9A-DBEA-EBD896E3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30" y="457200"/>
            <a:ext cx="925073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EA56F2-37B9-3C4D-881D-94D222FF8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9" b="1184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0D2C2A-7EE8-EA66-18C6-DA67B7EDCA66}"/>
              </a:ext>
            </a:extLst>
          </p:cNvPr>
          <p:cNvSpPr txBox="1"/>
          <p:nvPr/>
        </p:nvSpPr>
        <p:spPr>
          <a:xfrm>
            <a:off x="1170878" y="4783877"/>
            <a:ext cx="650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The </a:t>
            </a:r>
            <a:r>
              <a:rPr lang="de-DE" sz="2400" dirty="0" err="1">
                <a:solidFill>
                  <a:schemeClr val="accent1"/>
                </a:solidFill>
              </a:rPr>
              <a:t>comparison</a:t>
            </a:r>
            <a:r>
              <a:rPr lang="de-DE" sz="2400" dirty="0">
                <a:solidFill>
                  <a:schemeClr val="accent1"/>
                </a:solidFill>
              </a:rPr>
              <a:t> (Steigerung) </a:t>
            </a:r>
            <a:r>
              <a:rPr lang="de-DE" sz="2400" dirty="0" err="1">
                <a:solidFill>
                  <a:schemeClr val="accent1"/>
                </a:solidFill>
              </a:rPr>
              <a:t>of</a:t>
            </a:r>
            <a:r>
              <a:rPr lang="de-DE" sz="2400" dirty="0">
                <a:solidFill>
                  <a:schemeClr val="accent1"/>
                </a:solidFill>
              </a:rPr>
              <a:t> warm, </a:t>
            </a:r>
            <a:r>
              <a:rPr lang="de-DE" sz="2400" dirty="0" err="1">
                <a:solidFill>
                  <a:schemeClr val="accent1"/>
                </a:solidFill>
              </a:rPr>
              <a:t>wet</a:t>
            </a:r>
            <a:r>
              <a:rPr lang="de-DE" sz="2400" dirty="0">
                <a:solidFill>
                  <a:schemeClr val="accent1"/>
                </a:solidFill>
              </a:rPr>
              <a:t>, strong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DFCD20-76ED-B83C-0028-55512E72D12D}"/>
              </a:ext>
            </a:extLst>
          </p:cNvPr>
          <p:cNvSpPr txBox="1"/>
          <p:nvPr/>
        </p:nvSpPr>
        <p:spPr>
          <a:xfrm>
            <a:off x="1683833" y="5296833"/>
            <a:ext cx="327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warm</a:t>
            </a:r>
            <a:r>
              <a:rPr lang="de-DE" sz="2400" dirty="0">
                <a:solidFill>
                  <a:srgbClr val="FF0000"/>
                </a:solidFill>
              </a:rPr>
              <a:t>er</a:t>
            </a:r>
            <a:r>
              <a:rPr lang="de-DE" sz="2400" dirty="0">
                <a:solidFill>
                  <a:schemeClr val="accent1"/>
                </a:solidFill>
              </a:rPr>
              <a:t>, </a:t>
            </a:r>
            <a:r>
              <a:rPr lang="de-DE" sz="2400" dirty="0" err="1">
                <a:solidFill>
                  <a:schemeClr val="accent1"/>
                </a:solidFill>
              </a:rPr>
              <a:t>wet</a:t>
            </a:r>
            <a:r>
              <a:rPr lang="de-DE" sz="2400" dirty="0" err="1">
                <a:solidFill>
                  <a:srgbClr val="FF0000"/>
                </a:solidFill>
              </a:rPr>
              <a:t>ter</a:t>
            </a:r>
            <a:r>
              <a:rPr lang="de-DE" sz="2400" dirty="0">
                <a:solidFill>
                  <a:schemeClr val="accent1"/>
                </a:solidFill>
              </a:rPr>
              <a:t>, </a:t>
            </a:r>
            <a:r>
              <a:rPr lang="de-DE" sz="2400" dirty="0" err="1">
                <a:solidFill>
                  <a:schemeClr val="accent1"/>
                </a:solidFill>
              </a:rPr>
              <a:t>strong</a:t>
            </a:r>
            <a:r>
              <a:rPr lang="de-DE" sz="2400" dirty="0" err="1">
                <a:solidFill>
                  <a:srgbClr val="FF0000"/>
                </a:solidFill>
              </a:rPr>
              <a:t>er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3AEC46-D398-F130-A603-A931A362553A}"/>
              </a:ext>
            </a:extLst>
          </p:cNvPr>
          <p:cNvSpPr txBox="1"/>
          <p:nvPr/>
        </p:nvSpPr>
        <p:spPr>
          <a:xfrm>
            <a:off x="8764859" y="5018049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but: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109F02-FE59-906F-2D25-113BCFD7581C}"/>
              </a:ext>
            </a:extLst>
          </p:cNvPr>
          <p:cNvSpPr txBox="1"/>
          <p:nvPr/>
        </p:nvSpPr>
        <p:spPr>
          <a:xfrm>
            <a:off x="7680352" y="5475251"/>
            <a:ext cx="117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1"/>
                </a:solidFill>
              </a:rPr>
              <a:t>intense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03E2B1-A094-27EC-CCA9-3E89B4E194CC}"/>
              </a:ext>
            </a:extLst>
          </p:cNvPr>
          <p:cNvSpPr txBox="1"/>
          <p:nvPr/>
        </p:nvSpPr>
        <p:spPr>
          <a:xfrm>
            <a:off x="8923572" y="5508704"/>
            <a:ext cx="215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-&gt; </a:t>
            </a:r>
            <a:r>
              <a:rPr lang="de-DE" sz="2400" dirty="0" err="1">
                <a:solidFill>
                  <a:srgbClr val="FF0000"/>
                </a:solidFill>
              </a:rPr>
              <a:t>more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chemeClr val="accent1"/>
                </a:solidFill>
              </a:rPr>
              <a:t>intense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078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4D628A-AB15-21DB-D938-F1952E24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0" y="457200"/>
            <a:ext cx="9359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2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053058-22C3-CAE7-E911-6E2C20949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78" r="-1" b="12278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5">
            <a:extLst>
              <a:ext uri="{FF2B5EF4-FFF2-40B4-BE49-F238E27FC236}">
                <a16:creationId xmlns:a16="http://schemas.microsoft.com/office/drawing/2014/main" id="{BE4F8A24-8125-C278-071A-36668B26E743}"/>
              </a:ext>
            </a:extLst>
          </p:cNvPr>
          <p:cNvSpPr txBox="1"/>
          <p:nvPr/>
        </p:nvSpPr>
        <p:spPr>
          <a:xfrm>
            <a:off x="4379976" y="4852967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Earth‘s water is stored in ice and snow, lakes and rivers, in the atmosphere and the oceans.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much do you know about how water cycles around our planet and the crucial role it plays in our climate?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0847B3-CF5D-A198-68DC-6C6FDE14B32A}"/>
              </a:ext>
            </a:extLst>
          </p:cNvPr>
          <p:cNvSpPr txBox="1"/>
          <p:nvPr/>
        </p:nvSpPr>
        <p:spPr>
          <a:xfrm>
            <a:off x="1594624" y="5296831"/>
            <a:ext cx="118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AF347C-B001-6E44-779E-913E9EEEC668}"/>
              </a:ext>
            </a:extLst>
          </p:cNvPr>
          <p:cNvSpPr txBox="1"/>
          <p:nvPr/>
        </p:nvSpPr>
        <p:spPr>
          <a:xfrm>
            <a:off x="446049" y="4326673"/>
            <a:ext cx="574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https://</a:t>
            </a:r>
            <a:r>
              <a:rPr lang="de-DE" sz="1600" dirty="0" err="1"/>
              <a:t>gpm.nasa.gov</a:t>
            </a:r>
            <a:r>
              <a:rPr lang="de-DE" sz="1600" dirty="0"/>
              <a:t>/</a:t>
            </a:r>
            <a:r>
              <a:rPr lang="de-DE" sz="1600" dirty="0" err="1"/>
              <a:t>education</a:t>
            </a:r>
            <a:r>
              <a:rPr lang="de-DE" sz="1600" dirty="0"/>
              <a:t>/</a:t>
            </a:r>
            <a:r>
              <a:rPr lang="de-DE" sz="1600" dirty="0" err="1"/>
              <a:t>interactive</a:t>
            </a:r>
            <a:r>
              <a:rPr lang="de-DE" sz="1600" dirty="0"/>
              <a:t>/</a:t>
            </a:r>
            <a:r>
              <a:rPr lang="de-DE" sz="1600" dirty="0" err="1"/>
              <a:t>water-cycle-webquest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65578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169793-C764-2471-ECFD-1D5878BCE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3" b="1571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4C59D88-4D18-3171-C74E-BC616B60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3" y="457200"/>
            <a:ext cx="92868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3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884378-DE7B-8870-AB20-448D50B79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3" b="925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94FD646F-746F-3FFF-23DF-AB7EED41471F}"/>
              </a:ext>
            </a:extLst>
          </p:cNvPr>
          <p:cNvCxnSpPr/>
          <p:nvPr/>
        </p:nvCxnSpPr>
        <p:spPr>
          <a:xfrm>
            <a:off x="5274527" y="3334215"/>
            <a:ext cx="1092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500BE8F-E6FF-E3E2-A4BA-C4C0E37744CE}"/>
              </a:ext>
            </a:extLst>
          </p:cNvPr>
          <p:cNvCxnSpPr/>
          <p:nvPr/>
        </p:nvCxnSpPr>
        <p:spPr>
          <a:xfrm>
            <a:off x="6590371" y="3311912"/>
            <a:ext cx="1003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C30BE0E-E4ED-CAD5-A2B3-547D05ECD204}"/>
              </a:ext>
            </a:extLst>
          </p:cNvPr>
          <p:cNvCxnSpPr/>
          <p:nvPr/>
        </p:nvCxnSpPr>
        <p:spPr>
          <a:xfrm>
            <a:off x="8586439" y="3334215"/>
            <a:ext cx="1182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54A5DD2B-E418-7221-3641-506B8A6B6742}"/>
              </a:ext>
            </a:extLst>
          </p:cNvPr>
          <p:cNvCxnSpPr/>
          <p:nvPr/>
        </p:nvCxnSpPr>
        <p:spPr>
          <a:xfrm>
            <a:off x="4505093" y="3612995"/>
            <a:ext cx="769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Himmel, draußen, bewölkt, Wolken enthält.&#10;&#10;Automatisch generierte Beschreibung">
            <a:extLst>
              <a:ext uri="{FF2B5EF4-FFF2-40B4-BE49-F238E27FC236}">
                <a16:creationId xmlns:a16="http://schemas.microsoft.com/office/drawing/2014/main" id="{DC61BB44-F832-8134-3E7C-B3A773C1D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0" r="-2" b="-2"/>
          <a:stretch/>
        </p:blipFill>
        <p:spPr>
          <a:xfrm>
            <a:off x="1155556" y="637762"/>
            <a:ext cx="9889765" cy="35793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441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840E58-7285-43F0-4F03-67F9A7A17FF5}"/>
              </a:ext>
            </a:extLst>
          </p:cNvPr>
          <p:cNvSpPr txBox="1"/>
          <p:nvPr/>
        </p:nvSpPr>
        <p:spPr>
          <a:xfrm>
            <a:off x="6734649" y="5022164"/>
            <a:ext cx="4310672" cy="146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>
                <a:solidFill>
                  <a:schemeClr val="accent1"/>
                </a:solidFill>
              </a:rPr>
              <a:t>Congratulations!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>
                <a:solidFill>
                  <a:schemeClr val="accent1"/>
                </a:solidFill>
              </a:rPr>
              <a:t>You scored 10 out of 10.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03471A-BC65-F0AA-EF7B-C830D51E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63" y="4881574"/>
            <a:ext cx="5194300" cy="11811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5F0DAA-3321-DB92-88BF-B2A911A899FF}"/>
              </a:ext>
            </a:extLst>
          </p:cNvPr>
          <p:cNvSpPr txBox="1"/>
          <p:nvPr/>
        </p:nvSpPr>
        <p:spPr>
          <a:xfrm>
            <a:off x="111514" y="6322741"/>
            <a:ext cx="590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Source: </a:t>
            </a:r>
            <a:r>
              <a:rPr lang="de-DE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https://climate.nasa.gov/quizzes/water-cycle/</a:t>
            </a:r>
            <a:r>
              <a:rPr lang="de-DE" dirty="0">
                <a:solidFill>
                  <a:schemeClr val="bg1"/>
                </a:solidFill>
              </a:rPr>
              <a:t> (2022)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0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C2A703-D573-2A43-25EA-E5BA778C1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7"/>
          <a:stretch/>
        </p:blipFill>
        <p:spPr>
          <a:xfrm>
            <a:off x="643467" y="1248937"/>
            <a:ext cx="10905066" cy="49063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CD2B4B0-267E-BE89-FD8D-543F811A0E67}"/>
              </a:ext>
            </a:extLst>
          </p:cNvPr>
          <p:cNvSpPr txBox="1"/>
          <p:nvPr/>
        </p:nvSpPr>
        <p:spPr>
          <a:xfrm>
            <a:off x="643467" y="6467709"/>
            <a:ext cx="754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de-DE" sz="14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https://www.pinterest.de/pin/48624870963118665/?nic_v3=1a4CLM4yV</a:t>
            </a:r>
            <a:r>
              <a:rPr lang="de-DE" sz="1400" dirty="0"/>
              <a:t> (2022)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4E6E76-C3F3-7BBB-1A01-0B0E39E85FE7}"/>
              </a:ext>
            </a:extLst>
          </p:cNvPr>
          <p:cNvSpPr txBox="1"/>
          <p:nvPr/>
        </p:nvSpPr>
        <p:spPr>
          <a:xfrm>
            <a:off x="2720898" y="568712"/>
            <a:ext cx="192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Label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787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C2A703-D573-2A43-25EA-E5BA778C1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7"/>
          <a:stretch/>
        </p:blipFill>
        <p:spPr>
          <a:xfrm>
            <a:off x="643467" y="1248937"/>
            <a:ext cx="10905066" cy="49063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CD2B4B0-267E-BE89-FD8D-543F811A0E67}"/>
              </a:ext>
            </a:extLst>
          </p:cNvPr>
          <p:cNvSpPr txBox="1"/>
          <p:nvPr/>
        </p:nvSpPr>
        <p:spPr>
          <a:xfrm>
            <a:off x="643467" y="6467709"/>
            <a:ext cx="754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de-DE" sz="14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https://www.pinterest.de/pin/48624870963118665/?nic_v3=1a4CLM4yV</a:t>
            </a:r>
            <a:r>
              <a:rPr lang="de-DE" sz="1400" dirty="0"/>
              <a:t> (2022)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4E6E76-C3F3-7BBB-1A01-0B0E39E85FE7}"/>
              </a:ext>
            </a:extLst>
          </p:cNvPr>
          <p:cNvSpPr txBox="1"/>
          <p:nvPr/>
        </p:nvSpPr>
        <p:spPr>
          <a:xfrm>
            <a:off x="2720898" y="568712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dirty="0"/>
              <a:t>Solution - Label </a:t>
            </a:r>
            <a:r>
              <a:rPr lang="de-DE" sz="2800" b="1" i="1" dirty="0" err="1"/>
              <a:t>the</a:t>
            </a:r>
            <a:r>
              <a:rPr lang="de-DE" sz="2800" b="1" i="1" dirty="0"/>
              <a:t> </a:t>
            </a:r>
            <a:r>
              <a:rPr lang="de-DE" sz="2800" b="1" i="1" dirty="0" err="1"/>
              <a:t>diagram</a:t>
            </a:r>
            <a:r>
              <a:rPr lang="de-DE" sz="2800" b="1" i="1" dirty="0"/>
              <a:t>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2FE96F-AD71-F515-77F0-D3980BAF528E}"/>
              </a:ext>
            </a:extLst>
          </p:cNvPr>
          <p:cNvSpPr txBox="1"/>
          <p:nvPr/>
        </p:nvSpPr>
        <p:spPr>
          <a:xfrm>
            <a:off x="1193180" y="448279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Accumulation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44D8A5E-33C2-4AE6-D593-518B73461C95}"/>
              </a:ext>
            </a:extLst>
          </p:cNvPr>
          <p:cNvSpPr txBox="1"/>
          <p:nvPr/>
        </p:nvSpPr>
        <p:spPr>
          <a:xfrm>
            <a:off x="1237784" y="3077738"/>
            <a:ext cx="13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Evaporation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EE73AC9-9542-676B-4CFD-1EA5382B772A}"/>
              </a:ext>
            </a:extLst>
          </p:cNvPr>
          <p:cNvSpPr txBox="1"/>
          <p:nvPr/>
        </p:nvSpPr>
        <p:spPr>
          <a:xfrm>
            <a:off x="1204330" y="1683835"/>
            <a:ext cx="14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Condensation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DFA972-786A-779A-399F-BA7229021591}"/>
              </a:ext>
            </a:extLst>
          </p:cNvPr>
          <p:cNvSpPr txBox="1"/>
          <p:nvPr/>
        </p:nvSpPr>
        <p:spPr>
          <a:xfrm>
            <a:off x="3847168" y="5575610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Precipitation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D94BFF-4639-63DF-6229-61E9DF76E036}"/>
              </a:ext>
            </a:extLst>
          </p:cNvPr>
          <p:cNvSpPr txBox="1"/>
          <p:nvPr/>
        </p:nvSpPr>
        <p:spPr>
          <a:xfrm>
            <a:off x="9690408" y="4471640"/>
            <a:ext cx="124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Perlocation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C385EE-EE56-0D3F-2462-2FF1CADBD30D}"/>
              </a:ext>
            </a:extLst>
          </p:cNvPr>
          <p:cNvSpPr txBox="1"/>
          <p:nvPr/>
        </p:nvSpPr>
        <p:spPr>
          <a:xfrm>
            <a:off x="9690409" y="3077738"/>
            <a:ext cx="141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Transpiration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E92120A-7C35-7473-988A-CF33741D2AE0}"/>
              </a:ext>
            </a:extLst>
          </p:cNvPr>
          <p:cNvSpPr txBox="1"/>
          <p:nvPr/>
        </p:nvSpPr>
        <p:spPr>
          <a:xfrm>
            <a:off x="6947208" y="5586761"/>
            <a:ext cx="156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Surface </a:t>
            </a:r>
            <a:r>
              <a:rPr lang="de-DE" dirty="0" err="1"/>
              <a:t>Runoff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C55CD02-C529-C89F-AFDE-A15B5F169C3C}"/>
              </a:ext>
            </a:extLst>
          </p:cNvPr>
          <p:cNvSpPr txBox="1"/>
          <p:nvPr/>
        </p:nvSpPr>
        <p:spPr>
          <a:xfrm>
            <a:off x="9500839" y="1672685"/>
            <a:ext cx="156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74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599FDB-BFBE-4F50-0359-4B50AA47C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8" b="82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56628BE-BCB7-5D44-3270-1F2D96D102B2}"/>
              </a:ext>
            </a:extLst>
          </p:cNvPr>
          <p:cNvSpPr txBox="1"/>
          <p:nvPr/>
        </p:nvSpPr>
        <p:spPr>
          <a:xfrm>
            <a:off x="3523787" y="1527718"/>
            <a:ext cx="3045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</a:rPr>
              <a:t>The 3 </a:t>
            </a:r>
            <a:r>
              <a:rPr lang="de-DE" sz="2000" dirty="0" err="1">
                <a:solidFill>
                  <a:schemeClr val="accent1"/>
                </a:solidFill>
              </a:rPr>
              <a:t>states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of</a:t>
            </a:r>
            <a:r>
              <a:rPr lang="de-DE" sz="2000" dirty="0">
                <a:solidFill>
                  <a:schemeClr val="accent1"/>
                </a:solidFill>
              </a:rPr>
              <a:t> matter </a:t>
            </a:r>
            <a:r>
              <a:rPr lang="de-DE" sz="2000" dirty="0" err="1">
                <a:solidFill>
                  <a:schemeClr val="accent1"/>
                </a:solidFill>
              </a:rPr>
              <a:t>are</a:t>
            </a:r>
            <a:r>
              <a:rPr lang="de-DE" sz="2000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6DCCFE-310A-4A43-FF78-D64143389CAD}"/>
              </a:ext>
            </a:extLst>
          </p:cNvPr>
          <p:cNvSpPr txBox="1"/>
          <p:nvPr/>
        </p:nvSpPr>
        <p:spPr>
          <a:xfrm>
            <a:off x="6679582" y="1494264"/>
            <a:ext cx="265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</a:rPr>
              <a:t>liquid, solid and </a:t>
            </a:r>
            <a:r>
              <a:rPr lang="de-DE" sz="2000" dirty="0" err="1">
                <a:solidFill>
                  <a:schemeClr val="accent1"/>
                </a:solidFill>
              </a:rPr>
              <a:t>gasous</a:t>
            </a:r>
            <a:r>
              <a:rPr lang="de-DE" sz="20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7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D7C078-A581-1182-7955-F720310DF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4" b="15804"/>
          <a:stretch/>
        </p:blipFill>
        <p:spPr>
          <a:xfrm>
            <a:off x="811833" y="457200"/>
            <a:ext cx="105683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B298479-90BD-6805-C218-524EFF8D6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27" b="11539"/>
          <a:stretch/>
        </p:blipFill>
        <p:spPr>
          <a:xfrm>
            <a:off x="1704566" y="457200"/>
            <a:ext cx="8782868" cy="59436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1716703-0E66-55CB-3139-D5F842C39F5E}"/>
              </a:ext>
            </a:extLst>
          </p:cNvPr>
          <p:cNvSpPr txBox="1"/>
          <p:nvPr/>
        </p:nvSpPr>
        <p:spPr>
          <a:xfrm>
            <a:off x="4393580" y="1393902"/>
            <a:ext cx="138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1"/>
                </a:solidFill>
              </a:rPr>
              <a:t>surface</a:t>
            </a:r>
            <a:r>
              <a:rPr lang="de-DE" sz="2400" dirty="0">
                <a:solidFill>
                  <a:schemeClr val="accent1"/>
                </a:solidFill>
              </a:rPr>
              <a:t> =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07D675-4CEE-78CC-962A-5B27829E9AE2}"/>
              </a:ext>
            </a:extLst>
          </p:cNvPr>
          <p:cNvSpPr txBox="1"/>
          <p:nvPr/>
        </p:nvSpPr>
        <p:spPr>
          <a:xfrm>
            <a:off x="5716863" y="141620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Oberfläche</a:t>
            </a:r>
          </a:p>
        </p:txBody>
      </p:sp>
    </p:spTree>
    <p:extLst>
      <p:ext uri="{BB962C8B-B14F-4D97-AF65-F5344CB8AC3E}">
        <p14:creationId xmlns:p14="http://schemas.microsoft.com/office/powerpoint/2010/main" val="2529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E50CD4-0B1D-E16D-16F4-0B89A9A7C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9" b="99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0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AE3DED-3E49-537D-7AD8-346AFF2C3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4" b="8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0C0F457-B7AD-E3C5-AD58-16F358162D3E}"/>
              </a:ext>
            </a:extLst>
          </p:cNvPr>
          <p:cNvSpPr txBox="1"/>
          <p:nvPr/>
        </p:nvSpPr>
        <p:spPr>
          <a:xfrm>
            <a:off x="3378820" y="814039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1"/>
                </a:solidFill>
              </a:rPr>
              <a:t>soil</a:t>
            </a:r>
            <a:r>
              <a:rPr lang="de-DE" sz="2400" dirty="0">
                <a:solidFill>
                  <a:schemeClr val="accent1"/>
                </a:solidFill>
              </a:rPr>
              <a:t> =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041560-BFD6-F667-F210-3F6E1D3180FB}"/>
              </a:ext>
            </a:extLst>
          </p:cNvPr>
          <p:cNvSpPr txBox="1"/>
          <p:nvPr/>
        </p:nvSpPr>
        <p:spPr>
          <a:xfrm>
            <a:off x="4204014" y="847494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Boden</a:t>
            </a:r>
          </a:p>
        </p:txBody>
      </p:sp>
    </p:spTree>
    <p:extLst>
      <p:ext uri="{BB962C8B-B14F-4D97-AF65-F5344CB8AC3E}">
        <p14:creationId xmlns:p14="http://schemas.microsoft.com/office/powerpoint/2010/main" val="18730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8E6D087-ABC0-E4DC-2D98-E222707C4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8" r="-1" b="1058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EBC8E2F-7869-6FEF-08A5-8974EAC1B737}"/>
              </a:ext>
            </a:extLst>
          </p:cNvPr>
          <p:cNvSpPr txBox="1"/>
          <p:nvPr/>
        </p:nvSpPr>
        <p:spPr>
          <a:xfrm>
            <a:off x="6824546" y="4237463"/>
            <a:ext cx="1697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1"/>
                </a:solidFill>
              </a:rPr>
              <a:t>crop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de-DE" sz="2400" dirty="0" err="1">
                <a:solidFill>
                  <a:schemeClr val="accent1"/>
                </a:solidFill>
              </a:rPr>
              <a:t>yield</a:t>
            </a:r>
            <a:r>
              <a:rPr lang="de-DE" sz="2400" dirty="0">
                <a:solidFill>
                  <a:schemeClr val="accent1"/>
                </a:solidFill>
              </a:rPr>
              <a:t> =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EF6B1F-0E00-7800-42D7-A5F36F80CB1B}"/>
              </a:ext>
            </a:extLst>
          </p:cNvPr>
          <p:cNvSpPr txBox="1"/>
          <p:nvPr/>
        </p:nvSpPr>
        <p:spPr>
          <a:xfrm>
            <a:off x="7627434" y="4817327"/>
            <a:ext cx="16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Ernteertrag</a:t>
            </a:r>
          </a:p>
        </p:txBody>
      </p:sp>
    </p:spTree>
    <p:extLst>
      <p:ext uri="{BB962C8B-B14F-4D97-AF65-F5344CB8AC3E}">
        <p14:creationId xmlns:p14="http://schemas.microsoft.com/office/powerpoint/2010/main" val="3209736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D82A09-CBB1-A0E2-D8FF-EF8F8BB66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30" y="457200"/>
            <a:ext cx="925073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6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Macintosh PowerPoint</Application>
  <PresentationFormat>Breitbild</PresentationFormat>
  <Paragraphs>38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</vt:lpstr>
      <vt:lpstr>Water cycle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</dc:title>
  <dc:creator>Gyde Pulmer</dc:creator>
  <cp:lastModifiedBy>Gyde Pulmer</cp:lastModifiedBy>
  <cp:revision>5</cp:revision>
  <dcterms:created xsi:type="dcterms:W3CDTF">2022-09-12T14:37:52Z</dcterms:created>
  <dcterms:modified xsi:type="dcterms:W3CDTF">2022-09-14T08:22:57Z</dcterms:modified>
</cp:coreProperties>
</file>