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4F11-358C-472B-BE14-98D2AC91FF11}" type="datetimeFigureOut">
              <a:rPr lang="de-DE" smtClean="0"/>
              <a:t>15.01.2022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FCBA9-EC14-4B19-9DF8-BDEAD23AAD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68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CBA9-EC14-4B19-9DF8-BDEAD23AAD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9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0924-2A7B-4996-A487-FA42203243CC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4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1473-70A9-40F6-9B8A-B5CE92EE8344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2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4AE1-03C5-4C22-9835-3242B37DE9F2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22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7557-2472-4E13-A5D4-35609B7CD9FB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B6D3-A05E-45F3-8418-D9E22D500B03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7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AB46-0F64-414A-83B6-121234BB9D66}" type="datetime1">
              <a:rPr lang="de-DE" smtClean="0"/>
              <a:t>15.01.2022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6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303-93E9-440D-B53E-A53B5103AA86}" type="datetime1">
              <a:rPr lang="de-DE" smtClean="0"/>
              <a:t>15.01.2022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6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E48-6E10-4230-96E9-52623D4DC365}" type="datetime1">
              <a:rPr lang="de-DE" smtClean="0"/>
              <a:t>15.01.2022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0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E1A-C4E3-4592-B722-28D6BFB73312}" type="datetime1">
              <a:rPr lang="de-DE" smtClean="0"/>
              <a:t>15.01.2022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8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B2BB-2653-4151-9F06-DC8022E0D4E8}" type="datetime1">
              <a:rPr lang="de-DE" smtClean="0"/>
              <a:t>15.01.2022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2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A704-B574-4873-BE2D-1ECF5321EFEE}" type="datetime1">
              <a:rPr lang="de-DE" smtClean="0"/>
              <a:t>15.01.2022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03D3-CB86-4963-8D9D-BEF5FECB730E}" type="datetime1">
              <a:rPr lang="de-DE" smtClean="0"/>
              <a:t>15.01.2022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7798-05FC-45BB-B547-54AD2AB8A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23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4347" y="1923691"/>
            <a:ext cx="719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Samrt</a:t>
            </a:r>
            <a:r>
              <a:rPr lang="de-DE" sz="2800" dirty="0" smtClean="0"/>
              <a:t> Home nach Vollständige Handlungsmodel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0391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6810"/>
              </p:ext>
            </p:extLst>
          </p:nvPr>
        </p:nvGraphicFramePr>
        <p:xfrm>
          <a:off x="915836" y="462651"/>
          <a:ext cx="8633605" cy="1097280"/>
        </p:xfrm>
        <a:graphic>
          <a:graphicData uri="http://schemas.openxmlformats.org/drawingml/2006/table">
            <a:tbl>
              <a:tblPr/>
              <a:tblGrid>
                <a:gridCol w="1151149"/>
                <a:gridCol w="74824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4.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Ausführen</a:t>
                      </a:r>
                    </a:p>
                    <a:p>
                      <a:r>
                        <a:rPr lang="de-DE" sz="2400" dirty="0" smtClean="0"/>
                        <a:t>Werkstück bearbeiten </a:t>
                      </a:r>
                    </a:p>
                    <a:p>
                      <a:endParaRPr lang="de-DE" sz="24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8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52337"/>
              </p:ext>
            </p:extLst>
          </p:nvPr>
        </p:nvGraphicFramePr>
        <p:xfrm>
          <a:off x="915836" y="462651"/>
          <a:ext cx="10437964" cy="1097280"/>
        </p:xfrm>
        <a:graphic>
          <a:graphicData uri="http://schemas.openxmlformats.org/drawingml/2006/table">
            <a:tbl>
              <a:tblPr/>
              <a:tblGrid>
                <a:gridCol w="1391731"/>
                <a:gridCol w="9046233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Kontrollstufe</a:t>
                      </a:r>
                    </a:p>
                    <a:p>
                      <a:r>
                        <a:rPr lang="de-DE" sz="2400" dirty="0" smtClean="0"/>
                        <a:t>Ist das Werkstück fachgerecht gefertigt worden? </a:t>
                      </a:r>
                    </a:p>
                    <a:p>
                      <a:endParaRPr lang="de-DE" sz="24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4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75070"/>
              </p:ext>
            </p:extLst>
          </p:nvPr>
        </p:nvGraphicFramePr>
        <p:xfrm>
          <a:off x="915836" y="462651"/>
          <a:ext cx="10437964" cy="731520"/>
        </p:xfrm>
        <a:graphic>
          <a:graphicData uri="http://schemas.openxmlformats.org/drawingml/2006/table">
            <a:tbl>
              <a:tblPr/>
              <a:tblGrid>
                <a:gridCol w="1391731"/>
                <a:gridCol w="9046233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6.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Beurteilung</a:t>
                      </a:r>
                    </a:p>
                    <a:p>
                      <a:endParaRPr lang="de-DE" sz="24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2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2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>
            <a:off x="648157" y="1120633"/>
            <a:ext cx="2420503" cy="4162599"/>
            <a:chOff x="648157" y="1120633"/>
            <a:chExt cx="2420503" cy="3474879"/>
          </a:xfrm>
        </p:grpSpPr>
        <p:sp>
          <p:nvSpPr>
            <p:cNvPr id="5" name="Rectangle 4"/>
            <p:cNvSpPr/>
            <p:nvPr/>
          </p:nvSpPr>
          <p:spPr>
            <a:xfrm>
              <a:off x="660372" y="1743491"/>
              <a:ext cx="1495922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/>
                <a:t>Planen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372" y="2279857"/>
              <a:ext cx="2282869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 smtClean="0"/>
                <a:t>Entscheiden</a:t>
              </a:r>
              <a:endParaRPr lang="de-DE" sz="28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0372" y="2843081"/>
              <a:ext cx="2019527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 smtClean="0"/>
                <a:t>Ausführen</a:t>
              </a:r>
              <a:endParaRPr lang="de-DE" sz="28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372" y="3477248"/>
              <a:ext cx="2408288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 smtClean="0"/>
                <a:t>Kontrollstufe</a:t>
              </a:r>
              <a:endParaRPr lang="de-DE" sz="28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0372" y="4158735"/>
              <a:ext cx="2209707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 smtClean="0"/>
                <a:t>Beurteilung</a:t>
              </a:r>
              <a:endParaRPr lang="de-DE" sz="28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8157" y="1120633"/>
              <a:ext cx="2247538" cy="436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2800" b="1" dirty="0" smtClean="0"/>
                <a:t>Informieren</a:t>
              </a:r>
              <a:endParaRPr lang="de-D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940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05039"/>
              </p:ext>
            </p:extLst>
          </p:nvPr>
        </p:nvGraphicFramePr>
        <p:xfrm>
          <a:off x="914399" y="634804"/>
          <a:ext cx="3942272" cy="731520"/>
        </p:xfrm>
        <a:graphic>
          <a:graphicData uri="http://schemas.openxmlformats.org/drawingml/2006/table">
            <a:tbl>
              <a:tblPr/>
              <a:tblGrid>
                <a:gridCol w="292584"/>
                <a:gridCol w="3649688"/>
              </a:tblGrid>
              <a:tr h="676412">
                <a:tc>
                  <a:txBody>
                    <a:bodyPr/>
                    <a:lstStyle/>
                    <a:p>
                      <a:r>
                        <a:rPr lang="de-DE" sz="2400" u="none" dirty="0"/>
                        <a:t>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/>
                        <a:t>Informieren</a:t>
                      </a:r>
                    </a:p>
                    <a:p>
                      <a:r>
                        <a:rPr lang="de-DE" sz="2400" u="none" dirty="0" smtClean="0"/>
                        <a:t>Was </a:t>
                      </a:r>
                      <a:r>
                        <a:rPr lang="de-DE" sz="2400" u="none" dirty="0"/>
                        <a:t>soll getan werden?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55298" y="1695414"/>
            <a:ext cx="10875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Nach einer Kundenberatung ist in einem Wohngebäude eine Temperaturregelung und ein automatisiertes Beleuchtungssystem eingebaut worden. Dieses System soll</a:t>
            </a:r>
          </a:p>
          <a:p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Verbrauchenergie des Gebäude optimieren.</a:t>
            </a:r>
            <a:r>
              <a:rPr lang="de-DE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/>
              <a:t>Der Kunde wünscht von </a:t>
            </a:r>
            <a:r>
              <a:rPr lang="de-DE" sz="2400" dirty="0" smtClean="0"/>
              <a:t>Ihnen ein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messbares Energieverbrauch und eine Anzeige dafür.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2191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41145"/>
              </p:ext>
            </p:extLst>
          </p:nvPr>
        </p:nvGraphicFramePr>
        <p:xfrm>
          <a:off x="915837" y="462651"/>
          <a:ext cx="5395104" cy="1097280"/>
        </p:xfrm>
        <a:graphic>
          <a:graphicData uri="http://schemas.openxmlformats.org/drawingml/2006/table">
            <a:tbl>
              <a:tblPr/>
              <a:tblGrid>
                <a:gridCol w="719348"/>
                <a:gridCol w="46757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/>
                        <a:t>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/>
                        <a:t>Planen</a:t>
                      </a:r>
                      <a:r>
                        <a:rPr lang="de-DE" sz="2400" dirty="0"/>
                        <a:t/>
                      </a:r>
                      <a:br>
                        <a:rPr lang="de-DE" sz="2400" dirty="0"/>
                      </a:br>
                      <a:r>
                        <a:rPr lang="de-DE" sz="2400" dirty="0"/>
                        <a:t>Wie wollen Sie vorgehen? </a:t>
                      </a:r>
                      <a:endParaRPr lang="de-DE" sz="2400" dirty="0" smtClean="0"/>
                    </a:p>
                    <a:p>
                      <a:endParaRPr lang="de-DE" sz="24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8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04099"/>
              </p:ext>
            </p:extLst>
          </p:nvPr>
        </p:nvGraphicFramePr>
        <p:xfrm>
          <a:off x="915836" y="462651"/>
          <a:ext cx="8633605" cy="731520"/>
        </p:xfrm>
        <a:graphic>
          <a:graphicData uri="http://schemas.openxmlformats.org/drawingml/2006/table">
            <a:tbl>
              <a:tblPr/>
              <a:tblGrid>
                <a:gridCol w="1151149"/>
                <a:gridCol w="74824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Entscheiden</a:t>
                      </a:r>
                    </a:p>
                    <a:p>
                      <a:r>
                        <a:rPr lang="de-DE" sz="2400" dirty="0" smtClean="0"/>
                        <a:t>Für</a:t>
                      </a:r>
                      <a:r>
                        <a:rPr lang="de-DE" sz="2400" baseline="0" dirty="0" smtClean="0"/>
                        <a:t> die Simulation werden wir </a:t>
                      </a:r>
                      <a:r>
                        <a:rPr lang="de-DE" sz="2400" baseline="0" dirty="0" err="1" smtClean="0"/>
                        <a:t>Winfact</a:t>
                      </a:r>
                      <a:r>
                        <a:rPr lang="de-DE" sz="2400" baseline="0" dirty="0" smtClean="0"/>
                        <a:t>-Boris verwenden.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01" y="1524047"/>
            <a:ext cx="6642699" cy="391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7901" y="61695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236272" y="6319331"/>
            <a:ext cx="810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Quelle: https://www.kahlert.com/wp-content/uploads/BORIS_RaumTemp.bmp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52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04099"/>
              </p:ext>
            </p:extLst>
          </p:nvPr>
        </p:nvGraphicFramePr>
        <p:xfrm>
          <a:off x="915836" y="462651"/>
          <a:ext cx="8633605" cy="731520"/>
        </p:xfrm>
        <a:graphic>
          <a:graphicData uri="http://schemas.openxmlformats.org/drawingml/2006/table">
            <a:tbl>
              <a:tblPr/>
              <a:tblGrid>
                <a:gridCol w="1151149"/>
                <a:gridCol w="74824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Entscheiden</a:t>
                      </a:r>
                    </a:p>
                    <a:p>
                      <a:r>
                        <a:rPr lang="de-DE" sz="2400" dirty="0" smtClean="0"/>
                        <a:t>Für</a:t>
                      </a:r>
                      <a:r>
                        <a:rPr lang="de-DE" sz="2400" baseline="0" dirty="0" smtClean="0"/>
                        <a:t> die Simulation werden wir </a:t>
                      </a:r>
                      <a:r>
                        <a:rPr lang="de-DE" sz="2400" baseline="0" dirty="0" err="1" smtClean="0"/>
                        <a:t>Winfact</a:t>
                      </a:r>
                      <a:r>
                        <a:rPr lang="de-DE" sz="2400" baseline="0" dirty="0" smtClean="0"/>
                        <a:t>-Boris verwenden.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7901" y="61695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236272" y="6319331"/>
            <a:ext cx="810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Quelle: https://www.kahlert.com/einzelmodelle-modellpakete/</a:t>
            </a:r>
            <a:endParaRPr lang="de-DE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01" y="1324897"/>
            <a:ext cx="6761762" cy="45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04099"/>
              </p:ext>
            </p:extLst>
          </p:nvPr>
        </p:nvGraphicFramePr>
        <p:xfrm>
          <a:off x="915836" y="462651"/>
          <a:ext cx="8633605" cy="731520"/>
        </p:xfrm>
        <a:graphic>
          <a:graphicData uri="http://schemas.openxmlformats.org/drawingml/2006/table">
            <a:tbl>
              <a:tblPr/>
              <a:tblGrid>
                <a:gridCol w="1151149"/>
                <a:gridCol w="74824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Entscheiden</a:t>
                      </a:r>
                    </a:p>
                    <a:p>
                      <a:r>
                        <a:rPr lang="de-DE" sz="2400" dirty="0" smtClean="0"/>
                        <a:t>Für</a:t>
                      </a:r>
                      <a:r>
                        <a:rPr lang="de-DE" sz="2400" baseline="0" dirty="0" smtClean="0"/>
                        <a:t> die Simulation werden wir </a:t>
                      </a:r>
                      <a:r>
                        <a:rPr lang="de-DE" sz="2400" baseline="0" dirty="0" err="1" smtClean="0"/>
                        <a:t>Winfact</a:t>
                      </a:r>
                      <a:r>
                        <a:rPr lang="de-DE" sz="2400" baseline="0" dirty="0" smtClean="0"/>
                        <a:t>-Boris verwenden.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7901" y="61695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236272" y="6319331"/>
            <a:ext cx="810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Quelle: https://www.youtube.com/watch?v=WHqi8j-_sZI</a:t>
            </a:r>
            <a:endParaRPr lang="de-DE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7750" y="5819774"/>
            <a:ext cx="626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Virtuelles Anlagenmodell "Smart Home" unter </a:t>
            </a:r>
            <a:r>
              <a:rPr lang="de-DE" sz="2000" dirty="0" err="1" smtClean="0"/>
              <a:t>Node</a:t>
            </a:r>
            <a:r>
              <a:rPr lang="de-DE" sz="2000" dirty="0" smtClean="0"/>
              <a:t>-RED</a:t>
            </a:r>
            <a:endParaRPr lang="de-DE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74" y="1381681"/>
            <a:ext cx="9234526" cy="42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04099"/>
              </p:ext>
            </p:extLst>
          </p:nvPr>
        </p:nvGraphicFramePr>
        <p:xfrm>
          <a:off x="915836" y="462651"/>
          <a:ext cx="8633605" cy="731520"/>
        </p:xfrm>
        <a:graphic>
          <a:graphicData uri="http://schemas.openxmlformats.org/drawingml/2006/table">
            <a:tbl>
              <a:tblPr/>
              <a:tblGrid>
                <a:gridCol w="1151149"/>
                <a:gridCol w="7482456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Entscheiden</a:t>
                      </a:r>
                    </a:p>
                    <a:p>
                      <a:r>
                        <a:rPr lang="de-DE" sz="2400" dirty="0" smtClean="0"/>
                        <a:t>Für</a:t>
                      </a:r>
                      <a:r>
                        <a:rPr lang="de-DE" sz="2400" baseline="0" dirty="0" smtClean="0"/>
                        <a:t> die Simulation werden wir </a:t>
                      </a:r>
                      <a:r>
                        <a:rPr lang="de-DE" sz="2400" baseline="0" dirty="0" err="1" smtClean="0"/>
                        <a:t>Winfact</a:t>
                      </a:r>
                      <a:r>
                        <a:rPr lang="de-DE" sz="2400" baseline="0" dirty="0" smtClean="0"/>
                        <a:t>-Boris verwenden.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7901" y="61695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236272" y="6319331"/>
            <a:ext cx="810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Quelle: </a:t>
            </a:r>
            <a:r>
              <a:rPr lang="de-DE" dirty="0" err="1" smtClean="0">
                <a:latin typeface="+mj-lt"/>
              </a:rPr>
              <a:t>Winfact</a:t>
            </a:r>
            <a:r>
              <a:rPr lang="de-DE" dirty="0" smtClean="0">
                <a:latin typeface="+mj-lt"/>
              </a:rPr>
              <a:t>-Boris-Software von Dr. Kahlert</a:t>
            </a:r>
            <a:endParaRPr lang="de-DE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86" y="1513349"/>
            <a:ext cx="6214725" cy="39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8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7798-05FC-45BB-B547-54AD2AB8A7CA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03631"/>
              </p:ext>
            </p:extLst>
          </p:nvPr>
        </p:nvGraphicFramePr>
        <p:xfrm>
          <a:off x="915836" y="462651"/>
          <a:ext cx="10186360" cy="1463040"/>
        </p:xfrm>
        <a:graphic>
          <a:graphicData uri="http://schemas.openxmlformats.org/drawingml/2006/table">
            <a:tbl>
              <a:tblPr/>
              <a:tblGrid>
                <a:gridCol w="1358183"/>
                <a:gridCol w="8828177"/>
              </a:tblGrid>
              <a:tr h="62162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3.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2400" b="1" dirty="0" smtClean="0"/>
                        <a:t>Entscheiden</a:t>
                      </a:r>
                    </a:p>
                    <a:p>
                      <a:r>
                        <a:rPr lang="de-DE" sz="2400" baseline="0" dirty="0" smtClean="0"/>
                        <a:t>Für die Implementierung haben wir uns für ein Open-Source-System entschieden.</a:t>
                      </a:r>
                      <a:endParaRPr lang="de-DE" sz="2400" dirty="0" smtClean="0"/>
                    </a:p>
                    <a:p>
                      <a:endParaRPr lang="de-DE" sz="24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7901" y="61695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086684" y="5892581"/>
            <a:ext cx="874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Quelle: https://create.arduino.cc/projecthub/embeddedlab786/temperature-based-fan-speed-control-945f9d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67" y="1811212"/>
            <a:ext cx="5530700" cy="37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paydar</dc:creator>
  <cp:lastModifiedBy>hamid paydar</cp:lastModifiedBy>
  <cp:revision>12</cp:revision>
  <dcterms:created xsi:type="dcterms:W3CDTF">2022-01-15T08:36:56Z</dcterms:created>
  <dcterms:modified xsi:type="dcterms:W3CDTF">2022-01-15T09:19:57Z</dcterms:modified>
</cp:coreProperties>
</file>